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41"/>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91" r:id="rId22"/>
    <p:sldId id="276" r:id="rId23"/>
    <p:sldId id="278" r:id="rId24"/>
    <p:sldId id="292" r:id="rId25"/>
    <p:sldId id="279" r:id="rId26"/>
    <p:sldId id="280" r:id="rId27"/>
    <p:sldId id="293" r:id="rId28"/>
    <p:sldId id="281" r:id="rId29"/>
    <p:sldId id="282" r:id="rId30"/>
    <p:sldId id="283" r:id="rId31"/>
    <p:sldId id="284" r:id="rId32"/>
    <p:sldId id="285" r:id="rId33"/>
    <p:sldId id="286" r:id="rId34"/>
    <p:sldId id="287" r:id="rId35"/>
    <p:sldId id="288" r:id="rId36"/>
    <p:sldId id="289" r:id="rId37"/>
    <p:sldId id="294" r:id="rId38"/>
    <p:sldId id="295" r:id="rId39"/>
    <p:sldId id="290" r:id="rId40"/>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747775"/>
          </p15:clr>
        </p15:guide>
        <p15:guide id="2" pos="2880">
          <p15:clr>
            <a:srgbClr val="747775"/>
          </p15:clr>
        </p15:guide>
      </p15:sldGuideLst>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42" roundtripDataSignature="AMtx7mjqE4/G6TUXMAMUof2ZmqtUP86vuA=="/>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100" d="100"/>
          <a:sy n="100" d="100"/>
        </p:scale>
        <p:origin x="765" y="127"/>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customschemas.google.com/relationships/presentationmetadata" Target="metadata"/><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2" name="Google Shape;52;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1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8" name="Google Shape;108;p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Same prompts are given to the LLM multiple times. There is some variation but the responses are generally around the same length.</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p1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5" name="Google Shape;115;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Google Shape;120;p1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1" name="Google Shape;121;p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Hints that help the students logically follow the answer to the solution.</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p1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7" name="Google Shape;127;p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p1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33" name="Google Shape;133;p1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The underlined part is the part added to the prompt.</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p1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40" name="Google Shape;140;p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Error(w): error in number of words.</a:t>
            </a:r>
            <a:endParaRPr/>
          </a:p>
          <a:p>
            <a:pPr marL="0" lvl="0" indent="0" algn="l" rtl="0">
              <a:lnSpc>
                <a:spcPct val="100000"/>
              </a:lnSpc>
              <a:spcBef>
                <a:spcPts val="0"/>
              </a:spcBef>
              <a:spcAft>
                <a:spcPts val="0"/>
              </a:spcAft>
              <a:buSzPts val="1100"/>
              <a:buNone/>
            </a:pPr>
            <a:r>
              <a:rPr lang="en"/>
              <a:t>Acc-50: percentage of time that prediction length is within 50 words of the actual length</a:t>
            </a:r>
            <a:endParaRPr/>
          </a:p>
          <a:p>
            <a:pPr marL="0" lvl="0" indent="0" algn="l" rtl="0">
              <a:lnSpc>
                <a:spcPct val="100000"/>
              </a:lnSpc>
              <a:spcBef>
                <a:spcPts val="0"/>
              </a:spcBef>
              <a:spcAft>
                <a:spcPts val="0"/>
              </a:spcAft>
              <a:buClr>
                <a:schemeClr val="dk1"/>
              </a:buClr>
              <a:buSzPts val="1100"/>
              <a:buFont typeface="Arial"/>
              <a:buNone/>
            </a:pPr>
            <a:r>
              <a:rPr lang="en">
                <a:solidFill>
                  <a:schemeClr val="dk1"/>
                </a:solidFill>
              </a:rPr>
              <a:t>Acc-100: percentage of time that prediction length is within 100 words of the actual length</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Google Shape;146;p1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47" name="Google Shape;147;p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This is not in the paper but I think it is something that people have been talking about a lot recently. A positive feedback loop of AI making itself stronger. It’s a bit hyperbolical and not very scientific but I think still helpful for future ideas.</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Google Shape;155;p1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56" name="Google Shape;156;p1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Small models can’t handle two instructions in one prompt. In PiA we are asking two questions in one prompt.</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
        <p:cNvGrpSpPr/>
        <p:nvPr/>
      </p:nvGrpSpPr>
      <p:grpSpPr>
        <a:xfrm>
          <a:off x="0" y="0"/>
          <a:ext cx="0" cy="0"/>
          <a:chOff x="0" y="0"/>
          <a:chExt cx="0" cy="0"/>
        </a:xfrm>
      </p:grpSpPr>
      <p:sp>
        <p:nvSpPr>
          <p:cNvPr id="161" name="Google Shape;161;p1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62" name="Google Shape;162;p1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The length prediction for PiA is too accurate. There should be more error due to randomness of the response length. This suggests that when LLM answers that it’s response going to x words long, it will try to make sure it’s prediction is true when it’s generating the response.</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
        <p:cNvGrpSpPr/>
        <p:nvPr/>
      </p:nvGrpSpPr>
      <p:grpSpPr>
        <a:xfrm>
          <a:off x="0" y="0"/>
          <a:ext cx="0" cy="0"/>
          <a:chOff x="0" y="0"/>
          <a:chExt cx="0" cy="0"/>
        </a:xfrm>
      </p:grpSpPr>
      <p:sp>
        <p:nvSpPr>
          <p:cNvPr id="167" name="Google Shape;167;p1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68" name="Google Shape;168;p1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Small models are not able to answer to two questions in the same prompt. In this case Vicuna just ignores the second part of the question.</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8" name="Google Shape;58;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There is a question at the bottom of the page that ties with previous lessons. The answer is in the next slide.</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4"/>
        <p:cNvGrpSpPr/>
        <p:nvPr/>
      </p:nvGrpSpPr>
      <p:grpSpPr>
        <a:xfrm>
          <a:off x="0" y="0"/>
          <a:ext cx="0" cy="0"/>
          <a:chOff x="0" y="0"/>
          <a:chExt cx="0" cy="0"/>
        </a:xfrm>
      </p:grpSpPr>
      <p:sp>
        <p:nvSpPr>
          <p:cNvPr id="175" name="Google Shape;175;p2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6" name="Google Shape;176;p2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
        <p:cNvGrpSpPr/>
        <p:nvPr/>
      </p:nvGrpSpPr>
      <p:grpSpPr>
        <a:xfrm>
          <a:off x="0" y="0"/>
          <a:ext cx="0" cy="0"/>
          <a:chOff x="0" y="0"/>
          <a:chExt cx="0" cy="0"/>
        </a:xfrm>
      </p:grpSpPr>
      <p:sp>
        <p:nvSpPr>
          <p:cNvPr id="187" name="Google Shape;187;p2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8" name="Google Shape;188;p2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Perception only (PO) needs two full responses. These are not examples from the paper or real system. I came up with them to demonstrate how it works. The paper itself didn’t have an example.</a:t>
            </a:r>
            <a:endParaRPr/>
          </a:p>
        </p:txBody>
      </p:sp>
    </p:spTree>
    <p:extLst>
      <p:ext uri="{BB962C8B-B14F-4D97-AF65-F5344CB8AC3E}">
        <p14:creationId xmlns:p14="http://schemas.microsoft.com/office/powerpoint/2010/main" val="396690660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p2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2" name="Google Shape;182;p2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Off-the-shelf LLMs don’t give a straight-up answer to the length prediction question because they have not been trained for this task. They generate a full response instead of just a number which is not efficient. Also their accuracy is not good. All of the problems are much worse in small LLMs. For example chatgpt can use both PiA and PO without much problem.</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Google Shape;193;p2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4" name="Google Shape;194;p2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They tune the LLM to give a one word response to the length prediction question. They do it by a method called LoRA training method which is fast and efficient. If students ask, the original LoRA paper is referenced in the paper and there is also information in the appendix about how exactly they do the fine-tuning.</a:t>
            </a:r>
            <a:endParaRPr/>
          </a:p>
          <a:p>
            <a:pPr marL="0" lvl="0" indent="0" algn="l" rtl="0">
              <a:lnSpc>
                <a:spcPct val="100000"/>
              </a:lnSpc>
              <a:spcBef>
                <a:spcPts val="0"/>
              </a:spcBef>
              <a:spcAft>
                <a:spcPts val="0"/>
              </a:spcAft>
              <a:buSzPts val="1100"/>
              <a:buNone/>
            </a:pPr>
            <a:r>
              <a:rPr lang="en"/>
              <a:t>Pooling+MLP and [LEN]-token Fine-tune are two other methods for predicting response length. They are originally designed for neural translation.</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
        <p:cNvGrpSpPr/>
        <p:nvPr/>
      </p:nvGrpSpPr>
      <p:grpSpPr>
        <a:xfrm>
          <a:off x="0" y="0"/>
          <a:ext cx="0" cy="0"/>
          <a:chOff x="0" y="0"/>
          <a:chExt cx="0" cy="0"/>
        </a:xfrm>
      </p:grpSpPr>
      <p:sp>
        <p:nvSpPr>
          <p:cNvPr id="200" name="Google Shape;200;p2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01" name="Google Shape;201;p2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Wrong predictions are inevitable due to randomness of the response.</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Google Shape;207;p2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08" name="Google Shape;208;p2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
        <p:cNvGrpSpPr/>
        <p:nvPr/>
      </p:nvGrpSpPr>
      <p:grpSpPr>
        <a:xfrm>
          <a:off x="0" y="0"/>
          <a:ext cx="0" cy="0"/>
          <a:chOff x="0" y="0"/>
          <a:chExt cx="0" cy="0"/>
        </a:xfrm>
      </p:grpSpPr>
      <p:sp>
        <p:nvSpPr>
          <p:cNvPr id="213" name="Google Shape;213;p2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14" name="Google Shape;214;p2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8"/>
        <p:cNvGrpSpPr/>
        <p:nvPr/>
      </p:nvGrpSpPr>
      <p:grpSpPr>
        <a:xfrm>
          <a:off x="0" y="0"/>
          <a:ext cx="0" cy="0"/>
          <a:chOff x="0" y="0"/>
          <a:chExt cx="0" cy="0"/>
        </a:xfrm>
      </p:grpSpPr>
      <p:sp>
        <p:nvSpPr>
          <p:cNvPr id="219" name="Google Shape;219;p2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20" name="Google Shape;220;p2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Underestimation invokes recomputation which is not efficient at all.</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4"/>
        <p:cNvGrpSpPr/>
        <p:nvPr/>
      </p:nvGrpSpPr>
      <p:grpSpPr>
        <a:xfrm>
          <a:off x="0" y="0"/>
          <a:ext cx="0" cy="0"/>
          <a:chOff x="0" y="0"/>
          <a:chExt cx="0" cy="0"/>
        </a:xfrm>
      </p:grpSpPr>
      <p:sp>
        <p:nvSpPr>
          <p:cNvPr id="225" name="Google Shape;225;p2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26" name="Google Shape;226;p2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Group size is the number of prompts that are scheduled into batches together. Let’s say the group size is 6. The scheduler decides to for example batch them as follows: batch1 = {0,5} batch2 = {1,2,3,4}. And then goes to the next group which is prompts 6 to 11 and batches them as follows: batch3 = {7,10,11}, batch4 = {6,8,9}</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Google Shape;232;p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33" name="Google Shape;233;p2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VBS batches shorter responses in larger batches. For example, it batches 16 prompts with predicted length of 5 but only batches 2 prompts with predicted response length of 40. Binning is to reduce the errors in length prediction because it’s easier to predict the response length with granularity of 50.</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Google Shape;63;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4" name="Google Shape;64;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7"/>
        <p:cNvGrpSpPr/>
        <p:nvPr/>
      </p:nvGrpSpPr>
      <p:grpSpPr>
        <a:xfrm>
          <a:off x="0" y="0"/>
          <a:ext cx="0" cy="0"/>
          <a:chOff x="0" y="0"/>
          <a:chExt cx="0" cy="0"/>
        </a:xfrm>
      </p:grpSpPr>
      <p:sp>
        <p:nvSpPr>
          <p:cNvPr id="238" name="Google Shape;238;p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39" name="Google Shape;239;p3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Responds to prompts 2,4,5,6 are predicted to be short, so they are batched together in a large batch (batch size = 4). Responds for 1 and 3 are predicted to be long, so they are batched together in a small batch (batch size =2). The length prediction for prompt 4 is wrong and as soon as system detects this error, it returns the result for 2,5,6, and recomputes 4 in a batch with other error prompts from previous iterations.</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8"/>
        <p:cNvGrpSpPr/>
        <p:nvPr/>
      </p:nvGrpSpPr>
      <p:grpSpPr>
        <a:xfrm>
          <a:off x="0" y="0"/>
          <a:ext cx="0" cy="0"/>
          <a:chOff x="0" y="0"/>
          <a:chExt cx="0" cy="0"/>
        </a:xfrm>
      </p:grpSpPr>
      <p:sp>
        <p:nvSpPr>
          <p:cNvPr id="249" name="Google Shape;249;p3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50" name="Google Shape;250;p3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6"/>
        <p:cNvGrpSpPr/>
        <p:nvPr/>
      </p:nvGrpSpPr>
      <p:grpSpPr>
        <a:xfrm>
          <a:off x="0" y="0"/>
          <a:ext cx="0" cy="0"/>
          <a:chOff x="0" y="0"/>
          <a:chExt cx="0" cy="0"/>
        </a:xfrm>
      </p:grpSpPr>
      <p:sp>
        <p:nvSpPr>
          <p:cNvPr id="257" name="Google Shape;257;p3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58" name="Google Shape;258;p3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2"/>
        <p:cNvGrpSpPr/>
        <p:nvPr/>
      </p:nvGrpSpPr>
      <p:grpSpPr>
        <a:xfrm>
          <a:off x="0" y="0"/>
          <a:ext cx="0" cy="0"/>
          <a:chOff x="0" y="0"/>
          <a:chExt cx="0" cy="0"/>
        </a:xfrm>
      </p:grpSpPr>
      <p:sp>
        <p:nvSpPr>
          <p:cNvPr id="263" name="Google Shape;263;p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64" name="Google Shape;264;p3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
        <p:cNvGrpSpPr/>
        <p:nvPr/>
      </p:nvGrpSpPr>
      <p:grpSpPr>
        <a:xfrm>
          <a:off x="0" y="0"/>
          <a:ext cx="0" cy="0"/>
          <a:chOff x="0" y="0"/>
          <a:chExt cx="0" cy="0"/>
        </a:xfrm>
      </p:grpSpPr>
      <p:sp>
        <p:nvSpPr>
          <p:cNvPr id="270" name="Google Shape;270;p3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71" name="Google Shape;271;p3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6"/>
        <p:cNvGrpSpPr/>
        <p:nvPr/>
      </p:nvGrpSpPr>
      <p:grpSpPr>
        <a:xfrm>
          <a:off x="0" y="0"/>
          <a:ext cx="0" cy="0"/>
          <a:chOff x="0" y="0"/>
          <a:chExt cx="0" cy="0"/>
        </a:xfrm>
      </p:grpSpPr>
      <p:sp>
        <p:nvSpPr>
          <p:cNvPr id="277" name="Google Shape;277;p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78" name="Google Shape;278;p3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
        <p:cNvGrpSpPr/>
        <p:nvPr/>
      </p:nvGrpSpPr>
      <p:grpSpPr>
        <a:xfrm>
          <a:off x="0" y="0"/>
          <a:ext cx="0" cy="0"/>
          <a:chOff x="0" y="0"/>
          <a:chExt cx="0" cy="0"/>
        </a:xfrm>
      </p:grpSpPr>
      <p:sp>
        <p:nvSpPr>
          <p:cNvPr id="69" name="Google Shape;69;p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0" name="Google Shape;70;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en"/>
              <a:t>Instruction tuned: trained to follow instructions given by the user.</a:t>
            </a:r>
            <a:endParaRPr/>
          </a:p>
          <a:p>
            <a:pPr marL="0" lvl="0" indent="0" algn="l" rtl="0">
              <a:lnSpc>
                <a:spcPct val="100000"/>
              </a:lnSpc>
              <a:spcBef>
                <a:spcPts val="0"/>
              </a:spcBef>
              <a:spcAft>
                <a:spcPts val="0"/>
              </a:spcAft>
              <a:buClr>
                <a:schemeClr val="dk1"/>
              </a:buClr>
              <a:buSzPts val="1100"/>
              <a:buFont typeface="Arial"/>
              <a:buNone/>
            </a:pPr>
            <a:endParaRPr/>
          </a:p>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Google Shape;75;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6" name="Google Shape;76;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Google Shape;83;p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4" name="Google Shape;84;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p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0" name="Google Shape;90;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Tell students to do this in their head as an exercise to see how accurate they are about their own responses.</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p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6" name="Google Shape;96;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p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2" name="Google Shape;102;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Maybe here you can pull up chatGPT and put some prompts in and ask students to predict the length and see how accurate it is.</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37"/>
          <p:cNvSpPr txBox="1">
            <a:spLocks noGrp="1"/>
          </p:cNvSpPr>
          <p:nvPr>
            <p:ph type="ctrTitle"/>
          </p:nvPr>
        </p:nvSpPr>
        <p:spPr>
          <a:xfrm>
            <a:off x="311708" y="744575"/>
            <a:ext cx="8520600" cy="20526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a:endParaRPr/>
          </a:p>
        </p:txBody>
      </p:sp>
      <p:sp>
        <p:nvSpPr>
          <p:cNvPr id="11" name="Google Shape;11;p37"/>
          <p:cNvSpPr txBox="1">
            <a:spLocks noGrp="1"/>
          </p:cNvSpPr>
          <p:nvPr>
            <p:ph type="subTitle" idx="1"/>
          </p:nvPr>
        </p:nvSpPr>
        <p:spPr>
          <a:xfrm>
            <a:off x="311700" y="2834125"/>
            <a:ext cx="8520600" cy="7926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3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46"/>
          <p:cNvSpPr txBox="1">
            <a:spLocks noGrp="1"/>
          </p:cNvSpPr>
          <p:nvPr>
            <p:ph type="title" hasCustomPrompt="1"/>
          </p:nvPr>
        </p:nvSpPr>
        <p:spPr>
          <a:xfrm>
            <a:off x="311700" y="1106125"/>
            <a:ext cx="8520600" cy="19635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46" name="Google Shape;46;p46"/>
          <p:cNvSpPr txBox="1">
            <a:spLocks noGrp="1"/>
          </p:cNvSpPr>
          <p:nvPr>
            <p:ph type="body" idx="1"/>
          </p:nvPr>
        </p:nvSpPr>
        <p:spPr>
          <a:xfrm>
            <a:off x="311700" y="3152225"/>
            <a:ext cx="8520600" cy="1300800"/>
          </a:xfrm>
          <a:prstGeom prst="rect">
            <a:avLst/>
          </a:prstGeom>
          <a:noFill/>
          <a:ln>
            <a:noFill/>
          </a:ln>
        </p:spPr>
        <p:txBody>
          <a:bodyPr spcFirstLastPara="1" wrap="square" lIns="91425" tIns="91425" rIns="91425" bIns="91425" anchor="t" anchorCtr="0">
            <a:norm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0"/>
              </a:spcBef>
              <a:spcAft>
                <a:spcPts val="0"/>
              </a:spcAft>
              <a:buSzPts val="1400"/>
              <a:buChar char="○"/>
              <a:defRPr/>
            </a:lvl2pPr>
            <a:lvl3pPr marL="1371600" lvl="2" indent="-317500" algn="ctr">
              <a:lnSpc>
                <a:spcPct val="115000"/>
              </a:lnSpc>
              <a:spcBef>
                <a:spcPts val="0"/>
              </a:spcBef>
              <a:spcAft>
                <a:spcPts val="0"/>
              </a:spcAft>
              <a:buSzPts val="1400"/>
              <a:buChar char="■"/>
              <a:defRPr/>
            </a:lvl3pPr>
            <a:lvl4pPr marL="1828800" lvl="3" indent="-317500" algn="ctr">
              <a:lnSpc>
                <a:spcPct val="115000"/>
              </a:lnSpc>
              <a:spcBef>
                <a:spcPts val="0"/>
              </a:spcBef>
              <a:spcAft>
                <a:spcPts val="0"/>
              </a:spcAft>
              <a:buSzPts val="1400"/>
              <a:buChar char="●"/>
              <a:defRPr/>
            </a:lvl4pPr>
            <a:lvl5pPr marL="2286000" lvl="4" indent="-317500" algn="ctr">
              <a:lnSpc>
                <a:spcPct val="115000"/>
              </a:lnSpc>
              <a:spcBef>
                <a:spcPts val="0"/>
              </a:spcBef>
              <a:spcAft>
                <a:spcPts val="0"/>
              </a:spcAft>
              <a:buSzPts val="1400"/>
              <a:buChar char="○"/>
              <a:defRPr/>
            </a:lvl5pPr>
            <a:lvl6pPr marL="2743200" lvl="5" indent="-317500" algn="ctr">
              <a:lnSpc>
                <a:spcPct val="115000"/>
              </a:lnSpc>
              <a:spcBef>
                <a:spcPts val="0"/>
              </a:spcBef>
              <a:spcAft>
                <a:spcPts val="0"/>
              </a:spcAft>
              <a:buSzPts val="1400"/>
              <a:buChar char="■"/>
              <a:defRPr/>
            </a:lvl6pPr>
            <a:lvl7pPr marL="3200400" lvl="6" indent="-317500" algn="ctr">
              <a:lnSpc>
                <a:spcPct val="115000"/>
              </a:lnSpc>
              <a:spcBef>
                <a:spcPts val="0"/>
              </a:spcBef>
              <a:spcAft>
                <a:spcPts val="0"/>
              </a:spcAft>
              <a:buSzPts val="1400"/>
              <a:buChar char="●"/>
              <a:defRPr/>
            </a:lvl7pPr>
            <a:lvl8pPr marL="3657600" lvl="7" indent="-317500" algn="ctr">
              <a:lnSpc>
                <a:spcPct val="115000"/>
              </a:lnSpc>
              <a:spcBef>
                <a:spcPts val="0"/>
              </a:spcBef>
              <a:spcAft>
                <a:spcPts val="0"/>
              </a:spcAft>
              <a:buSzPts val="1400"/>
              <a:buChar char="○"/>
              <a:defRPr/>
            </a:lvl8pPr>
            <a:lvl9pPr marL="4114800" lvl="8" indent="-317500" algn="ctr">
              <a:lnSpc>
                <a:spcPct val="115000"/>
              </a:lnSpc>
              <a:spcBef>
                <a:spcPts val="0"/>
              </a:spcBef>
              <a:spcAft>
                <a:spcPts val="0"/>
              </a:spcAft>
              <a:buSzPts val="1400"/>
              <a:buChar char="■"/>
              <a:defRPr/>
            </a:lvl9pPr>
          </a:lstStyle>
          <a:p>
            <a:endParaRPr/>
          </a:p>
        </p:txBody>
      </p:sp>
      <p:sp>
        <p:nvSpPr>
          <p:cNvPr id="47" name="Google Shape;47;p4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4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3"/>
        <p:cNvGrpSpPr/>
        <p:nvPr/>
      </p:nvGrpSpPr>
      <p:grpSpPr>
        <a:xfrm>
          <a:off x="0" y="0"/>
          <a:ext cx="0" cy="0"/>
          <a:chOff x="0" y="0"/>
          <a:chExt cx="0" cy="0"/>
        </a:xfrm>
      </p:grpSpPr>
      <p:sp>
        <p:nvSpPr>
          <p:cNvPr id="14" name="Google Shape;14;p38"/>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15" name="Google Shape;15;p38"/>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16" name="Google Shape;16;p3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7"/>
        <p:cNvGrpSpPr/>
        <p:nvPr/>
      </p:nvGrpSpPr>
      <p:grpSpPr>
        <a:xfrm>
          <a:off x="0" y="0"/>
          <a:ext cx="0" cy="0"/>
          <a:chOff x="0" y="0"/>
          <a:chExt cx="0" cy="0"/>
        </a:xfrm>
      </p:grpSpPr>
      <p:sp>
        <p:nvSpPr>
          <p:cNvPr id="18" name="Google Shape;18;p39"/>
          <p:cNvSpPr txBox="1">
            <a:spLocks noGrp="1"/>
          </p:cNvSpPr>
          <p:nvPr>
            <p:ph type="title"/>
          </p:nvPr>
        </p:nvSpPr>
        <p:spPr>
          <a:xfrm>
            <a:off x="311700" y="2150850"/>
            <a:ext cx="8520600" cy="841800"/>
          </a:xfrm>
          <a:prstGeom prst="rect">
            <a:avLst/>
          </a:prstGeom>
          <a:noFill/>
          <a:ln>
            <a:noFill/>
          </a:ln>
        </p:spPr>
        <p:txBody>
          <a:bodyPr spcFirstLastPara="1" wrap="square" lIns="91425" tIns="91425" rIns="91425" bIns="91425" anchor="ctr" anchorCtr="0">
            <a:norm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a:endParaRPr/>
          </a:p>
        </p:txBody>
      </p:sp>
      <p:sp>
        <p:nvSpPr>
          <p:cNvPr id="19" name="Google Shape;19;p3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40"/>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22" name="Google Shape;22;p40"/>
          <p:cNvSpPr txBox="1">
            <a:spLocks noGrp="1"/>
          </p:cNvSpPr>
          <p:nvPr>
            <p:ph type="body" idx="1"/>
          </p:nvPr>
        </p:nvSpPr>
        <p:spPr>
          <a:xfrm>
            <a:off x="311700" y="1152475"/>
            <a:ext cx="3999900" cy="34164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23" name="Google Shape;23;p40"/>
          <p:cNvSpPr txBox="1">
            <a:spLocks noGrp="1"/>
          </p:cNvSpPr>
          <p:nvPr>
            <p:ph type="body" idx="2"/>
          </p:nvPr>
        </p:nvSpPr>
        <p:spPr>
          <a:xfrm>
            <a:off x="4832400" y="1152475"/>
            <a:ext cx="3999900" cy="34164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24" name="Google Shape;24;p4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4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27" name="Google Shape;27;p4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42"/>
          <p:cNvSpPr txBox="1">
            <a:spLocks noGrp="1"/>
          </p:cNvSpPr>
          <p:nvPr>
            <p:ph type="title"/>
          </p:nvPr>
        </p:nvSpPr>
        <p:spPr>
          <a:xfrm>
            <a:off x="311700" y="555600"/>
            <a:ext cx="2808000" cy="7557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30" name="Google Shape;30;p42"/>
          <p:cNvSpPr txBox="1">
            <a:spLocks noGrp="1"/>
          </p:cNvSpPr>
          <p:nvPr>
            <p:ph type="body" idx="1"/>
          </p:nvPr>
        </p:nvSpPr>
        <p:spPr>
          <a:xfrm>
            <a:off x="311700" y="1389600"/>
            <a:ext cx="2808000" cy="3179400"/>
          </a:xfrm>
          <a:prstGeom prst="rect">
            <a:avLst/>
          </a:prstGeom>
          <a:noFill/>
          <a:ln>
            <a:noFill/>
          </a:ln>
        </p:spPr>
        <p:txBody>
          <a:bodyPr spcFirstLastPara="1" wrap="square" lIns="91425" tIns="91425" rIns="91425" bIns="91425" anchor="t" anchorCtr="0">
            <a:normAutofit/>
          </a:bodyPr>
          <a:lstStyle>
            <a:lvl1pPr marL="457200" lvl="0" indent="-304800" algn="l">
              <a:lnSpc>
                <a:spcPct val="115000"/>
              </a:lnSpc>
              <a:spcBef>
                <a:spcPts val="0"/>
              </a:spcBef>
              <a:spcAft>
                <a:spcPts val="0"/>
              </a:spcAft>
              <a:buSzPts val="1200"/>
              <a:buChar char="●"/>
              <a:defRPr sz="12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31" name="Google Shape;31;p4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43"/>
          <p:cNvSpPr txBox="1">
            <a:spLocks noGrp="1"/>
          </p:cNvSpPr>
          <p:nvPr>
            <p:ph type="title"/>
          </p:nvPr>
        </p:nvSpPr>
        <p:spPr>
          <a:xfrm>
            <a:off x="490250" y="450150"/>
            <a:ext cx="6367800" cy="4090800"/>
          </a:xfrm>
          <a:prstGeom prst="rect">
            <a:avLst/>
          </a:prstGeom>
          <a:noFill/>
          <a:ln>
            <a:noFill/>
          </a:ln>
        </p:spPr>
        <p:txBody>
          <a:bodyPr spcFirstLastPara="1" wrap="square" lIns="91425" tIns="91425" rIns="91425" bIns="91425" anchor="ctr" anchorCtr="0">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
        <p:nvSpPr>
          <p:cNvPr id="34" name="Google Shape;34;p4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44"/>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7" name="Google Shape;37;p44"/>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a:p>
        </p:txBody>
      </p:sp>
      <p:sp>
        <p:nvSpPr>
          <p:cNvPr id="38" name="Google Shape;38;p44"/>
          <p:cNvSpPr txBox="1">
            <a:spLocks noGrp="1"/>
          </p:cNvSpPr>
          <p:nvPr>
            <p:ph type="subTitle" idx="1"/>
          </p:nvPr>
        </p:nvSpPr>
        <p:spPr>
          <a:xfrm>
            <a:off x="265500" y="2803075"/>
            <a:ext cx="4045200" cy="12351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44"/>
          <p:cNvSpPr txBox="1">
            <a:spLocks noGrp="1"/>
          </p:cNvSpPr>
          <p:nvPr>
            <p:ph type="body" idx="2"/>
          </p:nvPr>
        </p:nvSpPr>
        <p:spPr>
          <a:xfrm>
            <a:off x="4939500" y="724075"/>
            <a:ext cx="3837000" cy="3695100"/>
          </a:xfrm>
          <a:prstGeom prst="rect">
            <a:avLst/>
          </a:prstGeom>
          <a:noFill/>
          <a:ln>
            <a:noFill/>
          </a:ln>
        </p:spPr>
        <p:txBody>
          <a:bodyPr spcFirstLastPara="1" wrap="square" lIns="91425" tIns="91425" rIns="91425" bIns="91425" anchor="ctr"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40" name="Google Shape;40;p4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45"/>
          <p:cNvSpPr txBox="1">
            <a:spLocks noGrp="1"/>
          </p:cNvSpPr>
          <p:nvPr>
            <p:ph type="body" idx="1"/>
          </p:nvPr>
        </p:nvSpPr>
        <p:spPr>
          <a:xfrm>
            <a:off x="311700" y="4230575"/>
            <a:ext cx="5998800" cy="605100"/>
          </a:xfrm>
          <a:prstGeom prst="rect">
            <a:avLst/>
          </a:prstGeom>
          <a:noFill/>
          <a:ln>
            <a:noFill/>
          </a:ln>
        </p:spPr>
        <p:txBody>
          <a:bodyPr spcFirstLastPara="1" wrap="square" lIns="91425" tIns="91425" rIns="91425" bIns="91425" anchor="ctr" anchorCtr="0">
            <a:normAutofit/>
          </a:bodyPr>
          <a:lstStyle>
            <a:lvl1pPr marL="457200" lvl="0" indent="-228600" algn="l">
              <a:lnSpc>
                <a:spcPct val="100000"/>
              </a:lnSpc>
              <a:spcBef>
                <a:spcPts val="0"/>
              </a:spcBef>
              <a:spcAft>
                <a:spcPts val="0"/>
              </a:spcAft>
              <a:buSzPts val="1800"/>
              <a:buNone/>
              <a:defRPr/>
            </a:lvl1pPr>
          </a:lstStyle>
          <a:p>
            <a:endParaRPr/>
          </a:p>
        </p:txBody>
      </p:sp>
      <p:sp>
        <p:nvSpPr>
          <p:cNvPr id="43" name="Google Shape;43;p4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36"/>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7" name="Google Shape;7;p36"/>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8" name="Google Shape;8;p3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p1"/>
          <p:cNvSpPr txBox="1">
            <a:spLocks noGrp="1"/>
          </p:cNvSpPr>
          <p:nvPr>
            <p:ph type="ctrTitle"/>
          </p:nvPr>
        </p:nvSpPr>
        <p:spPr>
          <a:xfrm>
            <a:off x="289937" y="1114689"/>
            <a:ext cx="8520600" cy="20526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Clr>
                <a:schemeClr val="dk1"/>
              </a:buClr>
              <a:buSzPts val="990"/>
              <a:buFont typeface="Arial"/>
              <a:buNone/>
            </a:pPr>
            <a:r>
              <a:rPr lang="en" sz="4400" dirty="0" smtClean="0">
                <a:solidFill>
                  <a:schemeClr val="tx1"/>
                </a:solidFill>
                <a:latin typeface="Calibri"/>
                <a:ea typeface="Calibri"/>
                <a:cs typeface="Calibri"/>
                <a:sym typeface="Calibri"/>
              </a:rPr>
              <a:t/>
            </a:r>
            <a:br>
              <a:rPr lang="en" sz="4400" dirty="0" smtClean="0">
                <a:solidFill>
                  <a:schemeClr val="tx1"/>
                </a:solidFill>
                <a:latin typeface="Calibri"/>
                <a:ea typeface="Calibri"/>
                <a:cs typeface="Calibri"/>
                <a:sym typeface="Calibri"/>
              </a:rPr>
            </a:br>
            <a:r>
              <a:rPr lang="en" sz="4400" dirty="0">
                <a:solidFill>
                  <a:schemeClr val="tx1"/>
                </a:solidFill>
                <a:latin typeface="Calibri"/>
                <a:ea typeface="Calibri"/>
                <a:cs typeface="Calibri"/>
                <a:sym typeface="Calibri"/>
              </a:rPr>
              <a:t/>
            </a:r>
            <a:br>
              <a:rPr lang="en" sz="4400" dirty="0">
                <a:solidFill>
                  <a:schemeClr val="tx1"/>
                </a:solidFill>
                <a:latin typeface="Calibri"/>
                <a:ea typeface="Calibri"/>
                <a:cs typeface="Calibri"/>
                <a:sym typeface="Calibri"/>
              </a:rPr>
            </a:br>
            <a:r>
              <a:rPr lang="en" sz="4400" dirty="0" smtClean="0">
                <a:solidFill>
                  <a:schemeClr val="tx1"/>
                </a:solidFill>
                <a:latin typeface="Calibri"/>
                <a:ea typeface="Calibri"/>
                <a:cs typeface="Calibri"/>
                <a:sym typeface="Calibri"/>
              </a:rPr>
              <a:t>Response </a:t>
            </a:r>
            <a:r>
              <a:rPr lang="en" sz="4400" dirty="0">
                <a:solidFill>
                  <a:schemeClr val="tx1"/>
                </a:solidFill>
                <a:latin typeface="Calibri"/>
                <a:ea typeface="Calibri"/>
                <a:cs typeface="Calibri"/>
                <a:sym typeface="Calibri"/>
              </a:rPr>
              <a:t>Length Perception and Sequence Scheduling:</a:t>
            </a:r>
            <a:endParaRPr sz="4400" dirty="0">
              <a:solidFill>
                <a:schemeClr val="tx1"/>
              </a:solidFill>
              <a:latin typeface="Calibri"/>
              <a:ea typeface="Calibri"/>
              <a:cs typeface="Calibri"/>
              <a:sym typeface="Calibri"/>
            </a:endParaRPr>
          </a:p>
          <a:p>
            <a:pPr marL="0" lvl="0" indent="0" algn="ctr" rtl="0">
              <a:lnSpc>
                <a:spcPct val="100000"/>
              </a:lnSpc>
              <a:spcBef>
                <a:spcPts val="0"/>
              </a:spcBef>
              <a:spcAft>
                <a:spcPts val="0"/>
              </a:spcAft>
              <a:buSzPts val="990"/>
              <a:buNone/>
            </a:pPr>
            <a:r>
              <a:rPr lang="en" sz="4400" dirty="0">
                <a:solidFill>
                  <a:schemeClr val="tx1"/>
                </a:solidFill>
                <a:latin typeface="Calibri"/>
                <a:ea typeface="Calibri"/>
                <a:cs typeface="Calibri"/>
                <a:sym typeface="Calibri"/>
              </a:rPr>
              <a:t>An LLM-Empowered LLM Inference Pipeline</a:t>
            </a:r>
            <a:endParaRPr sz="4400" dirty="0">
              <a:solidFill>
                <a:schemeClr val="tx1"/>
              </a:solidFill>
              <a:latin typeface="Calibri"/>
              <a:ea typeface="Calibri"/>
              <a:cs typeface="Calibri"/>
              <a:sym typeface="Calibri"/>
            </a:endParaRPr>
          </a:p>
        </p:txBody>
      </p:sp>
      <p:sp>
        <p:nvSpPr>
          <p:cNvPr id="55" name="Google Shape;55;p1"/>
          <p:cNvSpPr txBox="1">
            <a:spLocks noGrp="1"/>
          </p:cNvSpPr>
          <p:nvPr>
            <p:ph type="subTitle" idx="1"/>
          </p:nvPr>
        </p:nvSpPr>
        <p:spPr>
          <a:xfrm>
            <a:off x="251829" y="3650554"/>
            <a:ext cx="8520600" cy="792600"/>
          </a:xfrm>
          <a:prstGeom prst="rect">
            <a:avLst/>
          </a:prstGeom>
          <a:noFill/>
          <a:ln>
            <a:noFill/>
          </a:ln>
        </p:spPr>
        <p:txBody>
          <a:bodyPr spcFirstLastPara="1" wrap="square" lIns="91425" tIns="91425" rIns="91425" bIns="91425" anchor="t" anchorCtr="0">
            <a:noAutofit/>
          </a:bodyPr>
          <a:lstStyle/>
          <a:p>
            <a:pPr marL="0" lvl="0" indent="0" algn="ctr" rtl="0">
              <a:lnSpc>
                <a:spcPct val="80000"/>
              </a:lnSpc>
              <a:spcBef>
                <a:spcPts val="0"/>
              </a:spcBef>
              <a:spcAft>
                <a:spcPts val="0"/>
              </a:spcAft>
              <a:buClr>
                <a:schemeClr val="dk1"/>
              </a:buClr>
              <a:buSzPts val="605"/>
              <a:buFont typeface="Arial"/>
              <a:buNone/>
            </a:pPr>
            <a:r>
              <a:rPr lang="en" sz="1940" dirty="0">
                <a:latin typeface="Calibri"/>
                <a:ea typeface="Calibri"/>
                <a:cs typeface="Calibri"/>
                <a:sym typeface="Calibri"/>
              </a:rPr>
              <a:t>Zangwei Zheng, Xiaozhe Ren, Fuzhao Xue, Yang Luo, Xin Jiang, Yang You</a:t>
            </a:r>
            <a:endParaRPr sz="1940" dirty="0">
              <a:latin typeface="Calibri"/>
              <a:ea typeface="Calibri"/>
              <a:cs typeface="Calibri"/>
              <a:sym typeface="Calibri"/>
            </a:endParaRPr>
          </a:p>
          <a:p>
            <a:pPr marL="0" lvl="0" indent="0" algn="ctr" rtl="0">
              <a:lnSpc>
                <a:spcPct val="80000"/>
              </a:lnSpc>
              <a:spcBef>
                <a:spcPts val="0"/>
              </a:spcBef>
              <a:spcAft>
                <a:spcPts val="0"/>
              </a:spcAft>
              <a:buClr>
                <a:schemeClr val="dk1"/>
              </a:buClr>
              <a:buSzPts val="605"/>
              <a:buFont typeface="Arial"/>
              <a:buNone/>
            </a:pPr>
            <a:r>
              <a:rPr lang="en" sz="1940" dirty="0">
                <a:latin typeface="Calibri"/>
                <a:ea typeface="Calibri"/>
                <a:cs typeface="Calibri"/>
                <a:sym typeface="Calibri"/>
              </a:rPr>
              <a:t>Department of Computer Science, National University of Singapore</a:t>
            </a:r>
            <a:endParaRPr sz="1940" dirty="0">
              <a:latin typeface="Calibri"/>
              <a:ea typeface="Calibri"/>
              <a:cs typeface="Calibri"/>
              <a:sym typeface="Calibri"/>
            </a:endParaRPr>
          </a:p>
          <a:p>
            <a:pPr marL="0" lvl="0" indent="0" algn="ctr" rtl="0">
              <a:lnSpc>
                <a:spcPct val="80000"/>
              </a:lnSpc>
              <a:spcBef>
                <a:spcPts val="0"/>
              </a:spcBef>
              <a:spcAft>
                <a:spcPts val="0"/>
              </a:spcAft>
              <a:buSzPts val="605"/>
              <a:buNone/>
            </a:pPr>
            <a:r>
              <a:rPr lang="en" sz="1940" dirty="0">
                <a:latin typeface="Calibri"/>
                <a:ea typeface="Calibri"/>
                <a:cs typeface="Calibri"/>
                <a:sym typeface="Calibri"/>
              </a:rPr>
              <a:t>Noah’s Ark Lab, Huawei</a:t>
            </a:r>
            <a:endParaRPr sz="1940" dirty="0">
              <a:latin typeface="Calibri"/>
              <a:ea typeface="Calibri"/>
              <a:cs typeface="Calibri"/>
              <a:sym typeface="Calibri"/>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10"/>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sz="4200">
                <a:latin typeface="Calibri"/>
                <a:ea typeface="Calibri"/>
                <a:cs typeface="Calibri"/>
                <a:sym typeface="Calibri"/>
              </a:rPr>
              <a:t>Response length prediction</a:t>
            </a:r>
            <a:endParaRPr sz="4200">
              <a:latin typeface="Calibri"/>
              <a:ea typeface="Calibri"/>
              <a:cs typeface="Calibri"/>
              <a:sym typeface="Calibri"/>
            </a:endParaRPr>
          </a:p>
        </p:txBody>
      </p:sp>
      <p:sp>
        <p:nvSpPr>
          <p:cNvPr id="111" name="Google Shape;111;p10"/>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p>
            <a:pPr marL="0" lvl="0" indent="0" algn="l" rtl="0">
              <a:lnSpc>
                <a:spcPct val="115000"/>
              </a:lnSpc>
              <a:spcBef>
                <a:spcPts val="0"/>
              </a:spcBef>
              <a:spcAft>
                <a:spcPts val="1200"/>
              </a:spcAft>
              <a:buSzPts val="1800"/>
              <a:buNone/>
            </a:pPr>
            <a:r>
              <a:rPr lang="en" sz="2300">
                <a:solidFill>
                  <a:schemeClr val="dk1"/>
                </a:solidFill>
                <a:latin typeface="Calibri"/>
                <a:ea typeface="Calibri"/>
                <a:cs typeface="Calibri"/>
                <a:sym typeface="Calibri"/>
              </a:rPr>
              <a:t>Data confirms the intuition:</a:t>
            </a:r>
            <a:endParaRPr sz="2300">
              <a:solidFill>
                <a:schemeClr val="dk1"/>
              </a:solidFill>
              <a:latin typeface="Calibri"/>
              <a:ea typeface="Calibri"/>
              <a:cs typeface="Calibri"/>
              <a:sym typeface="Calibri"/>
            </a:endParaRPr>
          </a:p>
        </p:txBody>
      </p:sp>
      <p:pic>
        <p:nvPicPr>
          <p:cNvPr id="112" name="Google Shape;112;p10"/>
          <p:cNvPicPr preferRelativeResize="0"/>
          <p:nvPr/>
        </p:nvPicPr>
        <p:blipFill rotWithShape="1">
          <a:blip r:embed="rId3">
            <a:alphaModFix/>
          </a:blip>
          <a:srcRect/>
          <a:stretch/>
        </p:blipFill>
        <p:spPr>
          <a:xfrm>
            <a:off x="673638" y="1881223"/>
            <a:ext cx="7796724" cy="268765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1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sz="4200">
                <a:latin typeface="Calibri"/>
                <a:ea typeface="Calibri"/>
                <a:cs typeface="Calibri"/>
                <a:sym typeface="Calibri"/>
              </a:rPr>
              <a:t>Response length prediction</a:t>
            </a:r>
            <a:endParaRPr sz="4200">
              <a:latin typeface="Calibri"/>
              <a:ea typeface="Calibri"/>
              <a:cs typeface="Calibri"/>
              <a:sym typeface="Calibri"/>
            </a:endParaRPr>
          </a:p>
        </p:txBody>
      </p:sp>
      <p:sp>
        <p:nvSpPr>
          <p:cNvPr id="118" name="Google Shape;118;p1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p>
            <a:pPr marL="0" lvl="0" indent="0" algn="l" rtl="0">
              <a:lnSpc>
                <a:spcPct val="115000"/>
              </a:lnSpc>
              <a:spcBef>
                <a:spcPts val="0"/>
              </a:spcBef>
              <a:spcAft>
                <a:spcPts val="0"/>
              </a:spcAft>
              <a:buSzPts val="1800"/>
              <a:buNone/>
            </a:pPr>
            <a:r>
              <a:rPr lang="en" sz="2300">
                <a:solidFill>
                  <a:schemeClr val="dk1"/>
                </a:solidFill>
                <a:latin typeface="Calibri"/>
                <a:ea typeface="Calibri"/>
                <a:cs typeface="Calibri"/>
                <a:sym typeface="Calibri"/>
              </a:rPr>
              <a:t>It is possible to predict the response length but how?</a:t>
            </a:r>
            <a:endParaRPr sz="2300">
              <a:solidFill>
                <a:schemeClr val="dk1"/>
              </a:solidFill>
              <a:latin typeface="Calibri"/>
              <a:ea typeface="Calibri"/>
              <a:cs typeface="Calibri"/>
              <a:sym typeface="Calibri"/>
            </a:endParaRPr>
          </a:p>
          <a:p>
            <a:pPr marL="0" lvl="0" indent="0" algn="l" rtl="0">
              <a:lnSpc>
                <a:spcPct val="115000"/>
              </a:lnSpc>
              <a:spcBef>
                <a:spcPts val="1200"/>
              </a:spcBef>
              <a:spcAft>
                <a:spcPts val="1200"/>
              </a:spcAft>
              <a:buSzPts val="1800"/>
              <a:buNone/>
            </a:pPr>
            <a:endParaRPr sz="1900">
              <a:solidFill>
                <a:schemeClr val="dk1"/>
              </a:solidFill>
              <a:latin typeface="Calibri"/>
              <a:ea typeface="Calibri"/>
              <a:cs typeface="Calibri"/>
              <a:sym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22"/>
        <p:cNvGrpSpPr/>
        <p:nvPr/>
      </p:nvGrpSpPr>
      <p:grpSpPr>
        <a:xfrm>
          <a:off x="0" y="0"/>
          <a:ext cx="0" cy="0"/>
          <a:chOff x="0" y="0"/>
          <a:chExt cx="0" cy="0"/>
        </a:xfrm>
      </p:grpSpPr>
      <p:sp>
        <p:nvSpPr>
          <p:cNvPr id="123" name="Google Shape;123;p12"/>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sz="4200">
                <a:latin typeface="Calibri"/>
                <a:ea typeface="Calibri"/>
                <a:cs typeface="Calibri"/>
                <a:sym typeface="Calibri"/>
              </a:rPr>
              <a:t>Response length prediction</a:t>
            </a:r>
            <a:endParaRPr sz="4200">
              <a:latin typeface="Calibri"/>
              <a:ea typeface="Calibri"/>
              <a:cs typeface="Calibri"/>
              <a:sym typeface="Calibri"/>
            </a:endParaRPr>
          </a:p>
        </p:txBody>
      </p:sp>
      <p:sp>
        <p:nvSpPr>
          <p:cNvPr id="124" name="Google Shape;124;p12"/>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p>
            <a:pPr marL="457200" lvl="0" indent="-374650" algn="l" rtl="0">
              <a:lnSpc>
                <a:spcPct val="115000"/>
              </a:lnSpc>
              <a:spcBef>
                <a:spcPts val="0"/>
              </a:spcBef>
              <a:spcAft>
                <a:spcPts val="0"/>
              </a:spcAft>
              <a:buClr>
                <a:schemeClr val="dk1"/>
              </a:buClr>
              <a:buSzPts val="2300"/>
              <a:buFont typeface="Calibri"/>
              <a:buChar char="●"/>
            </a:pPr>
            <a:r>
              <a:rPr lang="en" sz="2300">
                <a:solidFill>
                  <a:schemeClr val="dk1"/>
                </a:solidFill>
                <a:latin typeface="Calibri"/>
                <a:ea typeface="Calibri"/>
                <a:cs typeface="Calibri"/>
                <a:sym typeface="Calibri"/>
              </a:rPr>
              <a:t>How?</a:t>
            </a:r>
            <a:endParaRPr sz="2300">
              <a:solidFill>
                <a:schemeClr val="dk1"/>
              </a:solidFill>
              <a:latin typeface="Calibri"/>
              <a:ea typeface="Calibri"/>
              <a:cs typeface="Calibri"/>
              <a:sym typeface="Calibri"/>
            </a:endParaRPr>
          </a:p>
          <a:p>
            <a:pPr marL="457200" lvl="0" indent="-374650" algn="l" rtl="0">
              <a:lnSpc>
                <a:spcPct val="115000"/>
              </a:lnSpc>
              <a:spcBef>
                <a:spcPts val="0"/>
              </a:spcBef>
              <a:spcAft>
                <a:spcPts val="0"/>
              </a:spcAft>
              <a:buClr>
                <a:schemeClr val="dk1"/>
              </a:buClr>
              <a:buSzPts val="2300"/>
              <a:buFont typeface="Calibri"/>
              <a:buChar char="●"/>
            </a:pPr>
            <a:r>
              <a:rPr lang="en" sz="2300">
                <a:solidFill>
                  <a:schemeClr val="dk1"/>
                </a:solidFill>
                <a:latin typeface="Calibri"/>
                <a:ea typeface="Calibri"/>
                <a:cs typeface="Calibri"/>
                <a:sym typeface="Calibri"/>
              </a:rPr>
              <a:t>Hints: </a:t>
            </a:r>
            <a:endParaRPr sz="2300">
              <a:solidFill>
                <a:schemeClr val="dk1"/>
              </a:solidFill>
              <a:latin typeface="Calibri"/>
              <a:ea typeface="Calibri"/>
              <a:cs typeface="Calibri"/>
              <a:sym typeface="Calibri"/>
            </a:endParaRPr>
          </a:p>
          <a:p>
            <a:pPr marL="914400" lvl="0" indent="-349250" algn="l" rtl="0">
              <a:lnSpc>
                <a:spcPct val="115000"/>
              </a:lnSpc>
              <a:spcBef>
                <a:spcPts val="0"/>
              </a:spcBef>
              <a:spcAft>
                <a:spcPts val="0"/>
              </a:spcAft>
              <a:buClr>
                <a:schemeClr val="dk1"/>
              </a:buClr>
              <a:buSzPts val="1900"/>
              <a:buFont typeface="Calibri"/>
              <a:buAutoNum type="arabicPeriod"/>
            </a:pPr>
            <a:r>
              <a:rPr lang="en" sz="1900">
                <a:solidFill>
                  <a:schemeClr val="dk1"/>
                </a:solidFill>
                <a:latin typeface="Calibri"/>
                <a:ea typeface="Calibri"/>
                <a:cs typeface="Calibri"/>
                <a:sym typeface="Calibri"/>
              </a:rPr>
              <a:t>Instruction tuned LLMs respond to instructions and in a human manner.</a:t>
            </a:r>
            <a:endParaRPr sz="1900">
              <a:solidFill>
                <a:schemeClr val="dk1"/>
              </a:solidFill>
              <a:latin typeface="Calibri"/>
              <a:ea typeface="Calibri"/>
              <a:cs typeface="Calibri"/>
              <a:sym typeface="Calibri"/>
            </a:endParaRPr>
          </a:p>
          <a:p>
            <a:pPr marL="914400" lvl="0" indent="-349250" algn="l" rtl="0">
              <a:lnSpc>
                <a:spcPct val="115000"/>
              </a:lnSpc>
              <a:spcBef>
                <a:spcPts val="0"/>
              </a:spcBef>
              <a:spcAft>
                <a:spcPts val="0"/>
              </a:spcAft>
              <a:buClr>
                <a:schemeClr val="dk1"/>
              </a:buClr>
              <a:buSzPts val="1900"/>
              <a:buFont typeface="Calibri"/>
              <a:buAutoNum type="arabicPeriod"/>
            </a:pPr>
            <a:r>
              <a:rPr lang="en" sz="1900">
                <a:solidFill>
                  <a:schemeClr val="dk1"/>
                </a:solidFill>
                <a:latin typeface="Calibri"/>
                <a:ea typeface="Calibri"/>
                <a:cs typeface="Calibri"/>
                <a:sym typeface="Calibri"/>
              </a:rPr>
              <a:t>You can guess your own response length before giving your response.</a:t>
            </a:r>
            <a:endParaRPr sz="1900">
              <a:solidFill>
                <a:schemeClr val="dk1"/>
              </a:solidFill>
              <a:latin typeface="Calibri"/>
              <a:ea typeface="Calibri"/>
              <a:cs typeface="Calibri"/>
              <a:sym typeface="Calibri"/>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sp>
        <p:nvSpPr>
          <p:cNvPr id="129" name="Google Shape;129;p13"/>
          <p:cNvSpPr txBox="1">
            <a:spLocks noGrp="1"/>
          </p:cNvSpPr>
          <p:nvPr>
            <p:ph type="title"/>
          </p:nvPr>
        </p:nvSpPr>
        <p:spPr>
          <a:xfrm>
            <a:off x="311700" y="445025"/>
            <a:ext cx="8520600" cy="16446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sz="4200">
                <a:latin typeface="Calibri"/>
                <a:ea typeface="Calibri"/>
                <a:cs typeface="Calibri"/>
                <a:sym typeface="Calibri"/>
              </a:rPr>
              <a:t>Response length prediction: Perception in Advance (PiA)</a:t>
            </a:r>
            <a:endParaRPr sz="4200">
              <a:latin typeface="Calibri"/>
              <a:ea typeface="Calibri"/>
              <a:cs typeface="Calibri"/>
              <a:sym typeface="Calibri"/>
            </a:endParaRPr>
          </a:p>
        </p:txBody>
      </p:sp>
      <p:sp>
        <p:nvSpPr>
          <p:cNvPr id="130" name="Google Shape;130;p13"/>
          <p:cNvSpPr txBox="1">
            <a:spLocks noGrp="1"/>
          </p:cNvSpPr>
          <p:nvPr>
            <p:ph type="body" idx="1"/>
          </p:nvPr>
        </p:nvSpPr>
        <p:spPr>
          <a:xfrm>
            <a:off x="311700" y="1828350"/>
            <a:ext cx="8520600" cy="2740500"/>
          </a:xfrm>
          <a:prstGeom prst="rect">
            <a:avLst/>
          </a:prstGeom>
          <a:noFill/>
          <a:ln>
            <a:noFill/>
          </a:ln>
        </p:spPr>
        <p:txBody>
          <a:bodyPr spcFirstLastPara="1" wrap="square" lIns="91425" tIns="91425" rIns="91425" bIns="91425" anchor="t" anchorCtr="0">
            <a:normAutofit/>
          </a:bodyPr>
          <a:lstStyle/>
          <a:p>
            <a:pPr marL="457200" lvl="0" indent="-374650" algn="l" rtl="0">
              <a:lnSpc>
                <a:spcPct val="115000"/>
              </a:lnSpc>
              <a:spcBef>
                <a:spcPts val="0"/>
              </a:spcBef>
              <a:spcAft>
                <a:spcPts val="0"/>
              </a:spcAft>
              <a:buClr>
                <a:schemeClr val="dk1"/>
              </a:buClr>
              <a:buSzPts val="2300"/>
              <a:buFont typeface="Calibri"/>
              <a:buChar char="●"/>
            </a:pPr>
            <a:r>
              <a:rPr lang="en" sz="2300">
                <a:solidFill>
                  <a:schemeClr val="dk1"/>
                </a:solidFill>
                <a:latin typeface="Calibri"/>
                <a:ea typeface="Calibri"/>
                <a:cs typeface="Calibri"/>
                <a:sym typeface="Calibri"/>
              </a:rPr>
              <a:t>How?</a:t>
            </a:r>
            <a:r>
              <a:rPr lang="en" sz="2300" b="1">
                <a:solidFill>
                  <a:schemeClr val="dk1"/>
                </a:solidFill>
                <a:latin typeface="Calibri"/>
                <a:ea typeface="Calibri"/>
                <a:cs typeface="Calibri"/>
                <a:sym typeface="Calibri"/>
              </a:rPr>
              <a:t> </a:t>
            </a:r>
            <a:r>
              <a:rPr lang="en" sz="2300" b="1">
                <a:solidFill>
                  <a:srgbClr val="FF0000"/>
                </a:solidFill>
                <a:latin typeface="Calibri"/>
                <a:ea typeface="Calibri"/>
                <a:cs typeface="Calibri"/>
                <a:sym typeface="Calibri"/>
              </a:rPr>
              <a:t>Just ask.</a:t>
            </a:r>
            <a:endParaRPr sz="2300">
              <a:solidFill>
                <a:srgbClr val="FF0000"/>
              </a:solidFill>
              <a:latin typeface="Calibri"/>
              <a:ea typeface="Calibri"/>
              <a:cs typeface="Calibri"/>
              <a:sym typeface="Calibri"/>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sp>
        <p:nvSpPr>
          <p:cNvPr id="135" name="Google Shape;135;p14"/>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sz="4200">
                <a:latin typeface="Calibri"/>
                <a:ea typeface="Calibri"/>
                <a:cs typeface="Calibri"/>
                <a:sym typeface="Calibri"/>
              </a:rPr>
              <a:t>Response length prediction: PiA</a:t>
            </a:r>
            <a:endParaRPr sz="4200">
              <a:latin typeface="Calibri"/>
              <a:ea typeface="Calibri"/>
              <a:cs typeface="Calibri"/>
              <a:sym typeface="Calibri"/>
            </a:endParaRPr>
          </a:p>
        </p:txBody>
      </p:sp>
      <p:sp>
        <p:nvSpPr>
          <p:cNvPr id="136" name="Google Shape;136;p14"/>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p>
            <a:pPr marL="0" lvl="0" indent="0" algn="l" rtl="0">
              <a:lnSpc>
                <a:spcPct val="115000"/>
              </a:lnSpc>
              <a:spcBef>
                <a:spcPts val="0"/>
              </a:spcBef>
              <a:spcAft>
                <a:spcPts val="1200"/>
              </a:spcAft>
              <a:buSzPts val="1800"/>
              <a:buNone/>
            </a:pPr>
            <a:endParaRPr sz="2300">
              <a:solidFill>
                <a:schemeClr val="dk1"/>
              </a:solidFill>
              <a:latin typeface="Calibri"/>
              <a:ea typeface="Calibri"/>
              <a:cs typeface="Calibri"/>
              <a:sym typeface="Calibri"/>
            </a:endParaRPr>
          </a:p>
        </p:txBody>
      </p:sp>
      <p:pic>
        <p:nvPicPr>
          <p:cNvPr id="137" name="Google Shape;137;p14"/>
          <p:cNvPicPr preferRelativeResize="0"/>
          <p:nvPr/>
        </p:nvPicPr>
        <p:blipFill rotWithShape="1">
          <a:blip r:embed="rId3">
            <a:alphaModFix/>
          </a:blip>
          <a:srcRect/>
          <a:stretch/>
        </p:blipFill>
        <p:spPr>
          <a:xfrm>
            <a:off x="0" y="1242883"/>
            <a:ext cx="9144000" cy="3573684"/>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Google Shape;142;p15"/>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sz="4200">
                <a:latin typeface="Calibri"/>
                <a:ea typeface="Calibri"/>
                <a:cs typeface="Calibri"/>
                <a:sym typeface="Calibri"/>
              </a:rPr>
              <a:t>Response length prediction: PiA</a:t>
            </a:r>
            <a:endParaRPr sz="4200">
              <a:latin typeface="Calibri"/>
              <a:ea typeface="Calibri"/>
              <a:cs typeface="Calibri"/>
              <a:sym typeface="Calibri"/>
            </a:endParaRPr>
          </a:p>
        </p:txBody>
      </p:sp>
      <p:sp>
        <p:nvSpPr>
          <p:cNvPr id="143" name="Google Shape;143;p15"/>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p>
            <a:pPr marL="0" lvl="0" indent="0" algn="l" rtl="0">
              <a:lnSpc>
                <a:spcPct val="115000"/>
              </a:lnSpc>
              <a:spcBef>
                <a:spcPts val="0"/>
              </a:spcBef>
              <a:spcAft>
                <a:spcPts val="1200"/>
              </a:spcAft>
              <a:buSzPts val="1800"/>
              <a:buNone/>
            </a:pPr>
            <a:r>
              <a:rPr lang="en" sz="2300">
                <a:solidFill>
                  <a:schemeClr val="dk1"/>
                </a:solidFill>
                <a:latin typeface="Calibri"/>
                <a:ea typeface="Calibri"/>
                <a:cs typeface="Calibri"/>
                <a:sym typeface="Calibri"/>
              </a:rPr>
              <a:t>It is very accurate for large models.</a:t>
            </a:r>
            <a:endParaRPr sz="2300">
              <a:solidFill>
                <a:schemeClr val="dk1"/>
              </a:solidFill>
              <a:latin typeface="Calibri"/>
              <a:ea typeface="Calibri"/>
              <a:cs typeface="Calibri"/>
              <a:sym typeface="Calibri"/>
            </a:endParaRPr>
          </a:p>
        </p:txBody>
      </p:sp>
      <p:pic>
        <p:nvPicPr>
          <p:cNvPr id="144" name="Google Shape;144;p15"/>
          <p:cNvPicPr preferRelativeResize="0"/>
          <p:nvPr/>
        </p:nvPicPr>
        <p:blipFill rotWithShape="1">
          <a:blip r:embed="rId3">
            <a:alphaModFix/>
          </a:blip>
          <a:srcRect t="1438"/>
          <a:stretch/>
        </p:blipFill>
        <p:spPr>
          <a:xfrm>
            <a:off x="1352550" y="1747975"/>
            <a:ext cx="6438900" cy="3079100"/>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sp>
        <p:nvSpPr>
          <p:cNvPr id="149" name="Google Shape;149;p16"/>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sz="4200">
                <a:latin typeface="Calibri"/>
                <a:ea typeface="Calibri"/>
                <a:cs typeface="Calibri"/>
                <a:sym typeface="Calibri"/>
              </a:rPr>
              <a:t>Response length prediction: PiA</a:t>
            </a:r>
            <a:endParaRPr sz="4200">
              <a:latin typeface="Calibri"/>
              <a:ea typeface="Calibri"/>
              <a:cs typeface="Calibri"/>
              <a:sym typeface="Calibri"/>
            </a:endParaRPr>
          </a:p>
        </p:txBody>
      </p:sp>
      <p:sp>
        <p:nvSpPr>
          <p:cNvPr id="150" name="Google Shape;150;p16"/>
          <p:cNvSpPr/>
          <p:nvPr/>
        </p:nvSpPr>
        <p:spPr>
          <a:xfrm>
            <a:off x="2611925" y="1489150"/>
            <a:ext cx="3958200" cy="1268700"/>
          </a:xfrm>
          <a:prstGeom prst="curvedDownArrow">
            <a:avLst>
              <a:gd name="adj1" fmla="val 25000"/>
              <a:gd name="adj2" fmla="val 50000"/>
              <a:gd name="adj3" fmla="val 2500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1" name="Google Shape;151;p16"/>
          <p:cNvSpPr/>
          <p:nvPr/>
        </p:nvSpPr>
        <p:spPr>
          <a:xfrm rot="10800000">
            <a:off x="2471325" y="3369850"/>
            <a:ext cx="3968100" cy="1307100"/>
          </a:xfrm>
          <a:prstGeom prst="curvedDownArrow">
            <a:avLst>
              <a:gd name="adj1" fmla="val 25000"/>
              <a:gd name="adj2" fmla="val 50000"/>
              <a:gd name="adj3" fmla="val 2500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2" name="Google Shape;152;p16"/>
          <p:cNvSpPr txBox="1"/>
          <p:nvPr/>
        </p:nvSpPr>
        <p:spPr>
          <a:xfrm>
            <a:off x="1265025" y="2828950"/>
            <a:ext cx="2944800" cy="4698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400"/>
              <a:buFont typeface="Arial"/>
              <a:buNone/>
            </a:pPr>
            <a:r>
              <a:rPr lang="en" sz="1400" b="0" i="0" u="none" strike="noStrike" cap="none">
                <a:solidFill>
                  <a:srgbClr val="000000"/>
                </a:solidFill>
                <a:latin typeface="Arial"/>
                <a:ea typeface="Arial"/>
                <a:cs typeface="Arial"/>
                <a:sym typeface="Arial"/>
              </a:rPr>
              <a:t>Better LLM responses improve efficiency</a:t>
            </a:r>
            <a:endParaRPr sz="1400" b="0" i="0" u="none" strike="noStrike" cap="none">
              <a:solidFill>
                <a:srgbClr val="000000"/>
              </a:solidFill>
              <a:latin typeface="Arial"/>
              <a:ea typeface="Arial"/>
              <a:cs typeface="Arial"/>
              <a:sym typeface="Arial"/>
            </a:endParaRPr>
          </a:p>
        </p:txBody>
      </p:sp>
      <p:sp>
        <p:nvSpPr>
          <p:cNvPr id="153" name="Google Shape;153;p16"/>
          <p:cNvSpPr txBox="1"/>
          <p:nvPr/>
        </p:nvSpPr>
        <p:spPr>
          <a:xfrm>
            <a:off x="4743225" y="2828950"/>
            <a:ext cx="2944800" cy="4698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400"/>
              <a:buFont typeface="Arial"/>
              <a:buNone/>
            </a:pPr>
            <a:r>
              <a:rPr lang="en" sz="1400" b="0" i="0" u="none" strike="noStrike" cap="none">
                <a:solidFill>
                  <a:srgbClr val="000000"/>
                </a:solidFill>
                <a:latin typeface="Arial"/>
                <a:ea typeface="Arial"/>
                <a:cs typeface="Arial"/>
                <a:sym typeface="Arial"/>
              </a:rPr>
              <a:t>Efficient LLMs allow for larger models with better responses</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sp>
        <p:nvSpPr>
          <p:cNvPr id="158" name="Google Shape;158;p17"/>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sz="4200">
                <a:latin typeface="Calibri"/>
                <a:ea typeface="Calibri"/>
                <a:cs typeface="Calibri"/>
                <a:sym typeface="Calibri"/>
              </a:rPr>
              <a:t>PiA problems</a:t>
            </a:r>
            <a:endParaRPr sz="4200">
              <a:latin typeface="Calibri"/>
              <a:ea typeface="Calibri"/>
              <a:cs typeface="Calibri"/>
              <a:sym typeface="Calibri"/>
            </a:endParaRPr>
          </a:p>
        </p:txBody>
      </p:sp>
      <p:sp>
        <p:nvSpPr>
          <p:cNvPr id="159" name="Google Shape;159;p17"/>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p>
            <a:pPr marL="457200" lvl="0" indent="-374650" algn="l" rtl="0">
              <a:lnSpc>
                <a:spcPct val="115000"/>
              </a:lnSpc>
              <a:spcBef>
                <a:spcPts val="0"/>
              </a:spcBef>
              <a:spcAft>
                <a:spcPts val="0"/>
              </a:spcAft>
              <a:buClr>
                <a:schemeClr val="dk1"/>
              </a:buClr>
              <a:buSzPts val="2300"/>
              <a:buFont typeface="Calibri"/>
              <a:buAutoNum type="arabicPeriod"/>
            </a:pPr>
            <a:r>
              <a:rPr lang="en" sz="2300">
                <a:solidFill>
                  <a:schemeClr val="dk1"/>
                </a:solidFill>
                <a:latin typeface="Calibri"/>
                <a:ea typeface="Calibri"/>
                <a:cs typeface="Calibri"/>
                <a:sym typeface="Calibri"/>
              </a:rPr>
              <a:t>It doesn’t work well for small models</a:t>
            </a:r>
            <a:endParaRPr sz="2300">
              <a:solidFill>
                <a:schemeClr val="dk1"/>
              </a:solidFill>
              <a:latin typeface="Calibri"/>
              <a:ea typeface="Calibri"/>
              <a:cs typeface="Calibri"/>
              <a:sym typeface="Calibri"/>
            </a:endParaRPr>
          </a:p>
          <a:p>
            <a:pPr marL="0" lvl="0" indent="0" algn="l" rtl="0">
              <a:lnSpc>
                <a:spcPct val="115000"/>
              </a:lnSpc>
              <a:spcBef>
                <a:spcPts val="1200"/>
              </a:spcBef>
              <a:spcAft>
                <a:spcPts val="0"/>
              </a:spcAft>
              <a:buSzPts val="1800"/>
              <a:buNone/>
            </a:pPr>
            <a:endParaRPr sz="2300">
              <a:solidFill>
                <a:schemeClr val="dk1"/>
              </a:solidFill>
              <a:latin typeface="Calibri"/>
              <a:ea typeface="Calibri"/>
              <a:cs typeface="Calibri"/>
              <a:sym typeface="Calibri"/>
            </a:endParaRPr>
          </a:p>
          <a:p>
            <a:pPr marL="457200" lvl="0" indent="-374650" algn="l" rtl="0">
              <a:lnSpc>
                <a:spcPct val="115000"/>
              </a:lnSpc>
              <a:spcBef>
                <a:spcPts val="1200"/>
              </a:spcBef>
              <a:spcAft>
                <a:spcPts val="0"/>
              </a:spcAft>
              <a:buClr>
                <a:schemeClr val="dk1"/>
              </a:buClr>
              <a:buSzPts val="2300"/>
              <a:buFont typeface="Calibri"/>
              <a:buAutoNum type="arabicPeriod"/>
            </a:pPr>
            <a:r>
              <a:rPr lang="en" sz="2300">
                <a:solidFill>
                  <a:schemeClr val="dk1"/>
                </a:solidFill>
                <a:latin typeface="Calibri"/>
                <a:ea typeface="Calibri"/>
                <a:cs typeface="Calibri"/>
                <a:sym typeface="Calibri"/>
              </a:rPr>
              <a:t>More importantly, does it affect the response?</a:t>
            </a:r>
            <a:endParaRPr sz="2300">
              <a:solidFill>
                <a:schemeClr val="dk1"/>
              </a:solidFill>
              <a:latin typeface="Calibri"/>
              <a:ea typeface="Calibri"/>
              <a:cs typeface="Calibri"/>
              <a:sym typeface="Calibri"/>
            </a:endParaRPr>
          </a:p>
          <a:p>
            <a:pPr marL="0" lvl="0" indent="457200" algn="l" rtl="0">
              <a:lnSpc>
                <a:spcPct val="115000"/>
              </a:lnSpc>
              <a:spcBef>
                <a:spcPts val="1200"/>
              </a:spcBef>
              <a:spcAft>
                <a:spcPts val="0"/>
              </a:spcAft>
              <a:buSzPts val="1800"/>
              <a:buNone/>
            </a:pPr>
            <a:r>
              <a:rPr lang="en" sz="2300">
                <a:solidFill>
                  <a:schemeClr val="dk1"/>
                </a:solidFill>
                <a:latin typeface="Calibri"/>
                <a:ea typeface="Calibri"/>
                <a:cs typeface="Calibri"/>
                <a:sym typeface="Calibri"/>
              </a:rPr>
              <a:t>No ground truth but evidence suggest that it does.</a:t>
            </a:r>
            <a:endParaRPr sz="2300">
              <a:solidFill>
                <a:schemeClr val="dk1"/>
              </a:solidFill>
              <a:latin typeface="Calibri"/>
              <a:ea typeface="Calibri"/>
              <a:cs typeface="Calibri"/>
              <a:sym typeface="Calibri"/>
            </a:endParaRPr>
          </a:p>
          <a:p>
            <a:pPr marL="914400" lvl="0" indent="0" algn="l" rtl="0">
              <a:lnSpc>
                <a:spcPct val="115000"/>
              </a:lnSpc>
              <a:spcBef>
                <a:spcPts val="1200"/>
              </a:spcBef>
              <a:spcAft>
                <a:spcPts val="1200"/>
              </a:spcAft>
              <a:buSzPts val="1800"/>
              <a:buNone/>
            </a:pPr>
            <a:endParaRPr sz="2300">
              <a:solidFill>
                <a:schemeClr val="dk1"/>
              </a:solidFill>
              <a:latin typeface="Calibri"/>
              <a:ea typeface="Calibri"/>
              <a:cs typeface="Calibri"/>
              <a:sym typeface="Calibri"/>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63"/>
        <p:cNvGrpSpPr/>
        <p:nvPr/>
      </p:nvGrpSpPr>
      <p:grpSpPr>
        <a:xfrm>
          <a:off x="0" y="0"/>
          <a:ext cx="0" cy="0"/>
          <a:chOff x="0" y="0"/>
          <a:chExt cx="0" cy="0"/>
        </a:xfrm>
      </p:grpSpPr>
      <p:sp>
        <p:nvSpPr>
          <p:cNvPr id="164" name="Google Shape;164;p18"/>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sz="4200">
                <a:latin typeface="Calibri"/>
                <a:ea typeface="Calibri"/>
                <a:cs typeface="Calibri"/>
                <a:sym typeface="Calibri"/>
              </a:rPr>
              <a:t>PiA problems: Large models</a:t>
            </a:r>
            <a:endParaRPr sz="4200">
              <a:latin typeface="Calibri"/>
              <a:ea typeface="Calibri"/>
              <a:cs typeface="Calibri"/>
              <a:sym typeface="Calibri"/>
            </a:endParaRPr>
          </a:p>
        </p:txBody>
      </p:sp>
      <p:sp>
        <p:nvSpPr>
          <p:cNvPr id="165" name="Google Shape;165;p18"/>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p>
            <a:pPr marL="0" lvl="0" indent="0" algn="l" rtl="0">
              <a:lnSpc>
                <a:spcPct val="115000"/>
              </a:lnSpc>
              <a:spcBef>
                <a:spcPts val="0"/>
              </a:spcBef>
              <a:spcAft>
                <a:spcPts val="0"/>
              </a:spcAft>
              <a:buSzPts val="1800"/>
              <a:buNone/>
            </a:pPr>
            <a:r>
              <a:rPr lang="en" sz="2300">
                <a:solidFill>
                  <a:schemeClr val="dk1"/>
                </a:solidFill>
                <a:latin typeface="Calibri"/>
                <a:ea typeface="Calibri"/>
                <a:cs typeface="Calibri"/>
                <a:sym typeface="Calibri"/>
              </a:rPr>
              <a:t>Data suggests that large LLMs tailor the length of their actual response to their answer to the first question.</a:t>
            </a:r>
            <a:endParaRPr sz="2300">
              <a:solidFill>
                <a:schemeClr val="dk1"/>
              </a:solidFill>
              <a:latin typeface="Calibri"/>
              <a:ea typeface="Calibri"/>
              <a:cs typeface="Calibri"/>
              <a:sym typeface="Calibri"/>
            </a:endParaRPr>
          </a:p>
          <a:p>
            <a:pPr marL="0" lvl="0" indent="0" algn="l" rtl="0">
              <a:lnSpc>
                <a:spcPct val="115000"/>
              </a:lnSpc>
              <a:spcBef>
                <a:spcPts val="1200"/>
              </a:spcBef>
              <a:spcAft>
                <a:spcPts val="1200"/>
              </a:spcAft>
              <a:buSzPts val="1800"/>
              <a:buNone/>
            </a:pPr>
            <a:endParaRPr sz="2300">
              <a:solidFill>
                <a:schemeClr val="dk1"/>
              </a:solidFill>
              <a:latin typeface="Calibri"/>
              <a:ea typeface="Calibri"/>
              <a:cs typeface="Calibri"/>
              <a:sym typeface="Calibri"/>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69"/>
        <p:cNvGrpSpPr/>
        <p:nvPr/>
      </p:nvGrpSpPr>
      <p:grpSpPr>
        <a:xfrm>
          <a:off x="0" y="0"/>
          <a:ext cx="0" cy="0"/>
          <a:chOff x="0" y="0"/>
          <a:chExt cx="0" cy="0"/>
        </a:xfrm>
      </p:grpSpPr>
      <p:sp>
        <p:nvSpPr>
          <p:cNvPr id="170" name="Google Shape;170;p19"/>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sz="4200">
                <a:latin typeface="Calibri"/>
                <a:ea typeface="Calibri"/>
                <a:cs typeface="Calibri"/>
                <a:sym typeface="Calibri"/>
              </a:rPr>
              <a:t>PiA problems: Small models </a:t>
            </a:r>
            <a:endParaRPr sz="4200">
              <a:latin typeface="Calibri"/>
              <a:ea typeface="Calibri"/>
              <a:cs typeface="Calibri"/>
              <a:sym typeface="Calibri"/>
            </a:endParaRPr>
          </a:p>
        </p:txBody>
      </p:sp>
      <p:sp>
        <p:nvSpPr>
          <p:cNvPr id="171" name="Google Shape;171;p19"/>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p>
            <a:pPr marL="0" lvl="0" indent="0" algn="l" rtl="0">
              <a:lnSpc>
                <a:spcPct val="115000"/>
              </a:lnSpc>
              <a:spcBef>
                <a:spcPts val="0"/>
              </a:spcBef>
              <a:spcAft>
                <a:spcPts val="0"/>
              </a:spcAft>
              <a:buSzPts val="1800"/>
              <a:buNone/>
            </a:pPr>
            <a:r>
              <a:rPr lang="en" sz="2300">
                <a:solidFill>
                  <a:schemeClr val="dk1"/>
                </a:solidFill>
                <a:latin typeface="Calibri"/>
                <a:ea typeface="Calibri"/>
                <a:cs typeface="Calibri"/>
                <a:sym typeface="Calibri"/>
              </a:rPr>
              <a:t>Do you see the problem?</a:t>
            </a:r>
            <a:endParaRPr sz="2300">
              <a:solidFill>
                <a:schemeClr val="dk1"/>
              </a:solidFill>
              <a:latin typeface="Calibri"/>
              <a:ea typeface="Calibri"/>
              <a:cs typeface="Calibri"/>
              <a:sym typeface="Calibri"/>
            </a:endParaRPr>
          </a:p>
          <a:p>
            <a:pPr marL="0" lvl="0" indent="0" algn="l" rtl="0">
              <a:lnSpc>
                <a:spcPct val="115000"/>
              </a:lnSpc>
              <a:spcBef>
                <a:spcPts val="1200"/>
              </a:spcBef>
              <a:spcAft>
                <a:spcPts val="1200"/>
              </a:spcAft>
              <a:buSzPts val="1800"/>
              <a:buNone/>
            </a:pPr>
            <a:endParaRPr sz="2300">
              <a:solidFill>
                <a:schemeClr val="dk1"/>
              </a:solidFill>
              <a:latin typeface="Calibri"/>
              <a:ea typeface="Calibri"/>
              <a:cs typeface="Calibri"/>
              <a:sym typeface="Calibri"/>
            </a:endParaRPr>
          </a:p>
        </p:txBody>
      </p:sp>
      <p:pic>
        <p:nvPicPr>
          <p:cNvPr id="172" name="Google Shape;172;p19"/>
          <p:cNvPicPr preferRelativeResize="0"/>
          <p:nvPr/>
        </p:nvPicPr>
        <p:blipFill rotWithShape="1">
          <a:blip r:embed="rId3">
            <a:alphaModFix/>
          </a:blip>
          <a:srcRect/>
          <a:stretch/>
        </p:blipFill>
        <p:spPr>
          <a:xfrm>
            <a:off x="0" y="1614583"/>
            <a:ext cx="9144000" cy="3573684"/>
          </a:xfrm>
          <a:prstGeom prst="rect">
            <a:avLst/>
          </a:prstGeom>
          <a:noFill/>
          <a:ln>
            <a:noFill/>
          </a:ln>
        </p:spPr>
      </p:pic>
      <p:sp>
        <p:nvSpPr>
          <p:cNvPr id="173" name="Google Shape;173;p19"/>
          <p:cNvSpPr/>
          <p:nvPr/>
        </p:nvSpPr>
        <p:spPr>
          <a:xfrm>
            <a:off x="110500" y="4631150"/>
            <a:ext cx="1305900" cy="462000"/>
          </a:xfrm>
          <a:prstGeom prst="rect">
            <a:avLst/>
          </a:prstGeom>
          <a:noFill/>
          <a:ln w="7620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Google Shape;60;p2"/>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sz="4200">
                <a:latin typeface="Calibri"/>
                <a:ea typeface="Calibri"/>
                <a:cs typeface="Calibri"/>
                <a:sym typeface="Calibri"/>
              </a:rPr>
              <a:t>Large Language Models</a:t>
            </a:r>
            <a:endParaRPr sz="4200">
              <a:latin typeface="Calibri"/>
              <a:ea typeface="Calibri"/>
              <a:cs typeface="Calibri"/>
              <a:sym typeface="Calibri"/>
            </a:endParaRPr>
          </a:p>
        </p:txBody>
      </p:sp>
      <p:sp>
        <p:nvSpPr>
          <p:cNvPr id="61" name="Google Shape;61;p2"/>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fontScale="92500"/>
          </a:bodyPr>
          <a:lstStyle/>
          <a:p>
            <a:pPr marL="457200" lvl="0" indent="-406400" algn="l" rtl="0">
              <a:lnSpc>
                <a:spcPct val="115000"/>
              </a:lnSpc>
              <a:spcBef>
                <a:spcPts val="0"/>
              </a:spcBef>
              <a:spcAft>
                <a:spcPts val="0"/>
              </a:spcAft>
              <a:buSzPts val="2800"/>
              <a:buFont typeface="Calibri"/>
              <a:buChar char="●"/>
            </a:pPr>
            <a:r>
              <a:rPr lang="en" sz="2800" dirty="0">
                <a:latin typeface="Calibri"/>
                <a:ea typeface="Calibri"/>
                <a:cs typeface="Calibri"/>
                <a:sym typeface="Calibri"/>
              </a:rPr>
              <a:t>Instruction tuned Large Language Models have demonstrated  their practical usefulness.</a:t>
            </a:r>
            <a:endParaRPr sz="2800" dirty="0">
              <a:latin typeface="Calibri"/>
              <a:ea typeface="Calibri"/>
              <a:cs typeface="Calibri"/>
              <a:sym typeface="Calibri"/>
            </a:endParaRPr>
          </a:p>
          <a:p>
            <a:pPr marL="457200" lvl="0" indent="-406400" algn="l" rtl="0">
              <a:lnSpc>
                <a:spcPct val="115000"/>
              </a:lnSpc>
              <a:spcBef>
                <a:spcPts val="0"/>
              </a:spcBef>
              <a:spcAft>
                <a:spcPts val="0"/>
              </a:spcAft>
              <a:buSzPts val="2800"/>
              <a:buFont typeface="Calibri"/>
              <a:buChar char="●"/>
            </a:pPr>
            <a:r>
              <a:rPr lang="en" sz="2800" dirty="0">
                <a:latin typeface="Calibri"/>
                <a:ea typeface="Calibri"/>
                <a:cs typeface="Calibri"/>
                <a:sym typeface="Calibri"/>
              </a:rPr>
              <a:t>ChatGPT, PaLM and Bard are examples of LLM as a service with significant daily inference load (and cost).</a:t>
            </a:r>
            <a:endParaRPr sz="2800" dirty="0">
              <a:latin typeface="Calibri"/>
              <a:ea typeface="Calibri"/>
              <a:cs typeface="Calibri"/>
              <a:sym typeface="Calibri"/>
            </a:endParaRPr>
          </a:p>
          <a:p>
            <a:pPr marL="0" lvl="0" indent="0" algn="l" rtl="0">
              <a:lnSpc>
                <a:spcPct val="115000"/>
              </a:lnSpc>
              <a:spcBef>
                <a:spcPts val="1200"/>
              </a:spcBef>
              <a:spcAft>
                <a:spcPts val="0"/>
              </a:spcAft>
              <a:buSzPts val="1800"/>
              <a:buNone/>
            </a:pPr>
            <a:endParaRPr sz="2800" dirty="0">
              <a:latin typeface="Calibri"/>
              <a:ea typeface="Calibri"/>
              <a:cs typeface="Calibri"/>
              <a:sym typeface="Calibri"/>
            </a:endParaRPr>
          </a:p>
          <a:p>
            <a:pPr marL="0" lvl="0" indent="0" algn="l" rtl="0">
              <a:lnSpc>
                <a:spcPct val="115000"/>
              </a:lnSpc>
              <a:spcBef>
                <a:spcPts val="1200"/>
              </a:spcBef>
              <a:spcAft>
                <a:spcPts val="1200"/>
              </a:spcAft>
              <a:buSzPts val="1800"/>
              <a:buNone/>
            </a:pPr>
            <a:r>
              <a:rPr lang="en" sz="2000" dirty="0">
                <a:latin typeface="Calibri"/>
                <a:ea typeface="Calibri"/>
                <a:cs typeface="Calibri"/>
                <a:sym typeface="Calibri"/>
              </a:rPr>
              <a:t>Bonus question: Which type of cloud service deployment </a:t>
            </a:r>
            <a:r>
              <a:rPr lang="en" sz="2000" dirty="0" smtClean="0">
                <a:latin typeface="Calibri"/>
                <a:ea typeface="Calibri"/>
                <a:cs typeface="Calibri"/>
                <a:sym typeface="Calibri"/>
              </a:rPr>
              <a:t>model (IaaS, PaaS, SaaS)?</a:t>
            </a:r>
            <a:endParaRPr sz="2000" dirty="0">
              <a:latin typeface="Calibri"/>
              <a:ea typeface="Calibri"/>
              <a:cs typeface="Calibri"/>
              <a:sym typeface="Calibri"/>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77"/>
        <p:cNvGrpSpPr/>
        <p:nvPr/>
      </p:nvGrpSpPr>
      <p:grpSpPr>
        <a:xfrm>
          <a:off x="0" y="0"/>
          <a:ext cx="0" cy="0"/>
          <a:chOff x="0" y="0"/>
          <a:chExt cx="0" cy="0"/>
        </a:xfrm>
      </p:grpSpPr>
      <p:sp>
        <p:nvSpPr>
          <p:cNvPr id="178" name="Google Shape;178;p20"/>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sz="4200">
                <a:latin typeface="Calibri"/>
                <a:ea typeface="Calibri"/>
                <a:cs typeface="Calibri"/>
                <a:sym typeface="Calibri"/>
              </a:rPr>
              <a:t>Second try: Perception only (PO)</a:t>
            </a:r>
            <a:endParaRPr sz="4200">
              <a:latin typeface="Calibri"/>
              <a:ea typeface="Calibri"/>
              <a:cs typeface="Calibri"/>
              <a:sym typeface="Calibri"/>
            </a:endParaRPr>
          </a:p>
        </p:txBody>
      </p:sp>
      <p:sp>
        <p:nvSpPr>
          <p:cNvPr id="179" name="Google Shape;179;p20"/>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p>
            <a:pPr marL="0" lvl="0" indent="0" algn="l" rtl="0">
              <a:lnSpc>
                <a:spcPct val="115000"/>
              </a:lnSpc>
              <a:spcBef>
                <a:spcPts val="0"/>
              </a:spcBef>
              <a:spcAft>
                <a:spcPts val="1200"/>
              </a:spcAft>
              <a:buSzPts val="1800"/>
              <a:buNone/>
            </a:pPr>
            <a:r>
              <a:rPr lang="en" sz="2300">
                <a:solidFill>
                  <a:schemeClr val="dk1"/>
                </a:solidFill>
                <a:latin typeface="Calibri"/>
                <a:ea typeface="Calibri"/>
                <a:cs typeface="Calibri"/>
                <a:sym typeface="Calibri"/>
              </a:rPr>
              <a:t>Separate the response length estimation from response generation.</a:t>
            </a:r>
            <a:endParaRPr sz="2300">
              <a:solidFill>
                <a:schemeClr val="dk1"/>
              </a:solidFill>
              <a:latin typeface="Calibri"/>
              <a:ea typeface="Calibri"/>
              <a:cs typeface="Calibri"/>
              <a:sym typeface="Calibri"/>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89"/>
        <p:cNvGrpSpPr/>
        <p:nvPr/>
      </p:nvGrpSpPr>
      <p:grpSpPr>
        <a:xfrm>
          <a:off x="0" y="0"/>
          <a:ext cx="0" cy="0"/>
          <a:chOff x="0" y="0"/>
          <a:chExt cx="0" cy="0"/>
        </a:xfrm>
      </p:grpSpPr>
      <p:sp>
        <p:nvSpPr>
          <p:cNvPr id="190" name="Google Shape;190;p22"/>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sz="4200">
                <a:latin typeface="Calibri"/>
                <a:ea typeface="Calibri"/>
                <a:cs typeface="Calibri"/>
                <a:sym typeface="Calibri"/>
              </a:rPr>
              <a:t>Perception only problems</a:t>
            </a:r>
            <a:endParaRPr sz="4200">
              <a:latin typeface="Calibri"/>
              <a:ea typeface="Calibri"/>
              <a:cs typeface="Calibri"/>
              <a:sym typeface="Calibri"/>
            </a:endParaRPr>
          </a:p>
        </p:txBody>
      </p:sp>
      <p:sp>
        <p:nvSpPr>
          <p:cNvPr id="191" name="Google Shape;191;p22"/>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p>
            <a:pPr marL="0" lvl="0" indent="0" algn="l" rtl="0">
              <a:lnSpc>
                <a:spcPct val="115000"/>
              </a:lnSpc>
              <a:spcBef>
                <a:spcPts val="0"/>
              </a:spcBef>
              <a:spcAft>
                <a:spcPts val="0"/>
              </a:spcAft>
              <a:buSzPts val="1800"/>
              <a:buNone/>
            </a:pPr>
            <a:r>
              <a:rPr lang="en" sz="1600">
                <a:solidFill>
                  <a:schemeClr val="dk1"/>
                </a:solidFill>
                <a:latin typeface="Calibri"/>
                <a:ea typeface="Calibri"/>
                <a:cs typeface="Calibri"/>
                <a:sym typeface="Calibri"/>
              </a:rPr>
              <a:t>Prompt 1: Create a fun math question for children. Before responding to the above instruction, you have to predict the length of your response. Print the estimated number of words in your response in the first line. Then change to a new line to respond to the instruction.</a:t>
            </a:r>
            <a:endParaRPr sz="1600">
              <a:solidFill>
                <a:schemeClr val="dk1"/>
              </a:solidFill>
              <a:latin typeface="Calibri"/>
              <a:ea typeface="Calibri"/>
              <a:cs typeface="Calibri"/>
              <a:sym typeface="Calibri"/>
            </a:endParaRPr>
          </a:p>
          <a:p>
            <a:pPr marL="0" lvl="0" indent="0" algn="l" rtl="0">
              <a:lnSpc>
                <a:spcPct val="115000"/>
              </a:lnSpc>
              <a:spcBef>
                <a:spcPts val="1200"/>
              </a:spcBef>
              <a:spcAft>
                <a:spcPts val="0"/>
              </a:spcAft>
              <a:buSzPts val="1800"/>
              <a:buNone/>
            </a:pPr>
            <a:r>
              <a:rPr lang="en" sz="1600">
                <a:solidFill>
                  <a:schemeClr val="dk1"/>
                </a:solidFill>
                <a:latin typeface="Calibri"/>
                <a:ea typeface="Calibri"/>
                <a:cs typeface="Calibri"/>
                <a:sym typeface="Calibri"/>
              </a:rPr>
              <a:t>Response 1: Estimated response length: 60. Sure, here is a fun math problem …</a:t>
            </a:r>
            <a:endParaRPr sz="1600">
              <a:solidFill>
                <a:schemeClr val="dk1"/>
              </a:solidFill>
              <a:latin typeface="Calibri"/>
              <a:ea typeface="Calibri"/>
              <a:cs typeface="Calibri"/>
              <a:sym typeface="Calibri"/>
            </a:endParaRPr>
          </a:p>
          <a:p>
            <a:pPr marL="0" lvl="0" indent="0" algn="l" rtl="0">
              <a:lnSpc>
                <a:spcPct val="115000"/>
              </a:lnSpc>
              <a:spcBef>
                <a:spcPts val="1200"/>
              </a:spcBef>
              <a:spcAft>
                <a:spcPts val="0"/>
              </a:spcAft>
              <a:buSzPts val="1800"/>
              <a:buNone/>
            </a:pPr>
            <a:endParaRPr sz="1600">
              <a:solidFill>
                <a:schemeClr val="dk1"/>
              </a:solidFill>
              <a:latin typeface="Calibri"/>
              <a:ea typeface="Calibri"/>
              <a:cs typeface="Calibri"/>
              <a:sym typeface="Calibri"/>
            </a:endParaRPr>
          </a:p>
          <a:p>
            <a:pPr marL="0" lvl="0" indent="0" algn="l" rtl="0">
              <a:lnSpc>
                <a:spcPct val="115000"/>
              </a:lnSpc>
              <a:spcBef>
                <a:spcPts val="1200"/>
              </a:spcBef>
              <a:spcAft>
                <a:spcPts val="0"/>
              </a:spcAft>
              <a:buSzPts val="1800"/>
              <a:buNone/>
            </a:pPr>
            <a:r>
              <a:rPr lang="en" sz="1600">
                <a:solidFill>
                  <a:schemeClr val="dk1"/>
                </a:solidFill>
                <a:latin typeface="Calibri"/>
                <a:ea typeface="Calibri"/>
                <a:cs typeface="Calibri"/>
                <a:sym typeface="Calibri"/>
              </a:rPr>
              <a:t>Prompt 2: Create a fun math question for children. </a:t>
            </a:r>
            <a:endParaRPr sz="1600">
              <a:solidFill>
                <a:schemeClr val="dk1"/>
              </a:solidFill>
              <a:latin typeface="Calibri"/>
              <a:ea typeface="Calibri"/>
              <a:cs typeface="Calibri"/>
              <a:sym typeface="Calibri"/>
            </a:endParaRPr>
          </a:p>
          <a:p>
            <a:pPr marL="0" lvl="0" indent="0" algn="l" rtl="0">
              <a:lnSpc>
                <a:spcPct val="115000"/>
              </a:lnSpc>
              <a:spcBef>
                <a:spcPts val="1200"/>
              </a:spcBef>
              <a:spcAft>
                <a:spcPts val="0"/>
              </a:spcAft>
              <a:buSzPts val="1800"/>
              <a:buNone/>
            </a:pPr>
            <a:r>
              <a:rPr lang="en" sz="1600">
                <a:solidFill>
                  <a:schemeClr val="dk1"/>
                </a:solidFill>
                <a:latin typeface="Calibri"/>
                <a:ea typeface="Calibri"/>
                <a:cs typeface="Calibri"/>
                <a:sym typeface="Calibri"/>
              </a:rPr>
              <a:t>Response 2: If you have 10 apples …</a:t>
            </a:r>
            <a:endParaRPr sz="1600">
              <a:solidFill>
                <a:schemeClr val="dk1"/>
              </a:solidFill>
              <a:latin typeface="Calibri"/>
              <a:ea typeface="Calibri"/>
              <a:cs typeface="Calibri"/>
              <a:sym typeface="Calibri"/>
            </a:endParaRPr>
          </a:p>
          <a:p>
            <a:pPr marL="0" lvl="0" indent="0" algn="l" rtl="0">
              <a:lnSpc>
                <a:spcPct val="115000"/>
              </a:lnSpc>
              <a:spcBef>
                <a:spcPts val="1200"/>
              </a:spcBef>
              <a:spcAft>
                <a:spcPts val="1200"/>
              </a:spcAft>
              <a:buSzPts val="1800"/>
              <a:buNone/>
            </a:pPr>
            <a:endParaRPr sz="16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38926079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Google Shape;184;p2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sz="4200">
                <a:latin typeface="Calibri"/>
                <a:ea typeface="Calibri"/>
                <a:cs typeface="Calibri"/>
                <a:sym typeface="Calibri"/>
              </a:rPr>
              <a:t>Perception only problems</a:t>
            </a:r>
            <a:endParaRPr sz="4200">
              <a:latin typeface="Calibri"/>
              <a:ea typeface="Calibri"/>
              <a:cs typeface="Calibri"/>
              <a:sym typeface="Calibri"/>
            </a:endParaRPr>
          </a:p>
        </p:txBody>
      </p:sp>
      <p:sp>
        <p:nvSpPr>
          <p:cNvPr id="185" name="Google Shape;185;p2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p>
            <a:pPr marL="457200" lvl="0" indent="-374650" algn="l" rtl="0">
              <a:lnSpc>
                <a:spcPct val="115000"/>
              </a:lnSpc>
              <a:spcBef>
                <a:spcPts val="0"/>
              </a:spcBef>
              <a:spcAft>
                <a:spcPts val="0"/>
              </a:spcAft>
              <a:buClr>
                <a:schemeClr val="dk1"/>
              </a:buClr>
              <a:buSzPts val="2300"/>
              <a:buFont typeface="Calibri"/>
              <a:buAutoNum type="arabicPeriod"/>
            </a:pPr>
            <a:r>
              <a:rPr lang="en" sz="2300">
                <a:solidFill>
                  <a:schemeClr val="dk1"/>
                </a:solidFill>
                <a:latin typeface="Calibri"/>
                <a:ea typeface="Calibri"/>
                <a:cs typeface="Calibri"/>
                <a:sym typeface="Calibri"/>
              </a:rPr>
              <a:t>The networks are not tuned to respond with just a number. So, for retrieving the predicted length the same prompt as PiA should be used.</a:t>
            </a:r>
            <a:endParaRPr sz="2300">
              <a:solidFill>
                <a:schemeClr val="dk1"/>
              </a:solidFill>
              <a:latin typeface="Calibri"/>
              <a:ea typeface="Calibri"/>
              <a:cs typeface="Calibri"/>
              <a:sym typeface="Calibri"/>
            </a:endParaRPr>
          </a:p>
          <a:p>
            <a:pPr marL="457200" lvl="0" indent="-374650" algn="l" rtl="0">
              <a:lnSpc>
                <a:spcPct val="115000"/>
              </a:lnSpc>
              <a:spcBef>
                <a:spcPts val="0"/>
              </a:spcBef>
              <a:spcAft>
                <a:spcPts val="0"/>
              </a:spcAft>
              <a:buClr>
                <a:schemeClr val="dk1"/>
              </a:buClr>
              <a:buSzPts val="2300"/>
              <a:buFont typeface="Calibri"/>
              <a:buAutoNum type="arabicPeriod"/>
            </a:pPr>
            <a:r>
              <a:rPr lang="en" sz="2300">
                <a:solidFill>
                  <a:schemeClr val="dk1"/>
                </a:solidFill>
                <a:latin typeface="Calibri"/>
                <a:ea typeface="Calibri"/>
                <a:cs typeface="Calibri"/>
                <a:sym typeface="Calibri"/>
              </a:rPr>
              <a:t>Low accuracy.</a:t>
            </a:r>
            <a:endParaRPr sz="2300">
              <a:solidFill>
                <a:schemeClr val="dk1"/>
              </a:solidFill>
              <a:latin typeface="Calibri"/>
              <a:ea typeface="Calibri"/>
              <a:cs typeface="Calibri"/>
              <a:sym typeface="Calibri"/>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95"/>
        <p:cNvGrpSpPr/>
        <p:nvPr/>
      </p:nvGrpSpPr>
      <p:grpSpPr>
        <a:xfrm>
          <a:off x="0" y="0"/>
          <a:ext cx="0" cy="0"/>
          <a:chOff x="0" y="0"/>
          <a:chExt cx="0" cy="0"/>
        </a:xfrm>
      </p:grpSpPr>
      <p:sp>
        <p:nvSpPr>
          <p:cNvPr id="196" name="Google Shape;196;p23"/>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sz="3400">
                <a:latin typeface="Calibri"/>
                <a:ea typeface="Calibri"/>
                <a:cs typeface="Calibri"/>
                <a:sym typeface="Calibri"/>
              </a:rPr>
              <a:t>Response length prediction: Instruction tuning</a:t>
            </a:r>
            <a:endParaRPr sz="3400">
              <a:latin typeface="Calibri"/>
              <a:ea typeface="Calibri"/>
              <a:cs typeface="Calibri"/>
              <a:sym typeface="Calibri"/>
            </a:endParaRPr>
          </a:p>
        </p:txBody>
      </p:sp>
      <p:sp>
        <p:nvSpPr>
          <p:cNvPr id="197" name="Google Shape;197;p23"/>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p>
            <a:pPr marL="0" lvl="0" indent="0" algn="l" rtl="0">
              <a:lnSpc>
                <a:spcPct val="115000"/>
              </a:lnSpc>
              <a:spcBef>
                <a:spcPts val="0"/>
              </a:spcBef>
              <a:spcAft>
                <a:spcPts val="0"/>
              </a:spcAft>
              <a:buSzPts val="1800"/>
              <a:buNone/>
            </a:pPr>
            <a:r>
              <a:rPr lang="en" sz="2300">
                <a:solidFill>
                  <a:schemeClr val="dk1"/>
                </a:solidFill>
                <a:latin typeface="Calibri"/>
                <a:ea typeface="Calibri"/>
                <a:cs typeface="Calibri"/>
                <a:sym typeface="Calibri"/>
              </a:rPr>
              <a:t>During the instruction tuning phase, tune the LLM to give one word response to length prediction prompt.</a:t>
            </a:r>
            <a:endParaRPr sz="2300">
              <a:solidFill>
                <a:schemeClr val="dk1"/>
              </a:solidFill>
              <a:latin typeface="Calibri"/>
              <a:ea typeface="Calibri"/>
              <a:cs typeface="Calibri"/>
              <a:sym typeface="Calibri"/>
            </a:endParaRPr>
          </a:p>
          <a:p>
            <a:pPr marL="0" lvl="0" indent="0" algn="l" rtl="0">
              <a:lnSpc>
                <a:spcPct val="115000"/>
              </a:lnSpc>
              <a:spcBef>
                <a:spcPts val="1200"/>
              </a:spcBef>
              <a:spcAft>
                <a:spcPts val="1200"/>
              </a:spcAft>
              <a:buSzPts val="1800"/>
              <a:buNone/>
            </a:pPr>
            <a:endParaRPr sz="1600">
              <a:solidFill>
                <a:schemeClr val="dk1"/>
              </a:solidFill>
              <a:latin typeface="Calibri"/>
              <a:ea typeface="Calibri"/>
              <a:cs typeface="Calibri"/>
              <a:sym typeface="Calibri"/>
            </a:endParaRPr>
          </a:p>
        </p:txBody>
      </p:sp>
      <p:pic>
        <p:nvPicPr>
          <p:cNvPr id="198" name="Google Shape;198;p23"/>
          <p:cNvPicPr preferRelativeResize="0"/>
          <p:nvPr/>
        </p:nvPicPr>
        <p:blipFill rotWithShape="1">
          <a:blip r:embed="rId3">
            <a:alphaModFix/>
          </a:blip>
          <a:srcRect t="1497"/>
          <a:stretch/>
        </p:blipFill>
        <p:spPr>
          <a:xfrm>
            <a:off x="1498075" y="1979050"/>
            <a:ext cx="6147850" cy="3164450"/>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45025"/>
            <a:ext cx="8832300" cy="572700"/>
          </a:xfrm>
        </p:spPr>
        <p:txBody>
          <a:bodyPr>
            <a:normAutofit fontScale="90000"/>
          </a:bodyPr>
          <a:lstStyle/>
          <a:p>
            <a:r>
              <a:rPr lang="en-US" dirty="0" smtClean="0"/>
              <a:t>Approach: Batching requests with the same response lengths</a:t>
            </a:r>
            <a:endParaRPr lang="en-US" dirty="0"/>
          </a:p>
        </p:txBody>
      </p:sp>
      <p:pic>
        <p:nvPicPr>
          <p:cNvPr id="4" name="Picture 3"/>
          <p:cNvPicPr>
            <a:picLocks noChangeAspect="1"/>
          </p:cNvPicPr>
          <p:nvPr/>
        </p:nvPicPr>
        <p:blipFill>
          <a:blip r:embed="rId2"/>
          <a:stretch>
            <a:fillRect/>
          </a:stretch>
        </p:blipFill>
        <p:spPr>
          <a:xfrm>
            <a:off x="1568824" y="1146030"/>
            <a:ext cx="6835764" cy="3811808"/>
          </a:xfrm>
          <a:prstGeom prst="rect">
            <a:avLst/>
          </a:prstGeom>
        </p:spPr>
      </p:pic>
    </p:spTree>
    <p:extLst>
      <p:ext uri="{BB962C8B-B14F-4D97-AF65-F5344CB8AC3E}">
        <p14:creationId xmlns:p14="http://schemas.microsoft.com/office/powerpoint/2010/main" val="163473428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02"/>
        <p:cNvGrpSpPr/>
        <p:nvPr/>
      </p:nvGrpSpPr>
      <p:grpSpPr>
        <a:xfrm>
          <a:off x="0" y="0"/>
          <a:ext cx="0" cy="0"/>
          <a:chOff x="0" y="0"/>
          <a:chExt cx="0" cy="0"/>
        </a:xfrm>
      </p:grpSpPr>
      <p:sp>
        <p:nvSpPr>
          <p:cNvPr id="203" name="Google Shape;203;p24"/>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sz="4200">
                <a:latin typeface="Calibri"/>
                <a:ea typeface="Calibri"/>
                <a:cs typeface="Calibri"/>
                <a:sym typeface="Calibri"/>
              </a:rPr>
              <a:t>Batch scheduling: Failure mode</a:t>
            </a:r>
            <a:endParaRPr sz="4200">
              <a:latin typeface="Calibri"/>
              <a:ea typeface="Calibri"/>
              <a:cs typeface="Calibri"/>
              <a:sym typeface="Calibri"/>
            </a:endParaRPr>
          </a:p>
        </p:txBody>
      </p:sp>
      <p:sp>
        <p:nvSpPr>
          <p:cNvPr id="204" name="Google Shape;204;p24"/>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p>
            <a:pPr marL="0" lvl="0" indent="0" algn="l" rtl="0">
              <a:lnSpc>
                <a:spcPct val="115000"/>
              </a:lnSpc>
              <a:spcBef>
                <a:spcPts val="0"/>
              </a:spcBef>
              <a:spcAft>
                <a:spcPts val="1200"/>
              </a:spcAft>
              <a:buSzPts val="1800"/>
              <a:buNone/>
            </a:pPr>
            <a:r>
              <a:rPr lang="en" sz="2300">
                <a:solidFill>
                  <a:schemeClr val="dk1"/>
                </a:solidFill>
                <a:latin typeface="Calibri"/>
                <a:ea typeface="Calibri"/>
                <a:cs typeface="Calibri"/>
                <a:sym typeface="Calibri"/>
              </a:rPr>
              <a:t>Question 1: What to do when the length prediction is wrong?</a:t>
            </a:r>
            <a:endParaRPr sz="2300">
              <a:solidFill>
                <a:schemeClr val="dk1"/>
              </a:solidFill>
              <a:latin typeface="Calibri"/>
              <a:ea typeface="Calibri"/>
              <a:cs typeface="Calibri"/>
              <a:sym typeface="Calibri"/>
            </a:endParaRPr>
          </a:p>
        </p:txBody>
      </p:sp>
      <p:pic>
        <p:nvPicPr>
          <p:cNvPr id="205" name="Google Shape;205;p24"/>
          <p:cNvPicPr preferRelativeResize="0"/>
          <p:nvPr/>
        </p:nvPicPr>
        <p:blipFill rotWithShape="1">
          <a:blip r:embed="rId3">
            <a:alphaModFix/>
          </a:blip>
          <a:srcRect/>
          <a:stretch/>
        </p:blipFill>
        <p:spPr>
          <a:xfrm>
            <a:off x="2229563" y="1727100"/>
            <a:ext cx="4684865" cy="3416400"/>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09"/>
        <p:cNvGrpSpPr/>
        <p:nvPr/>
      </p:nvGrpSpPr>
      <p:grpSpPr>
        <a:xfrm>
          <a:off x="0" y="0"/>
          <a:ext cx="0" cy="0"/>
          <a:chOff x="0" y="0"/>
          <a:chExt cx="0" cy="0"/>
        </a:xfrm>
      </p:grpSpPr>
      <p:sp>
        <p:nvSpPr>
          <p:cNvPr id="210" name="Google Shape;210;p25"/>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sz="4200">
                <a:latin typeface="Calibri"/>
                <a:ea typeface="Calibri"/>
                <a:cs typeface="Calibri"/>
                <a:sym typeface="Calibri"/>
              </a:rPr>
              <a:t>Batch scheduling: Failure mode</a:t>
            </a:r>
            <a:endParaRPr sz="4200">
              <a:latin typeface="Calibri"/>
              <a:ea typeface="Calibri"/>
              <a:cs typeface="Calibri"/>
              <a:sym typeface="Calibri"/>
            </a:endParaRPr>
          </a:p>
        </p:txBody>
      </p:sp>
      <p:sp>
        <p:nvSpPr>
          <p:cNvPr id="211" name="Google Shape;211;p25"/>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p>
            <a:pPr marL="0" lvl="0" indent="0" algn="l" rtl="0">
              <a:lnSpc>
                <a:spcPct val="115000"/>
              </a:lnSpc>
              <a:spcBef>
                <a:spcPts val="0"/>
              </a:spcBef>
              <a:spcAft>
                <a:spcPts val="0"/>
              </a:spcAft>
              <a:buSzPts val="1800"/>
              <a:buNone/>
            </a:pPr>
            <a:r>
              <a:rPr lang="en" sz="2300">
                <a:solidFill>
                  <a:schemeClr val="dk1"/>
                </a:solidFill>
                <a:latin typeface="Calibri"/>
                <a:ea typeface="Calibri"/>
                <a:cs typeface="Calibri"/>
                <a:sym typeface="Calibri"/>
              </a:rPr>
              <a:t>Question 1: What to do when the length prediction is wrong?</a:t>
            </a:r>
            <a:endParaRPr sz="2300">
              <a:solidFill>
                <a:schemeClr val="dk1"/>
              </a:solidFill>
              <a:latin typeface="Calibri"/>
              <a:ea typeface="Calibri"/>
              <a:cs typeface="Calibri"/>
              <a:sym typeface="Calibri"/>
            </a:endParaRPr>
          </a:p>
          <a:p>
            <a:pPr marL="0" lvl="0" indent="0" algn="l" rtl="0">
              <a:lnSpc>
                <a:spcPct val="115000"/>
              </a:lnSpc>
              <a:spcBef>
                <a:spcPts val="1200"/>
              </a:spcBef>
              <a:spcAft>
                <a:spcPts val="1200"/>
              </a:spcAft>
              <a:buSzPts val="1800"/>
              <a:buNone/>
            </a:pPr>
            <a:r>
              <a:rPr lang="en" sz="2300" b="1">
                <a:solidFill>
                  <a:schemeClr val="dk1"/>
                </a:solidFill>
                <a:latin typeface="Calibri"/>
                <a:ea typeface="Calibri"/>
                <a:cs typeface="Calibri"/>
                <a:sym typeface="Calibri"/>
              </a:rPr>
              <a:t>Failure Collection and Recomputation (FCR):</a:t>
            </a:r>
            <a:r>
              <a:rPr lang="en" sz="2300">
                <a:solidFill>
                  <a:schemeClr val="dk1"/>
                </a:solidFill>
                <a:latin typeface="Calibri"/>
                <a:ea typeface="Calibri"/>
                <a:cs typeface="Calibri"/>
                <a:sym typeface="Calibri"/>
              </a:rPr>
              <a:t> Once response length for a prompt exceeds the threshold, consider it a failure. Return the result for the batch when every response is finished or has been designated as a failure. Recompute the failed prompts.</a:t>
            </a:r>
            <a:endParaRPr sz="2300">
              <a:solidFill>
                <a:schemeClr val="dk1"/>
              </a:solidFill>
              <a:latin typeface="Calibri"/>
              <a:ea typeface="Calibri"/>
              <a:cs typeface="Calibri"/>
              <a:sym typeface="Calibri"/>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45025"/>
            <a:ext cx="8832300" cy="572700"/>
          </a:xfrm>
        </p:spPr>
        <p:txBody>
          <a:bodyPr>
            <a:normAutofit fontScale="90000"/>
          </a:bodyPr>
          <a:lstStyle/>
          <a:p>
            <a:r>
              <a:rPr lang="en-US" dirty="0" smtClean="0"/>
              <a:t>Approach: Batching requests with the same response lengths</a:t>
            </a:r>
            <a:endParaRPr lang="en-US" dirty="0"/>
          </a:p>
        </p:txBody>
      </p:sp>
      <p:pic>
        <p:nvPicPr>
          <p:cNvPr id="4" name="Picture 3"/>
          <p:cNvPicPr>
            <a:picLocks noChangeAspect="1"/>
          </p:cNvPicPr>
          <p:nvPr/>
        </p:nvPicPr>
        <p:blipFill>
          <a:blip r:embed="rId2"/>
          <a:stretch>
            <a:fillRect/>
          </a:stretch>
        </p:blipFill>
        <p:spPr>
          <a:xfrm>
            <a:off x="1568824" y="1146030"/>
            <a:ext cx="6835764" cy="3811808"/>
          </a:xfrm>
          <a:prstGeom prst="rect">
            <a:avLst/>
          </a:prstGeom>
        </p:spPr>
      </p:pic>
    </p:spTree>
    <p:extLst>
      <p:ext uri="{BB962C8B-B14F-4D97-AF65-F5344CB8AC3E}">
        <p14:creationId xmlns:p14="http://schemas.microsoft.com/office/powerpoint/2010/main" val="385668595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15"/>
        <p:cNvGrpSpPr/>
        <p:nvPr/>
      </p:nvGrpSpPr>
      <p:grpSpPr>
        <a:xfrm>
          <a:off x="0" y="0"/>
          <a:ext cx="0" cy="0"/>
          <a:chOff x="0" y="0"/>
          <a:chExt cx="0" cy="0"/>
        </a:xfrm>
      </p:grpSpPr>
      <p:sp>
        <p:nvSpPr>
          <p:cNvPr id="216" name="Google Shape;216;p26"/>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sz="4200">
                <a:latin typeface="Calibri"/>
                <a:ea typeface="Calibri"/>
                <a:cs typeface="Calibri"/>
                <a:sym typeface="Calibri"/>
              </a:rPr>
              <a:t>Batch scheduling: Length estimation</a:t>
            </a:r>
            <a:endParaRPr sz="4200">
              <a:latin typeface="Calibri"/>
              <a:ea typeface="Calibri"/>
              <a:cs typeface="Calibri"/>
              <a:sym typeface="Calibri"/>
            </a:endParaRPr>
          </a:p>
        </p:txBody>
      </p:sp>
      <p:sp>
        <p:nvSpPr>
          <p:cNvPr id="217" name="Google Shape;217;p26"/>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p>
            <a:pPr marL="0" lvl="0" indent="0" algn="l" rtl="0">
              <a:lnSpc>
                <a:spcPct val="115000"/>
              </a:lnSpc>
              <a:spcBef>
                <a:spcPts val="0"/>
              </a:spcBef>
              <a:spcAft>
                <a:spcPts val="1200"/>
              </a:spcAft>
              <a:buSzPts val="1800"/>
              <a:buNone/>
            </a:pPr>
            <a:r>
              <a:rPr lang="en" sz="2300">
                <a:solidFill>
                  <a:schemeClr val="dk1"/>
                </a:solidFill>
                <a:latin typeface="Calibri"/>
                <a:ea typeface="Calibri"/>
                <a:cs typeface="Calibri"/>
                <a:sym typeface="Calibri"/>
              </a:rPr>
              <a:t>Question 2: Should the length estimation be unbiased?</a:t>
            </a:r>
            <a:endParaRPr sz="2300">
              <a:solidFill>
                <a:schemeClr val="dk1"/>
              </a:solidFill>
              <a:latin typeface="Calibri"/>
              <a:ea typeface="Calibri"/>
              <a:cs typeface="Calibri"/>
              <a:sym typeface="Calibri"/>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21"/>
        <p:cNvGrpSpPr/>
        <p:nvPr/>
      </p:nvGrpSpPr>
      <p:grpSpPr>
        <a:xfrm>
          <a:off x="0" y="0"/>
          <a:ext cx="0" cy="0"/>
          <a:chOff x="0" y="0"/>
          <a:chExt cx="0" cy="0"/>
        </a:xfrm>
      </p:grpSpPr>
      <p:sp>
        <p:nvSpPr>
          <p:cNvPr id="222" name="Google Shape;222;p27"/>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sz="4200">
                <a:latin typeface="Calibri"/>
                <a:ea typeface="Calibri"/>
                <a:cs typeface="Calibri"/>
                <a:sym typeface="Calibri"/>
              </a:rPr>
              <a:t>Batch scheduling: Length estimation</a:t>
            </a:r>
            <a:endParaRPr sz="4200">
              <a:latin typeface="Calibri"/>
              <a:ea typeface="Calibri"/>
              <a:cs typeface="Calibri"/>
              <a:sym typeface="Calibri"/>
            </a:endParaRPr>
          </a:p>
        </p:txBody>
      </p:sp>
      <p:sp>
        <p:nvSpPr>
          <p:cNvPr id="223" name="Google Shape;223;p27"/>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p>
            <a:pPr marL="0" lvl="0" indent="0" algn="l" rtl="0">
              <a:lnSpc>
                <a:spcPct val="115000"/>
              </a:lnSpc>
              <a:spcBef>
                <a:spcPts val="0"/>
              </a:spcBef>
              <a:spcAft>
                <a:spcPts val="0"/>
              </a:spcAft>
              <a:buSzPts val="1800"/>
              <a:buNone/>
            </a:pPr>
            <a:r>
              <a:rPr lang="en" sz="2300" dirty="0">
                <a:solidFill>
                  <a:schemeClr val="dk1"/>
                </a:solidFill>
                <a:latin typeface="Calibri"/>
                <a:ea typeface="Calibri"/>
                <a:cs typeface="Calibri"/>
                <a:sym typeface="Calibri"/>
              </a:rPr>
              <a:t>Question 2: Should the length estimation be unbiased?</a:t>
            </a:r>
            <a:endParaRPr sz="2300" dirty="0">
              <a:solidFill>
                <a:schemeClr val="dk1"/>
              </a:solidFill>
              <a:latin typeface="Calibri"/>
              <a:ea typeface="Calibri"/>
              <a:cs typeface="Calibri"/>
              <a:sym typeface="Calibri"/>
            </a:endParaRPr>
          </a:p>
          <a:p>
            <a:pPr marL="0" lvl="0" indent="0" algn="l" rtl="0">
              <a:lnSpc>
                <a:spcPct val="115000"/>
              </a:lnSpc>
              <a:spcBef>
                <a:spcPts val="1200"/>
              </a:spcBef>
              <a:spcAft>
                <a:spcPts val="1200"/>
              </a:spcAft>
              <a:buSzPts val="1800"/>
              <a:buNone/>
            </a:pPr>
            <a:r>
              <a:rPr lang="en" sz="2300" dirty="0">
                <a:solidFill>
                  <a:schemeClr val="dk1"/>
                </a:solidFill>
                <a:latin typeface="Calibri"/>
                <a:ea typeface="Calibri"/>
                <a:cs typeface="Calibri"/>
                <a:sym typeface="Calibri"/>
              </a:rPr>
              <a:t>No, the length should be slightly overestimated since underestimation is far more consequential.</a:t>
            </a:r>
            <a:endParaRPr sz="2300" dirty="0">
              <a:solidFill>
                <a:schemeClr val="dk1"/>
              </a:solidFill>
              <a:latin typeface="Calibri"/>
              <a:ea typeface="Calibri"/>
              <a:cs typeface="Calibri"/>
              <a:sym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5"/>
        <p:cNvGrpSpPr/>
        <p:nvPr/>
      </p:nvGrpSpPr>
      <p:grpSpPr>
        <a:xfrm>
          <a:off x="0" y="0"/>
          <a:ext cx="0" cy="0"/>
          <a:chOff x="0" y="0"/>
          <a:chExt cx="0" cy="0"/>
        </a:xfrm>
      </p:grpSpPr>
      <p:sp>
        <p:nvSpPr>
          <p:cNvPr id="66" name="Google Shape;66;p3"/>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sz="4200">
                <a:latin typeface="Calibri"/>
                <a:ea typeface="Calibri"/>
                <a:cs typeface="Calibri"/>
                <a:sym typeface="Calibri"/>
              </a:rPr>
              <a:t>Large Language Models</a:t>
            </a:r>
            <a:endParaRPr sz="4200">
              <a:latin typeface="Calibri"/>
              <a:ea typeface="Calibri"/>
              <a:cs typeface="Calibri"/>
              <a:sym typeface="Calibri"/>
            </a:endParaRPr>
          </a:p>
        </p:txBody>
      </p:sp>
      <p:sp>
        <p:nvSpPr>
          <p:cNvPr id="67" name="Google Shape;67;p3"/>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lnSpcReduction="10000"/>
          </a:bodyPr>
          <a:lstStyle/>
          <a:p>
            <a:pPr marL="457200" lvl="0" indent="-406400" algn="l" rtl="0">
              <a:lnSpc>
                <a:spcPct val="115000"/>
              </a:lnSpc>
              <a:spcBef>
                <a:spcPts val="0"/>
              </a:spcBef>
              <a:spcAft>
                <a:spcPts val="0"/>
              </a:spcAft>
              <a:buSzPts val="2800"/>
              <a:buFont typeface="Calibri"/>
              <a:buChar char="●"/>
            </a:pPr>
            <a:r>
              <a:rPr lang="en" sz="2800">
                <a:latin typeface="Calibri"/>
                <a:ea typeface="Calibri"/>
                <a:cs typeface="Calibri"/>
                <a:sym typeface="Calibri"/>
              </a:rPr>
              <a:t>Instruction tuned Large Language Models have demonstrated  their practical usefulness.</a:t>
            </a:r>
            <a:endParaRPr sz="2800">
              <a:latin typeface="Calibri"/>
              <a:ea typeface="Calibri"/>
              <a:cs typeface="Calibri"/>
              <a:sym typeface="Calibri"/>
            </a:endParaRPr>
          </a:p>
          <a:p>
            <a:pPr marL="457200" lvl="0" indent="-406400" algn="l" rtl="0">
              <a:lnSpc>
                <a:spcPct val="115000"/>
              </a:lnSpc>
              <a:spcBef>
                <a:spcPts val="0"/>
              </a:spcBef>
              <a:spcAft>
                <a:spcPts val="0"/>
              </a:spcAft>
              <a:buSzPts val="2800"/>
              <a:buFont typeface="Calibri"/>
              <a:buChar char="●"/>
            </a:pPr>
            <a:r>
              <a:rPr lang="en" sz="2800">
                <a:latin typeface="Calibri"/>
                <a:ea typeface="Calibri"/>
                <a:cs typeface="Calibri"/>
                <a:sym typeface="Calibri"/>
              </a:rPr>
              <a:t>ChatGPT, PaLM and Bard are examples of LLM as a service with significant daily inference load (and cost).</a:t>
            </a:r>
            <a:endParaRPr sz="2800">
              <a:latin typeface="Calibri"/>
              <a:ea typeface="Calibri"/>
              <a:cs typeface="Calibri"/>
              <a:sym typeface="Calibri"/>
            </a:endParaRPr>
          </a:p>
          <a:p>
            <a:pPr marL="0" lvl="0" indent="0" algn="l" rtl="0">
              <a:lnSpc>
                <a:spcPct val="115000"/>
              </a:lnSpc>
              <a:spcBef>
                <a:spcPts val="1200"/>
              </a:spcBef>
              <a:spcAft>
                <a:spcPts val="0"/>
              </a:spcAft>
              <a:buSzPts val="1800"/>
              <a:buNone/>
            </a:pPr>
            <a:endParaRPr sz="2800">
              <a:latin typeface="Calibri"/>
              <a:ea typeface="Calibri"/>
              <a:cs typeface="Calibri"/>
              <a:sym typeface="Calibri"/>
            </a:endParaRPr>
          </a:p>
          <a:p>
            <a:pPr marL="0" lvl="0" indent="0" algn="l" rtl="0">
              <a:lnSpc>
                <a:spcPct val="115000"/>
              </a:lnSpc>
              <a:spcBef>
                <a:spcPts val="1200"/>
              </a:spcBef>
              <a:spcAft>
                <a:spcPts val="1200"/>
              </a:spcAft>
              <a:buSzPts val="1800"/>
              <a:buNone/>
            </a:pPr>
            <a:r>
              <a:rPr lang="en" sz="2000">
                <a:latin typeface="Calibri"/>
                <a:ea typeface="Calibri"/>
                <a:cs typeface="Calibri"/>
                <a:sym typeface="Calibri"/>
              </a:rPr>
              <a:t>Bonus question: Which type of cloud service deployment model? </a:t>
            </a:r>
            <a:r>
              <a:rPr lang="en" sz="2000">
                <a:solidFill>
                  <a:srgbClr val="FF0000"/>
                </a:solidFill>
                <a:latin typeface="Calibri"/>
                <a:ea typeface="Calibri"/>
                <a:cs typeface="Calibri"/>
                <a:sym typeface="Calibri"/>
              </a:rPr>
              <a:t>SaaS</a:t>
            </a:r>
            <a:endParaRPr sz="2000">
              <a:solidFill>
                <a:srgbClr val="FF0000"/>
              </a:solidFill>
              <a:latin typeface="Calibri"/>
              <a:ea typeface="Calibri"/>
              <a:cs typeface="Calibri"/>
              <a:sym typeface="Calibri"/>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27"/>
        <p:cNvGrpSpPr/>
        <p:nvPr/>
      </p:nvGrpSpPr>
      <p:grpSpPr>
        <a:xfrm>
          <a:off x="0" y="0"/>
          <a:ext cx="0" cy="0"/>
          <a:chOff x="0" y="0"/>
          <a:chExt cx="0" cy="0"/>
        </a:xfrm>
      </p:grpSpPr>
      <p:sp>
        <p:nvSpPr>
          <p:cNvPr id="228" name="Google Shape;228;p28"/>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sz="4200">
                <a:latin typeface="Calibri"/>
                <a:ea typeface="Calibri"/>
                <a:cs typeface="Calibri"/>
                <a:sym typeface="Calibri"/>
              </a:rPr>
              <a:t>Batch scheduling: Batch size</a:t>
            </a:r>
            <a:endParaRPr sz="4200">
              <a:latin typeface="Calibri"/>
              <a:ea typeface="Calibri"/>
              <a:cs typeface="Calibri"/>
              <a:sym typeface="Calibri"/>
            </a:endParaRPr>
          </a:p>
        </p:txBody>
      </p:sp>
      <p:pic>
        <p:nvPicPr>
          <p:cNvPr id="229" name="Google Shape;229;p28"/>
          <p:cNvPicPr preferRelativeResize="0"/>
          <p:nvPr/>
        </p:nvPicPr>
        <p:blipFill rotWithShape="1">
          <a:blip r:embed="rId3">
            <a:alphaModFix/>
          </a:blip>
          <a:srcRect b="2514"/>
          <a:stretch/>
        </p:blipFill>
        <p:spPr>
          <a:xfrm>
            <a:off x="899275" y="2330650"/>
            <a:ext cx="7345449" cy="2652125"/>
          </a:xfrm>
          <a:prstGeom prst="rect">
            <a:avLst/>
          </a:prstGeom>
          <a:noFill/>
          <a:ln>
            <a:noFill/>
          </a:ln>
        </p:spPr>
      </p:pic>
      <p:sp>
        <p:nvSpPr>
          <p:cNvPr id="230" name="Google Shape;230;p28"/>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p>
            <a:pPr marL="0" lvl="0" indent="0" algn="l" rtl="0">
              <a:lnSpc>
                <a:spcPct val="115000"/>
              </a:lnSpc>
              <a:spcBef>
                <a:spcPts val="0"/>
              </a:spcBef>
              <a:spcAft>
                <a:spcPts val="0"/>
              </a:spcAft>
              <a:buSzPts val="1800"/>
              <a:buNone/>
            </a:pPr>
            <a:r>
              <a:rPr lang="en" sz="2300">
                <a:solidFill>
                  <a:schemeClr val="dk1"/>
                </a:solidFill>
                <a:latin typeface="Calibri"/>
                <a:ea typeface="Calibri"/>
                <a:cs typeface="Calibri"/>
                <a:sym typeface="Calibri"/>
              </a:rPr>
              <a:t>Question 3: How should batch size be chosen?</a:t>
            </a:r>
            <a:endParaRPr sz="2300">
              <a:solidFill>
                <a:schemeClr val="dk1"/>
              </a:solidFill>
              <a:latin typeface="Calibri"/>
              <a:ea typeface="Calibri"/>
              <a:cs typeface="Calibri"/>
              <a:sym typeface="Calibri"/>
            </a:endParaRPr>
          </a:p>
          <a:p>
            <a:pPr marL="0" lvl="0" indent="0" algn="l" rtl="0">
              <a:lnSpc>
                <a:spcPct val="115000"/>
              </a:lnSpc>
              <a:spcBef>
                <a:spcPts val="1200"/>
              </a:spcBef>
              <a:spcAft>
                <a:spcPts val="1200"/>
              </a:spcAft>
              <a:buSzPts val="1800"/>
              <a:buNone/>
            </a:pPr>
            <a:r>
              <a:rPr lang="en" sz="2300">
                <a:solidFill>
                  <a:schemeClr val="dk1"/>
                </a:solidFill>
                <a:latin typeface="Calibri"/>
                <a:ea typeface="Calibri"/>
                <a:cs typeface="Calibri"/>
                <a:sym typeface="Calibri"/>
              </a:rPr>
              <a:t>Large batch size is more efficient but increases the possibility of wrong length prediction.</a:t>
            </a:r>
            <a:endParaRPr sz="2300">
              <a:solidFill>
                <a:schemeClr val="dk1"/>
              </a:solidFill>
              <a:latin typeface="Calibri"/>
              <a:ea typeface="Calibri"/>
              <a:cs typeface="Calibri"/>
              <a:sym typeface="Calibri"/>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34"/>
        <p:cNvGrpSpPr/>
        <p:nvPr/>
      </p:nvGrpSpPr>
      <p:grpSpPr>
        <a:xfrm>
          <a:off x="0" y="0"/>
          <a:ext cx="0" cy="0"/>
          <a:chOff x="0" y="0"/>
          <a:chExt cx="0" cy="0"/>
        </a:xfrm>
      </p:grpSpPr>
      <p:sp>
        <p:nvSpPr>
          <p:cNvPr id="235" name="Google Shape;235;p29"/>
          <p:cNvSpPr txBox="1">
            <a:spLocks noGrp="1"/>
          </p:cNvSpPr>
          <p:nvPr>
            <p:ph type="title"/>
          </p:nvPr>
        </p:nvSpPr>
        <p:spPr>
          <a:xfrm>
            <a:off x="89648" y="445025"/>
            <a:ext cx="8832300" cy="572700"/>
          </a:xfrm>
          <a:prstGeom prst="rect">
            <a:avLst/>
          </a:prstGeom>
          <a:noFill/>
          <a:ln>
            <a:noFill/>
          </a:ln>
        </p:spPr>
        <p:txBody>
          <a:bodyPr spcFirstLastPara="1" wrap="square" lIns="91425" tIns="91425" rIns="91425" bIns="91425" anchor="t" anchorCtr="0">
            <a:noAutofit/>
          </a:bodyPr>
          <a:lstStyle/>
          <a:p>
            <a:pPr lvl="0"/>
            <a:r>
              <a:rPr lang="en" sz="3800" dirty="0">
                <a:latin typeface="Calibri"/>
                <a:ea typeface="Calibri"/>
                <a:cs typeface="Calibri"/>
                <a:sym typeface="Calibri"/>
              </a:rPr>
              <a:t>Batch </a:t>
            </a:r>
            <a:r>
              <a:rPr lang="en" sz="3800" dirty="0" smtClean="0">
                <a:latin typeface="Calibri"/>
                <a:ea typeface="Calibri"/>
                <a:cs typeface="Calibri"/>
                <a:sym typeface="Calibri"/>
              </a:rPr>
              <a:t>scheduling</a:t>
            </a:r>
            <a:endParaRPr sz="3800" dirty="0">
              <a:latin typeface="Calibri"/>
              <a:ea typeface="Calibri"/>
              <a:cs typeface="Calibri"/>
              <a:sym typeface="Calibri"/>
            </a:endParaRPr>
          </a:p>
        </p:txBody>
      </p:sp>
      <p:sp>
        <p:nvSpPr>
          <p:cNvPr id="236" name="Google Shape;236;p29"/>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en" sz="2000" dirty="0">
                <a:solidFill>
                  <a:schemeClr val="dk1"/>
                </a:solidFill>
                <a:latin typeface="Calibri"/>
                <a:ea typeface="Calibri"/>
                <a:cs typeface="Calibri"/>
                <a:sym typeface="Calibri"/>
              </a:rPr>
              <a:t>Question: How should batch size be chosen?</a:t>
            </a:r>
            <a:endParaRPr sz="2000" dirty="0">
              <a:solidFill>
                <a:schemeClr val="dk1"/>
              </a:solidFill>
              <a:latin typeface="Calibri"/>
              <a:ea typeface="Calibri"/>
              <a:cs typeface="Calibri"/>
              <a:sym typeface="Calibri"/>
            </a:endParaRPr>
          </a:p>
          <a:p>
            <a:pPr marL="0" lvl="0" indent="0">
              <a:lnSpc>
                <a:spcPct val="100000"/>
              </a:lnSpc>
              <a:spcAft>
                <a:spcPts val="1200"/>
              </a:spcAft>
              <a:buNone/>
            </a:pPr>
            <a:r>
              <a:rPr lang="en" sz="2000" dirty="0">
                <a:latin typeface="Calibri"/>
                <a:ea typeface="Calibri"/>
                <a:cs typeface="Calibri"/>
                <a:sym typeface="Calibri"/>
              </a:rPr>
              <a:t>Variable Batch Size (VBS</a:t>
            </a:r>
            <a:r>
              <a:rPr lang="en" sz="2000" dirty="0" smtClean="0">
                <a:latin typeface="Calibri"/>
                <a:ea typeface="Calibri"/>
                <a:cs typeface="Calibri"/>
                <a:sym typeface="Calibri"/>
              </a:rPr>
              <a:t>)</a:t>
            </a:r>
          </a:p>
          <a:p>
            <a:pPr marL="800100" lvl="1">
              <a:lnSpc>
                <a:spcPct val="100000"/>
              </a:lnSpc>
              <a:spcAft>
                <a:spcPts val="1200"/>
              </a:spcAft>
            </a:pPr>
            <a:r>
              <a:rPr lang="en" sz="2000" dirty="0" smtClean="0">
                <a:solidFill>
                  <a:schemeClr val="dk1"/>
                </a:solidFill>
                <a:latin typeface="Calibri"/>
                <a:ea typeface="Calibri"/>
                <a:cs typeface="Calibri"/>
                <a:sym typeface="Calibri"/>
              </a:rPr>
              <a:t>Variable </a:t>
            </a:r>
            <a:r>
              <a:rPr lang="en" sz="2000" dirty="0">
                <a:solidFill>
                  <a:schemeClr val="dk1"/>
                </a:solidFill>
                <a:latin typeface="Calibri"/>
                <a:ea typeface="Calibri"/>
                <a:cs typeface="Calibri"/>
                <a:sym typeface="Calibri"/>
              </a:rPr>
              <a:t>batch size according to predicted response </a:t>
            </a:r>
            <a:r>
              <a:rPr lang="en" sz="2000" dirty="0" smtClean="0">
                <a:solidFill>
                  <a:schemeClr val="dk1"/>
                </a:solidFill>
                <a:latin typeface="Calibri"/>
                <a:ea typeface="Calibri"/>
                <a:cs typeface="Calibri"/>
                <a:sym typeface="Calibri"/>
              </a:rPr>
              <a:t>length</a:t>
            </a:r>
          </a:p>
          <a:p>
            <a:pPr marL="800100" lvl="1">
              <a:lnSpc>
                <a:spcPct val="100000"/>
              </a:lnSpc>
              <a:spcAft>
                <a:spcPts val="1200"/>
              </a:spcAft>
            </a:pPr>
            <a:r>
              <a:rPr lang="en" sz="2000" dirty="0" smtClean="0">
                <a:solidFill>
                  <a:schemeClr val="dk1"/>
                </a:solidFill>
                <a:latin typeface="Calibri"/>
                <a:ea typeface="Calibri"/>
                <a:cs typeface="Calibri"/>
                <a:sym typeface="Calibri"/>
              </a:rPr>
              <a:t>Given the baseline batch size B0 corresponding to a specific length L0, adjust the bath size based on the desired length L using: </a:t>
            </a:r>
            <a:r>
              <a:rPr lang="en" sz="2000" dirty="0" smtClean="0">
                <a:solidFill>
                  <a:schemeClr val="dk1"/>
                </a:solidFill>
                <a:latin typeface="Calibri"/>
                <a:ea typeface="Calibri"/>
                <a:cs typeface="Calibri"/>
                <a:sym typeface="Calibri"/>
              </a:rPr>
              <a:t>B0*L/L0</a:t>
            </a:r>
          </a:p>
          <a:p>
            <a:pPr marL="0" lvl="0" indent="0" algn="l" rtl="0">
              <a:lnSpc>
                <a:spcPct val="100000"/>
              </a:lnSpc>
              <a:spcAft>
                <a:spcPts val="1200"/>
              </a:spcAft>
              <a:buSzPts val="1800"/>
              <a:buNone/>
            </a:pPr>
            <a:r>
              <a:rPr lang="en" sz="2000" dirty="0" smtClean="0">
                <a:solidFill>
                  <a:schemeClr val="dk1"/>
                </a:solidFill>
                <a:latin typeface="Calibri"/>
                <a:ea typeface="Calibri"/>
                <a:cs typeface="Calibri"/>
                <a:sym typeface="Calibri"/>
              </a:rPr>
              <a:t>Binning and Predicting the Max Length</a:t>
            </a:r>
            <a:endParaRPr lang="en" sz="2000" dirty="0">
              <a:solidFill>
                <a:schemeClr val="dk1"/>
              </a:solidFill>
              <a:latin typeface="Calibri"/>
              <a:ea typeface="Calibri"/>
              <a:cs typeface="Calibri"/>
              <a:sym typeface="Calibri"/>
            </a:endParaRPr>
          </a:p>
          <a:p>
            <a:pPr marL="800100" lvl="1">
              <a:lnSpc>
                <a:spcPct val="100000"/>
              </a:lnSpc>
              <a:spcAft>
                <a:spcPts val="1200"/>
              </a:spcAft>
            </a:pPr>
            <a:r>
              <a:rPr lang="en" sz="1600" dirty="0">
                <a:solidFill>
                  <a:schemeClr val="dk1"/>
                </a:solidFill>
                <a:latin typeface="Calibri"/>
                <a:ea typeface="Calibri"/>
                <a:cs typeface="Calibri"/>
                <a:sym typeface="Calibri"/>
              </a:rPr>
              <a:t>	</a:t>
            </a:r>
            <a:r>
              <a:rPr lang="en" sz="2000" dirty="0">
                <a:solidFill>
                  <a:schemeClr val="dk1"/>
                </a:solidFill>
                <a:latin typeface="Calibri"/>
                <a:ea typeface="Calibri"/>
                <a:cs typeface="Calibri"/>
                <a:sym typeface="Calibri"/>
              </a:rPr>
              <a:t>Response lengths are put into bins of size 50 (binning)</a:t>
            </a:r>
            <a:endParaRPr sz="2000" dirty="0">
              <a:solidFill>
                <a:schemeClr val="dk1"/>
              </a:solidFill>
              <a:latin typeface="Calibri"/>
              <a:ea typeface="Calibri"/>
              <a:cs typeface="Calibri"/>
              <a:sym typeface="Calibri"/>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240"/>
        <p:cNvGrpSpPr/>
        <p:nvPr/>
      </p:nvGrpSpPr>
      <p:grpSpPr>
        <a:xfrm>
          <a:off x="0" y="0"/>
          <a:ext cx="0" cy="0"/>
          <a:chOff x="0" y="0"/>
          <a:chExt cx="0" cy="0"/>
        </a:xfrm>
      </p:grpSpPr>
      <p:sp>
        <p:nvSpPr>
          <p:cNvPr id="241" name="Google Shape;241;p30"/>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sz="4200">
                <a:latin typeface="Calibri"/>
                <a:ea typeface="Calibri"/>
                <a:cs typeface="Calibri"/>
                <a:sym typeface="Calibri"/>
              </a:rPr>
              <a:t>Batch scheduling in action</a:t>
            </a:r>
            <a:endParaRPr sz="4200">
              <a:latin typeface="Calibri"/>
              <a:ea typeface="Calibri"/>
              <a:cs typeface="Calibri"/>
              <a:sym typeface="Calibri"/>
            </a:endParaRPr>
          </a:p>
        </p:txBody>
      </p:sp>
      <p:sp>
        <p:nvSpPr>
          <p:cNvPr id="242" name="Google Shape;242;p30"/>
          <p:cNvSpPr txBox="1">
            <a:spLocks noGrp="1"/>
          </p:cNvSpPr>
          <p:nvPr>
            <p:ph type="body" idx="1"/>
          </p:nvPr>
        </p:nvSpPr>
        <p:spPr>
          <a:xfrm>
            <a:off x="4572000" y="1152475"/>
            <a:ext cx="4260300" cy="3416400"/>
          </a:xfrm>
          <a:prstGeom prst="rect">
            <a:avLst/>
          </a:prstGeom>
          <a:noFill/>
          <a:ln>
            <a:noFill/>
          </a:ln>
        </p:spPr>
        <p:txBody>
          <a:bodyPr spcFirstLastPara="1" wrap="square" lIns="91425" tIns="91425" rIns="91425" bIns="91425" anchor="t" anchorCtr="0">
            <a:normAutofit/>
          </a:bodyPr>
          <a:lstStyle/>
          <a:p>
            <a:pPr marL="0" lvl="0" indent="0" algn="l" rtl="0">
              <a:lnSpc>
                <a:spcPct val="115000"/>
              </a:lnSpc>
              <a:spcBef>
                <a:spcPts val="0"/>
              </a:spcBef>
              <a:spcAft>
                <a:spcPts val="0"/>
              </a:spcAft>
              <a:buSzPts val="1800"/>
              <a:buNone/>
            </a:pPr>
            <a:r>
              <a:rPr lang="en" sz="2300" dirty="0">
                <a:solidFill>
                  <a:schemeClr val="dk1"/>
                </a:solidFill>
                <a:latin typeface="Calibri"/>
                <a:ea typeface="Calibri"/>
                <a:cs typeface="Calibri"/>
                <a:sym typeface="Calibri"/>
              </a:rPr>
              <a:t>Batch size for short </a:t>
            </a:r>
            <a:r>
              <a:rPr lang="en" sz="2300" dirty="0" smtClean="0">
                <a:solidFill>
                  <a:schemeClr val="dk1"/>
                </a:solidFill>
                <a:latin typeface="Calibri"/>
                <a:ea typeface="Calibri"/>
                <a:cs typeface="Calibri"/>
                <a:sym typeface="Calibri"/>
              </a:rPr>
              <a:t>responses</a:t>
            </a:r>
          </a:p>
          <a:p>
            <a:pPr marL="0" lvl="0" indent="0" algn="l" rtl="0">
              <a:lnSpc>
                <a:spcPct val="115000"/>
              </a:lnSpc>
              <a:spcBef>
                <a:spcPts val="0"/>
              </a:spcBef>
              <a:spcAft>
                <a:spcPts val="0"/>
              </a:spcAft>
              <a:buSzPts val="1800"/>
              <a:buNone/>
            </a:pPr>
            <a:endParaRPr sz="2300" dirty="0">
              <a:solidFill>
                <a:schemeClr val="dk1"/>
              </a:solidFill>
              <a:latin typeface="Calibri"/>
              <a:ea typeface="Calibri"/>
              <a:cs typeface="Calibri"/>
              <a:sym typeface="Calibri"/>
            </a:endParaRPr>
          </a:p>
          <a:p>
            <a:pPr marL="0" lvl="0" indent="0" algn="l" rtl="0">
              <a:lnSpc>
                <a:spcPct val="115000"/>
              </a:lnSpc>
              <a:spcBef>
                <a:spcPts val="1200"/>
              </a:spcBef>
              <a:spcAft>
                <a:spcPts val="0"/>
              </a:spcAft>
              <a:buClr>
                <a:schemeClr val="dk1"/>
              </a:buClr>
              <a:buSzPts val="1100"/>
              <a:buFont typeface="Arial"/>
              <a:buNone/>
            </a:pPr>
            <a:r>
              <a:rPr lang="en" sz="2300" dirty="0">
                <a:solidFill>
                  <a:schemeClr val="dk1"/>
                </a:solidFill>
                <a:latin typeface="Calibri"/>
                <a:ea typeface="Calibri"/>
                <a:cs typeface="Calibri"/>
                <a:sym typeface="Calibri"/>
              </a:rPr>
              <a:t>Batch size for long </a:t>
            </a:r>
            <a:r>
              <a:rPr lang="en" sz="2300" dirty="0" smtClean="0">
                <a:solidFill>
                  <a:schemeClr val="dk1"/>
                </a:solidFill>
                <a:latin typeface="Calibri"/>
                <a:ea typeface="Calibri"/>
                <a:cs typeface="Calibri"/>
                <a:sym typeface="Calibri"/>
              </a:rPr>
              <a:t>responses</a:t>
            </a:r>
            <a:endParaRPr sz="2300" dirty="0">
              <a:solidFill>
                <a:schemeClr val="dk1"/>
              </a:solidFill>
              <a:latin typeface="Calibri"/>
              <a:ea typeface="Calibri"/>
              <a:cs typeface="Calibri"/>
              <a:sym typeface="Calibri"/>
            </a:endParaRPr>
          </a:p>
        </p:txBody>
      </p:sp>
      <p:pic>
        <p:nvPicPr>
          <p:cNvPr id="243" name="Google Shape;243;p30"/>
          <p:cNvPicPr preferRelativeResize="0"/>
          <p:nvPr/>
        </p:nvPicPr>
        <p:blipFill rotWithShape="1">
          <a:blip r:embed="rId3">
            <a:alphaModFix/>
          </a:blip>
          <a:srcRect/>
          <a:stretch/>
        </p:blipFill>
        <p:spPr>
          <a:xfrm>
            <a:off x="370225" y="1235550"/>
            <a:ext cx="4201775" cy="3504125"/>
          </a:xfrm>
          <a:prstGeom prst="rect">
            <a:avLst/>
          </a:prstGeom>
          <a:noFill/>
          <a:ln>
            <a:noFill/>
          </a:ln>
        </p:spPr>
      </p:pic>
      <p:sp>
        <p:nvSpPr>
          <p:cNvPr id="244" name="Google Shape;244;p30"/>
          <p:cNvSpPr/>
          <p:nvPr/>
        </p:nvSpPr>
        <p:spPr>
          <a:xfrm>
            <a:off x="1788175" y="1667625"/>
            <a:ext cx="642900" cy="1275600"/>
          </a:xfrm>
          <a:prstGeom prst="rect">
            <a:avLst/>
          </a:prstGeom>
          <a:noFill/>
          <a:ln w="7620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5" name="Google Shape;245;p30"/>
          <p:cNvSpPr/>
          <p:nvPr/>
        </p:nvSpPr>
        <p:spPr>
          <a:xfrm>
            <a:off x="1737950" y="2943225"/>
            <a:ext cx="1336200" cy="623100"/>
          </a:xfrm>
          <a:prstGeom prst="rect">
            <a:avLst/>
          </a:prstGeom>
          <a:noFill/>
          <a:ln w="7620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cxnSp>
        <p:nvCxnSpPr>
          <p:cNvPr id="246" name="Google Shape;246;p30"/>
          <p:cNvCxnSpPr/>
          <p:nvPr/>
        </p:nvCxnSpPr>
        <p:spPr>
          <a:xfrm rot="10800000" flipH="1">
            <a:off x="2471300" y="1456625"/>
            <a:ext cx="2129700" cy="411900"/>
          </a:xfrm>
          <a:prstGeom prst="straightConnector1">
            <a:avLst/>
          </a:prstGeom>
          <a:noFill/>
          <a:ln w="38100" cap="flat" cmpd="sng">
            <a:solidFill>
              <a:schemeClr val="dk2"/>
            </a:solidFill>
            <a:prstDash val="solid"/>
            <a:round/>
            <a:headEnd type="none" w="sm" len="sm"/>
            <a:tailEnd type="triangle" w="med" len="med"/>
          </a:ln>
        </p:spPr>
      </p:cxnSp>
      <p:cxnSp>
        <p:nvCxnSpPr>
          <p:cNvPr id="247" name="Google Shape;247;p30"/>
          <p:cNvCxnSpPr/>
          <p:nvPr/>
        </p:nvCxnSpPr>
        <p:spPr>
          <a:xfrm rot="10800000" flipH="1">
            <a:off x="3114225" y="2612000"/>
            <a:ext cx="1547100" cy="914100"/>
          </a:xfrm>
          <a:prstGeom prst="straightConnector1">
            <a:avLst/>
          </a:prstGeom>
          <a:noFill/>
          <a:ln w="38100" cap="flat" cmpd="sng">
            <a:solidFill>
              <a:schemeClr val="dk2"/>
            </a:solidFill>
            <a:prstDash val="solid"/>
            <a:round/>
            <a:headEnd type="none" w="sm" len="sm"/>
            <a:tailEnd type="triangle" w="med" len="med"/>
          </a:ln>
        </p:spPr>
      </p:cxn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251"/>
        <p:cNvGrpSpPr/>
        <p:nvPr/>
      </p:nvGrpSpPr>
      <p:grpSpPr>
        <a:xfrm>
          <a:off x="0" y="0"/>
          <a:ext cx="0" cy="0"/>
          <a:chOff x="0" y="0"/>
          <a:chExt cx="0" cy="0"/>
        </a:xfrm>
      </p:grpSpPr>
      <p:sp>
        <p:nvSpPr>
          <p:cNvPr id="252" name="Google Shape;252;p3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sz="4200">
                <a:latin typeface="Calibri"/>
                <a:ea typeface="Calibri"/>
                <a:cs typeface="Calibri"/>
                <a:sym typeface="Calibri"/>
              </a:rPr>
              <a:t>Batch scheduling in action</a:t>
            </a:r>
            <a:endParaRPr sz="4200">
              <a:latin typeface="Calibri"/>
              <a:ea typeface="Calibri"/>
              <a:cs typeface="Calibri"/>
              <a:sym typeface="Calibri"/>
            </a:endParaRPr>
          </a:p>
        </p:txBody>
      </p:sp>
      <p:sp>
        <p:nvSpPr>
          <p:cNvPr id="253" name="Google Shape;253;p31"/>
          <p:cNvSpPr txBox="1">
            <a:spLocks noGrp="1"/>
          </p:cNvSpPr>
          <p:nvPr>
            <p:ph type="body" idx="1"/>
          </p:nvPr>
        </p:nvSpPr>
        <p:spPr>
          <a:xfrm>
            <a:off x="40500" y="4420075"/>
            <a:ext cx="1426200" cy="6459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440"/>
              <a:buNone/>
            </a:pPr>
            <a:r>
              <a:rPr lang="en" sz="2120">
                <a:solidFill>
                  <a:schemeClr val="dk1"/>
                </a:solidFill>
                <a:latin typeface="Calibri"/>
                <a:ea typeface="Calibri"/>
                <a:cs typeface="Calibri"/>
                <a:sym typeface="Calibri"/>
              </a:rPr>
              <a:t>overhead</a:t>
            </a:r>
            <a:endParaRPr sz="2120">
              <a:solidFill>
                <a:schemeClr val="dk1"/>
              </a:solidFill>
              <a:latin typeface="Calibri"/>
              <a:ea typeface="Calibri"/>
              <a:cs typeface="Calibri"/>
              <a:sym typeface="Calibri"/>
            </a:endParaRPr>
          </a:p>
          <a:p>
            <a:pPr marL="0" lvl="0" indent="0" algn="l" rtl="0">
              <a:lnSpc>
                <a:spcPct val="115000"/>
              </a:lnSpc>
              <a:spcBef>
                <a:spcPts val="1200"/>
              </a:spcBef>
              <a:spcAft>
                <a:spcPts val="1200"/>
              </a:spcAft>
              <a:buSzPts val="440"/>
              <a:buNone/>
            </a:pPr>
            <a:endParaRPr sz="920">
              <a:solidFill>
                <a:schemeClr val="dk1"/>
              </a:solidFill>
              <a:latin typeface="Calibri"/>
              <a:ea typeface="Calibri"/>
              <a:cs typeface="Calibri"/>
              <a:sym typeface="Calibri"/>
            </a:endParaRPr>
          </a:p>
        </p:txBody>
      </p:sp>
      <p:pic>
        <p:nvPicPr>
          <p:cNvPr id="254" name="Google Shape;254;p31"/>
          <p:cNvPicPr preferRelativeResize="0"/>
          <p:nvPr/>
        </p:nvPicPr>
        <p:blipFill rotWithShape="1">
          <a:blip r:embed="rId3">
            <a:alphaModFix/>
          </a:blip>
          <a:srcRect/>
          <a:stretch/>
        </p:blipFill>
        <p:spPr>
          <a:xfrm>
            <a:off x="443138" y="1748676"/>
            <a:ext cx="8257726" cy="2329125"/>
          </a:xfrm>
          <a:prstGeom prst="rect">
            <a:avLst/>
          </a:prstGeom>
          <a:noFill/>
          <a:ln>
            <a:noFill/>
          </a:ln>
        </p:spPr>
      </p:pic>
      <p:cxnSp>
        <p:nvCxnSpPr>
          <p:cNvPr id="255" name="Google Shape;255;p31"/>
          <p:cNvCxnSpPr>
            <a:endCxn id="253" idx="0"/>
          </p:cNvCxnSpPr>
          <p:nvPr/>
        </p:nvCxnSpPr>
        <p:spPr>
          <a:xfrm flipH="1">
            <a:off x="753600" y="3606475"/>
            <a:ext cx="713100" cy="813600"/>
          </a:xfrm>
          <a:prstGeom prst="straightConnector1">
            <a:avLst/>
          </a:prstGeom>
          <a:noFill/>
          <a:ln w="38100" cap="flat" cmpd="sng">
            <a:solidFill>
              <a:schemeClr val="dk2"/>
            </a:solidFill>
            <a:prstDash val="solid"/>
            <a:round/>
            <a:headEnd type="none" w="sm" len="sm"/>
            <a:tailEnd type="triangle" w="med" len="med"/>
          </a:ln>
        </p:spPr>
      </p:cxn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259"/>
        <p:cNvGrpSpPr/>
        <p:nvPr/>
      </p:nvGrpSpPr>
      <p:grpSpPr>
        <a:xfrm>
          <a:off x="0" y="0"/>
          <a:ext cx="0" cy="0"/>
          <a:chOff x="0" y="0"/>
          <a:chExt cx="0" cy="0"/>
        </a:xfrm>
      </p:grpSpPr>
      <p:sp>
        <p:nvSpPr>
          <p:cNvPr id="260" name="Google Shape;260;p32"/>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sz="4200">
                <a:latin typeface="Calibri"/>
                <a:ea typeface="Calibri"/>
                <a:cs typeface="Calibri"/>
                <a:sym typeface="Calibri"/>
              </a:rPr>
              <a:t>Evaluation: setup</a:t>
            </a:r>
            <a:endParaRPr sz="4200">
              <a:latin typeface="Calibri"/>
              <a:ea typeface="Calibri"/>
              <a:cs typeface="Calibri"/>
              <a:sym typeface="Calibri"/>
            </a:endParaRPr>
          </a:p>
        </p:txBody>
      </p:sp>
      <p:sp>
        <p:nvSpPr>
          <p:cNvPr id="261" name="Google Shape;261;p32"/>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p>
            <a:pPr marL="0" lvl="0" indent="0" algn="l" rtl="0">
              <a:lnSpc>
                <a:spcPct val="115000"/>
              </a:lnSpc>
              <a:spcBef>
                <a:spcPts val="0"/>
              </a:spcBef>
              <a:spcAft>
                <a:spcPts val="0"/>
              </a:spcAft>
              <a:buSzPts val="1800"/>
              <a:buNone/>
            </a:pPr>
            <a:r>
              <a:rPr lang="en" sz="2300" dirty="0">
                <a:solidFill>
                  <a:schemeClr val="dk1"/>
                </a:solidFill>
                <a:latin typeface="Calibri"/>
                <a:ea typeface="Calibri"/>
                <a:cs typeface="Calibri"/>
                <a:sym typeface="Calibri"/>
              </a:rPr>
              <a:t>Model: Vicuna 7-B</a:t>
            </a:r>
            <a:endParaRPr sz="2300" dirty="0">
              <a:solidFill>
                <a:schemeClr val="dk1"/>
              </a:solidFill>
              <a:latin typeface="Calibri"/>
              <a:ea typeface="Calibri"/>
              <a:cs typeface="Calibri"/>
              <a:sym typeface="Calibri"/>
            </a:endParaRPr>
          </a:p>
          <a:p>
            <a:pPr marL="0" lvl="0" indent="0" algn="l" rtl="0">
              <a:lnSpc>
                <a:spcPct val="115000"/>
              </a:lnSpc>
              <a:spcBef>
                <a:spcPts val="1200"/>
              </a:spcBef>
              <a:spcAft>
                <a:spcPts val="0"/>
              </a:spcAft>
              <a:buSzPts val="1800"/>
              <a:buNone/>
            </a:pPr>
            <a:r>
              <a:rPr lang="en" sz="2300" dirty="0">
                <a:solidFill>
                  <a:schemeClr val="dk1"/>
                </a:solidFill>
                <a:latin typeface="Calibri"/>
                <a:ea typeface="Calibri"/>
                <a:cs typeface="Calibri"/>
                <a:sym typeface="Calibri"/>
              </a:rPr>
              <a:t>Nvidia A100 80GB GPU</a:t>
            </a:r>
            <a:endParaRPr sz="2300" dirty="0">
              <a:solidFill>
                <a:schemeClr val="dk1"/>
              </a:solidFill>
              <a:latin typeface="Calibri"/>
              <a:ea typeface="Calibri"/>
              <a:cs typeface="Calibri"/>
              <a:sym typeface="Calibri"/>
            </a:endParaRPr>
          </a:p>
          <a:p>
            <a:pPr marL="0" lvl="0" indent="0" algn="l" rtl="0">
              <a:lnSpc>
                <a:spcPct val="115000"/>
              </a:lnSpc>
              <a:spcBef>
                <a:spcPts val="1200"/>
              </a:spcBef>
              <a:spcAft>
                <a:spcPts val="1200"/>
              </a:spcAft>
              <a:buSzPts val="1800"/>
              <a:buNone/>
            </a:pPr>
            <a:r>
              <a:rPr lang="en" sz="2300" dirty="0">
                <a:solidFill>
                  <a:schemeClr val="dk1"/>
                </a:solidFill>
                <a:latin typeface="Calibri"/>
                <a:ea typeface="Calibri"/>
                <a:cs typeface="Calibri"/>
                <a:sym typeface="Calibri"/>
              </a:rPr>
              <a:t>Group size = 256</a:t>
            </a:r>
            <a:endParaRPr sz="2300" dirty="0">
              <a:solidFill>
                <a:schemeClr val="dk1"/>
              </a:solidFill>
              <a:latin typeface="Calibri"/>
              <a:ea typeface="Calibri"/>
              <a:cs typeface="Calibri"/>
              <a:sym typeface="Calibri"/>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265"/>
        <p:cNvGrpSpPr/>
        <p:nvPr/>
      </p:nvGrpSpPr>
      <p:grpSpPr>
        <a:xfrm>
          <a:off x="0" y="0"/>
          <a:ext cx="0" cy="0"/>
          <a:chOff x="0" y="0"/>
          <a:chExt cx="0" cy="0"/>
        </a:xfrm>
      </p:grpSpPr>
      <p:sp>
        <p:nvSpPr>
          <p:cNvPr id="266" name="Google Shape;266;p33"/>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sz="4200">
                <a:latin typeface="Calibri"/>
                <a:ea typeface="Calibri"/>
                <a:cs typeface="Calibri"/>
                <a:sym typeface="Calibri"/>
              </a:rPr>
              <a:t>Evaluation: response length prediction</a:t>
            </a:r>
            <a:endParaRPr sz="4200">
              <a:latin typeface="Calibri"/>
              <a:ea typeface="Calibri"/>
              <a:cs typeface="Calibri"/>
              <a:sym typeface="Calibri"/>
            </a:endParaRPr>
          </a:p>
        </p:txBody>
      </p:sp>
      <p:sp>
        <p:nvSpPr>
          <p:cNvPr id="267" name="Google Shape;267;p33"/>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p>
            <a:pPr marL="0" lvl="0" indent="0" algn="l" rtl="0">
              <a:lnSpc>
                <a:spcPct val="115000"/>
              </a:lnSpc>
              <a:spcBef>
                <a:spcPts val="0"/>
              </a:spcBef>
              <a:spcAft>
                <a:spcPts val="1200"/>
              </a:spcAft>
              <a:buSzPts val="1800"/>
              <a:buNone/>
            </a:pPr>
            <a:endParaRPr sz="2300">
              <a:solidFill>
                <a:schemeClr val="dk1"/>
              </a:solidFill>
              <a:latin typeface="Calibri"/>
              <a:ea typeface="Calibri"/>
              <a:cs typeface="Calibri"/>
              <a:sym typeface="Calibri"/>
            </a:endParaRPr>
          </a:p>
        </p:txBody>
      </p:sp>
      <p:pic>
        <p:nvPicPr>
          <p:cNvPr id="268" name="Google Shape;268;p33"/>
          <p:cNvPicPr preferRelativeResize="0"/>
          <p:nvPr/>
        </p:nvPicPr>
        <p:blipFill rotWithShape="1">
          <a:blip r:embed="rId3">
            <a:alphaModFix/>
          </a:blip>
          <a:srcRect t="1632"/>
          <a:stretch/>
        </p:blipFill>
        <p:spPr>
          <a:xfrm>
            <a:off x="227150" y="1733225"/>
            <a:ext cx="8689701" cy="2407600"/>
          </a:xfrm>
          <a:prstGeom prst="rect">
            <a:avLst/>
          </a:prstGeom>
          <a:noFill/>
          <a:ln>
            <a:noFill/>
          </a:ln>
        </p:spPr>
      </p:pic>
      <p:sp>
        <p:nvSpPr>
          <p:cNvPr id="5" name="Text Placeholder 2"/>
          <p:cNvSpPr txBox="1">
            <a:spLocks/>
          </p:cNvSpPr>
          <p:nvPr/>
        </p:nvSpPr>
        <p:spPr>
          <a:xfrm>
            <a:off x="186514" y="4057589"/>
            <a:ext cx="8520600" cy="725311"/>
          </a:xfrm>
          <a:prstGeom prst="rect">
            <a:avLst/>
          </a:prstGeom>
          <a:noFill/>
          <a:ln>
            <a:noFill/>
          </a:ln>
        </p:spPr>
        <p:txBody>
          <a:bodyPr spcFirstLastPara="1" wrap="square" lIns="91425" tIns="91425" rIns="91425" bIns="91425" anchor="t" anchorCtr="0">
            <a:normAutofit fontScale="92500" lnSpcReduction="20000"/>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pPr marL="114300" indent="0">
              <a:buNone/>
            </a:pPr>
            <a:r>
              <a:rPr lang="en-US" dirty="0" smtClean="0"/>
              <a:t>Average length: the mean length of each batch. A smaller </a:t>
            </a:r>
            <a:r>
              <a:rPr lang="en-US" dirty="0" err="1" smtClean="0"/>
              <a:t>ave.</a:t>
            </a:r>
            <a:r>
              <a:rPr lang="en-US" dirty="0" smtClean="0"/>
              <a:t> length indicates reduced redundant computation</a:t>
            </a:r>
            <a:endParaRPr 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272"/>
        <p:cNvGrpSpPr/>
        <p:nvPr/>
      </p:nvGrpSpPr>
      <p:grpSpPr>
        <a:xfrm>
          <a:off x="0" y="0"/>
          <a:ext cx="0" cy="0"/>
          <a:chOff x="0" y="0"/>
          <a:chExt cx="0" cy="0"/>
        </a:xfrm>
      </p:grpSpPr>
      <p:sp>
        <p:nvSpPr>
          <p:cNvPr id="273" name="Google Shape;273;p34"/>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sz="4200" dirty="0">
                <a:latin typeface="Calibri"/>
                <a:ea typeface="Calibri"/>
                <a:cs typeface="Calibri"/>
                <a:sym typeface="Calibri"/>
              </a:rPr>
              <a:t>Evaluation: scheduling optimizations</a:t>
            </a:r>
            <a:endParaRPr sz="4200" dirty="0">
              <a:latin typeface="Calibri"/>
              <a:ea typeface="Calibri"/>
              <a:cs typeface="Calibri"/>
              <a:sym typeface="Calibri"/>
            </a:endParaRPr>
          </a:p>
        </p:txBody>
      </p:sp>
      <p:sp>
        <p:nvSpPr>
          <p:cNvPr id="274" name="Google Shape;274;p34"/>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p>
            <a:pPr marL="0" lvl="0" indent="0" algn="l" rtl="0">
              <a:lnSpc>
                <a:spcPct val="115000"/>
              </a:lnSpc>
              <a:spcBef>
                <a:spcPts val="0"/>
              </a:spcBef>
              <a:spcAft>
                <a:spcPts val="1200"/>
              </a:spcAft>
              <a:buSzPts val="1800"/>
              <a:buNone/>
            </a:pPr>
            <a:endParaRPr sz="2300">
              <a:solidFill>
                <a:schemeClr val="dk1"/>
              </a:solidFill>
              <a:latin typeface="Calibri"/>
              <a:ea typeface="Calibri"/>
              <a:cs typeface="Calibri"/>
              <a:sym typeface="Calibri"/>
            </a:endParaRPr>
          </a:p>
        </p:txBody>
      </p:sp>
      <p:pic>
        <p:nvPicPr>
          <p:cNvPr id="275" name="Google Shape;275;p34"/>
          <p:cNvPicPr preferRelativeResize="0"/>
          <p:nvPr/>
        </p:nvPicPr>
        <p:blipFill rotWithShape="1">
          <a:blip r:embed="rId3">
            <a:alphaModFix/>
          </a:blip>
          <a:srcRect/>
          <a:stretch/>
        </p:blipFill>
        <p:spPr>
          <a:xfrm>
            <a:off x="397375" y="1873724"/>
            <a:ext cx="8349251" cy="2120225"/>
          </a:xfrm>
          <a:prstGeom prst="rect">
            <a:avLst/>
          </a:prstGeom>
          <a:noFill/>
          <a:ln>
            <a:noFill/>
          </a:ln>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endParaRPr lang="en-US"/>
          </a:p>
        </p:txBody>
      </p:sp>
      <p:sp>
        <p:nvSpPr>
          <p:cNvPr id="3" name="Text Placeholder 2"/>
          <p:cNvSpPr>
            <a:spLocks noGrp="1"/>
          </p:cNvSpPr>
          <p:nvPr>
            <p:ph type="body" idx="1"/>
          </p:nvPr>
        </p:nvSpPr>
        <p:spPr/>
        <p:txBody>
          <a:bodyPr/>
          <a:lstStyle/>
          <a:p>
            <a:endParaRPr lang="en-US"/>
          </a:p>
        </p:txBody>
      </p:sp>
      <p:pic>
        <p:nvPicPr>
          <p:cNvPr id="4" name="Picture 3"/>
          <p:cNvPicPr>
            <a:picLocks noChangeAspect="1"/>
          </p:cNvPicPr>
          <p:nvPr/>
        </p:nvPicPr>
        <p:blipFill>
          <a:blip r:embed="rId2"/>
          <a:stretch>
            <a:fillRect/>
          </a:stretch>
        </p:blipFill>
        <p:spPr>
          <a:xfrm>
            <a:off x="311700" y="2076983"/>
            <a:ext cx="8495619" cy="1531063"/>
          </a:xfrm>
          <a:prstGeom prst="rect">
            <a:avLst/>
          </a:prstGeom>
        </p:spPr>
      </p:pic>
      <p:sp>
        <p:nvSpPr>
          <p:cNvPr id="5" name="Google Shape;273;p34"/>
          <p:cNvSpPr txBox="1">
            <a:spLocks/>
          </p:cNvSpPr>
          <p:nvPr/>
        </p:nvSpPr>
        <p:spPr>
          <a:xfrm>
            <a:off x="464100" y="597425"/>
            <a:ext cx="8520600" cy="5727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r>
              <a:rPr lang="en-US" sz="4200" dirty="0" smtClean="0">
                <a:latin typeface="Calibri"/>
                <a:ea typeface="Calibri"/>
                <a:cs typeface="Calibri"/>
                <a:sym typeface="Calibri"/>
              </a:rPr>
              <a:t>Evaluation: Using another dataset</a:t>
            </a:r>
            <a:endParaRPr lang="en-US" sz="4200" dirty="0">
              <a:latin typeface="Calibri"/>
              <a:ea typeface="Calibri"/>
              <a:cs typeface="Calibri"/>
              <a:sym typeface="Calibri"/>
            </a:endParaRPr>
          </a:p>
        </p:txBody>
      </p:sp>
    </p:spTree>
    <p:extLst>
      <p:ext uri="{BB962C8B-B14F-4D97-AF65-F5344CB8AC3E}">
        <p14:creationId xmlns:p14="http://schemas.microsoft.com/office/powerpoint/2010/main" val="364797439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Limitation and Discussion</a:t>
            </a:r>
            <a:endParaRPr lang="en-US" dirty="0"/>
          </a:p>
        </p:txBody>
      </p:sp>
      <p:sp>
        <p:nvSpPr>
          <p:cNvPr id="3" name="Text Placeholder 2"/>
          <p:cNvSpPr>
            <a:spLocks noGrp="1"/>
          </p:cNvSpPr>
          <p:nvPr>
            <p:ph type="body" idx="1"/>
          </p:nvPr>
        </p:nvSpPr>
        <p:spPr/>
        <p:txBody>
          <a:bodyPr>
            <a:normAutofit fontScale="92500" lnSpcReduction="10000"/>
          </a:bodyPr>
          <a:lstStyle/>
          <a:p>
            <a:pPr lvl="0" indent="-374650">
              <a:buClr>
                <a:schemeClr val="dk1"/>
              </a:buClr>
              <a:buSzPts val="2300"/>
              <a:buFont typeface="Calibri"/>
              <a:buChar char="●"/>
            </a:pPr>
            <a:r>
              <a:rPr lang="en-US" sz="2200" dirty="0">
                <a:solidFill>
                  <a:schemeClr val="dk1"/>
                </a:solidFill>
                <a:latin typeface="Calibri"/>
                <a:ea typeface="Calibri"/>
                <a:cs typeface="Calibri"/>
                <a:sym typeface="Calibri"/>
              </a:rPr>
              <a:t>The proposed method reduces redundant computation from 66% to 33%.</a:t>
            </a:r>
          </a:p>
          <a:p>
            <a:pPr marL="825500" lvl="1" indent="-285750">
              <a:buClr>
                <a:schemeClr val="dk1"/>
              </a:buClr>
              <a:buSzPts val="2300"/>
            </a:pPr>
            <a:r>
              <a:rPr lang="en-US" sz="1800" dirty="0">
                <a:solidFill>
                  <a:schemeClr val="dk1"/>
                </a:solidFill>
                <a:latin typeface="Calibri"/>
                <a:ea typeface="Calibri"/>
                <a:cs typeface="Calibri"/>
                <a:sym typeface="Calibri"/>
              </a:rPr>
              <a:t>There is still room for improvement in response length </a:t>
            </a:r>
            <a:r>
              <a:rPr lang="en-US" sz="1800" dirty="0" smtClean="0">
                <a:solidFill>
                  <a:schemeClr val="dk1"/>
                </a:solidFill>
                <a:latin typeface="Calibri"/>
                <a:ea typeface="Calibri"/>
                <a:cs typeface="Calibri"/>
                <a:sym typeface="Calibri"/>
              </a:rPr>
              <a:t>prediction, e.g., ORCA</a:t>
            </a:r>
            <a:endParaRPr lang="en-US" sz="1800" dirty="0">
              <a:solidFill>
                <a:schemeClr val="dk1"/>
              </a:solidFill>
              <a:latin typeface="Calibri"/>
              <a:ea typeface="Calibri"/>
              <a:cs typeface="Calibri"/>
              <a:sym typeface="Calibri"/>
            </a:endParaRPr>
          </a:p>
          <a:p>
            <a:pPr lvl="0" indent="-374650">
              <a:buClr>
                <a:schemeClr val="dk1"/>
              </a:buClr>
              <a:buSzPts val="2300"/>
              <a:buFont typeface="Calibri"/>
              <a:buChar char="●"/>
            </a:pPr>
            <a:r>
              <a:rPr lang="en-US" sz="2200" dirty="0" smtClean="0">
                <a:solidFill>
                  <a:schemeClr val="dk1"/>
                </a:solidFill>
                <a:latin typeface="Calibri"/>
                <a:ea typeface="Calibri"/>
                <a:cs typeface="Calibri"/>
                <a:sym typeface="Calibri"/>
              </a:rPr>
              <a:t>This paper focuses less on the prompt processing. Future work could explore a combination of the proposed sequence scheduling with input batch scheduling techniques</a:t>
            </a:r>
          </a:p>
          <a:p>
            <a:pPr lvl="0" indent="-374650">
              <a:buClr>
                <a:schemeClr val="dk1"/>
              </a:buClr>
              <a:buSzPts val="2300"/>
              <a:buFont typeface="Calibri"/>
              <a:buChar char="●"/>
            </a:pPr>
            <a:r>
              <a:rPr lang="en-US" sz="2200" dirty="0" smtClean="0">
                <a:solidFill>
                  <a:schemeClr val="dk1"/>
                </a:solidFill>
                <a:latin typeface="Calibri"/>
                <a:ea typeface="Calibri"/>
                <a:cs typeface="Calibri"/>
                <a:sym typeface="Calibri"/>
              </a:rPr>
              <a:t>Handling varying response lengths</a:t>
            </a:r>
          </a:p>
          <a:p>
            <a:pPr indent="-374650">
              <a:buClr>
                <a:schemeClr val="dk1"/>
              </a:buClr>
              <a:buSzPts val="2300"/>
              <a:buFont typeface="Calibri"/>
              <a:buChar char="●"/>
            </a:pPr>
            <a:r>
              <a:rPr lang="en-US" sz="2200" dirty="0">
                <a:solidFill>
                  <a:schemeClr val="dk1"/>
                </a:solidFill>
                <a:latin typeface="Calibri"/>
                <a:ea typeface="Calibri"/>
                <a:cs typeface="Calibri"/>
                <a:sym typeface="Calibri"/>
              </a:rPr>
              <a:t>Extension to multi-GPU </a:t>
            </a:r>
            <a:r>
              <a:rPr lang="en-US" sz="2200" dirty="0" smtClean="0">
                <a:solidFill>
                  <a:schemeClr val="dk1"/>
                </a:solidFill>
                <a:latin typeface="Calibri"/>
                <a:ea typeface="Calibri"/>
                <a:cs typeface="Calibri"/>
                <a:sym typeface="Calibri"/>
              </a:rPr>
              <a:t>settings</a:t>
            </a:r>
          </a:p>
          <a:p>
            <a:pPr lvl="0" indent="-374650">
              <a:buClr>
                <a:schemeClr val="dk1"/>
              </a:buClr>
              <a:buSzPts val="2300"/>
              <a:buFont typeface="Calibri"/>
              <a:buChar char="●"/>
            </a:pPr>
            <a:r>
              <a:rPr lang="en-US" sz="2200" dirty="0" smtClean="0">
                <a:solidFill>
                  <a:schemeClr val="dk1"/>
                </a:solidFill>
                <a:latin typeface="Calibri"/>
                <a:ea typeface="Calibri"/>
                <a:cs typeface="Calibri"/>
                <a:sym typeface="Calibri"/>
              </a:rPr>
              <a:t>The </a:t>
            </a:r>
            <a:r>
              <a:rPr lang="en-US" sz="2200" dirty="0">
                <a:solidFill>
                  <a:schemeClr val="dk1"/>
                </a:solidFill>
                <a:latin typeface="Calibri"/>
                <a:ea typeface="Calibri"/>
                <a:cs typeface="Calibri"/>
                <a:sym typeface="Calibri"/>
              </a:rPr>
              <a:t>accuracy of prompt based response length suggests that LLMs posses a comprehension of their generated response and can be used to improve </a:t>
            </a:r>
            <a:r>
              <a:rPr lang="en-US" sz="2200" dirty="0" smtClean="0">
                <a:solidFill>
                  <a:schemeClr val="dk1"/>
                </a:solidFill>
                <a:latin typeface="Calibri"/>
                <a:ea typeface="Calibri"/>
                <a:cs typeface="Calibri"/>
                <a:sym typeface="Calibri"/>
              </a:rPr>
              <a:t>themselves</a:t>
            </a:r>
          </a:p>
          <a:p>
            <a:endParaRPr lang="en-US" dirty="0"/>
          </a:p>
        </p:txBody>
      </p:sp>
    </p:spTree>
    <p:extLst>
      <p:ext uri="{BB962C8B-B14F-4D97-AF65-F5344CB8AC3E}">
        <p14:creationId xmlns:p14="http://schemas.microsoft.com/office/powerpoint/2010/main" val="72377417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279"/>
        <p:cNvGrpSpPr/>
        <p:nvPr/>
      </p:nvGrpSpPr>
      <p:grpSpPr>
        <a:xfrm>
          <a:off x="0" y="0"/>
          <a:ext cx="0" cy="0"/>
          <a:chOff x="0" y="0"/>
          <a:chExt cx="0" cy="0"/>
        </a:xfrm>
      </p:grpSpPr>
      <p:sp>
        <p:nvSpPr>
          <p:cNvPr id="280" name="Google Shape;280;p35"/>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sz="4200">
                <a:latin typeface="Calibri"/>
                <a:ea typeface="Calibri"/>
                <a:cs typeface="Calibri"/>
                <a:sym typeface="Calibri"/>
              </a:rPr>
              <a:t>Conclusion</a:t>
            </a:r>
            <a:endParaRPr sz="4200">
              <a:latin typeface="Calibri"/>
              <a:ea typeface="Calibri"/>
              <a:cs typeface="Calibri"/>
              <a:sym typeface="Calibri"/>
            </a:endParaRPr>
          </a:p>
        </p:txBody>
      </p:sp>
      <p:sp>
        <p:nvSpPr>
          <p:cNvPr id="281" name="Google Shape;281;p35"/>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p>
            <a:pPr marL="342900">
              <a:lnSpc>
                <a:spcPct val="100000"/>
              </a:lnSpc>
              <a:buSzPts val="990"/>
            </a:pPr>
            <a:r>
              <a:rPr lang="en-US" sz="2400" dirty="0" smtClean="0">
                <a:solidFill>
                  <a:schemeClr val="tx1"/>
                </a:solidFill>
                <a:latin typeface="Calibri"/>
                <a:ea typeface="Calibri"/>
                <a:cs typeface="Calibri"/>
                <a:sym typeface="Calibri"/>
              </a:rPr>
              <a:t>An </a:t>
            </a:r>
            <a:r>
              <a:rPr lang="en-US" sz="2400" dirty="0">
                <a:solidFill>
                  <a:schemeClr val="tx1"/>
                </a:solidFill>
                <a:latin typeface="Calibri"/>
                <a:ea typeface="Calibri"/>
                <a:cs typeface="Calibri"/>
                <a:sym typeface="Calibri"/>
              </a:rPr>
              <a:t>LLM-Empowered LLM Inference </a:t>
            </a:r>
            <a:r>
              <a:rPr lang="en-US" sz="2400" dirty="0" smtClean="0">
                <a:solidFill>
                  <a:schemeClr val="tx1"/>
                </a:solidFill>
                <a:latin typeface="Calibri"/>
                <a:ea typeface="Calibri"/>
                <a:cs typeface="Calibri"/>
                <a:sym typeface="Calibri"/>
              </a:rPr>
              <a:t>Pipeline</a:t>
            </a:r>
          </a:p>
          <a:p>
            <a:pPr marL="800100" lvl="1">
              <a:lnSpc>
                <a:spcPct val="100000"/>
              </a:lnSpc>
              <a:buSzPts val="990"/>
            </a:pPr>
            <a:r>
              <a:rPr lang="en-US" sz="1600" dirty="0">
                <a:solidFill>
                  <a:schemeClr val="tx1"/>
                </a:solidFill>
                <a:latin typeface="Calibri"/>
                <a:ea typeface="Calibri"/>
                <a:cs typeface="Calibri"/>
                <a:sym typeface="Calibri"/>
              </a:rPr>
              <a:t>Response Length </a:t>
            </a:r>
            <a:r>
              <a:rPr lang="en-US" sz="1600" dirty="0" smtClean="0">
                <a:solidFill>
                  <a:schemeClr val="tx1"/>
                </a:solidFill>
                <a:latin typeface="Calibri"/>
                <a:ea typeface="Calibri"/>
                <a:cs typeface="Calibri"/>
                <a:sym typeface="Calibri"/>
              </a:rPr>
              <a:t>Perception</a:t>
            </a:r>
          </a:p>
          <a:p>
            <a:pPr marL="1257300" lvl="2">
              <a:lnSpc>
                <a:spcPct val="100000"/>
              </a:lnSpc>
              <a:buSzPts val="990"/>
            </a:pPr>
            <a:r>
              <a:rPr lang="en-US" sz="1600" dirty="0" smtClean="0">
                <a:solidFill>
                  <a:schemeClr val="tx1"/>
                </a:solidFill>
                <a:latin typeface="Calibri"/>
                <a:ea typeface="Calibri"/>
                <a:cs typeface="Calibri"/>
                <a:sym typeface="Calibri"/>
              </a:rPr>
              <a:t>Perception in advance</a:t>
            </a:r>
          </a:p>
          <a:p>
            <a:pPr marL="1257300" lvl="2">
              <a:lnSpc>
                <a:spcPct val="100000"/>
              </a:lnSpc>
              <a:buSzPts val="990"/>
            </a:pPr>
            <a:r>
              <a:rPr lang="en-US" sz="1600" dirty="0" smtClean="0">
                <a:solidFill>
                  <a:schemeClr val="tx1"/>
                </a:solidFill>
                <a:latin typeface="Calibri"/>
                <a:ea typeface="Calibri"/>
                <a:cs typeface="Calibri"/>
                <a:sym typeface="Calibri"/>
              </a:rPr>
              <a:t>Perception only</a:t>
            </a:r>
          </a:p>
          <a:p>
            <a:pPr marL="1257300" lvl="2">
              <a:lnSpc>
                <a:spcPct val="100000"/>
              </a:lnSpc>
              <a:buSzPts val="990"/>
            </a:pPr>
            <a:r>
              <a:rPr lang="en-US" sz="1600" dirty="0" smtClean="0">
                <a:solidFill>
                  <a:schemeClr val="tx1"/>
                </a:solidFill>
                <a:latin typeface="Calibri"/>
                <a:ea typeface="Calibri"/>
                <a:cs typeface="Calibri"/>
                <a:sym typeface="Calibri"/>
              </a:rPr>
              <a:t>Instruction tuning</a:t>
            </a:r>
          </a:p>
          <a:p>
            <a:pPr marL="800100" lvl="1">
              <a:lnSpc>
                <a:spcPct val="100000"/>
              </a:lnSpc>
              <a:buSzPts val="990"/>
            </a:pPr>
            <a:r>
              <a:rPr lang="en-US" sz="1600" dirty="0" smtClean="0">
                <a:solidFill>
                  <a:schemeClr val="tx1"/>
                </a:solidFill>
                <a:latin typeface="Calibri"/>
                <a:ea typeface="Calibri"/>
                <a:cs typeface="Calibri"/>
                <a:sym typeface="Calibri"/>
              </a:rPr>
              <a:t>Sequence Scheduling</a:t>
            </a:r>
          </a:p>
          <a:p>
            <a:pPr marL="1257300" lvl="2">
              <a:lnSpc>
                <a:spcPct val="100000"/>
              </a:lnSpc>
              <a:buSzPts val="990"/>
            </a:pPr>
            <a:r>
              <a:rPr lang="en-US" sz="1600" dirty="0" smtClean="0">
                <a:solidFill>
                  <a:schemeClr val="tx1"/>
                </a:solidFill>
                <a:latin typeface="Calibri"/>
                <a:ea typeface="Calibri"/>
                <a:cs typeface="Calibri"/>
                <a:sym typeface="Calibri"/>
              </a:rPr>
              <a:t>Batch scheduling</a:t>
            </a:r>
          </a:p>
          <a:p>
            <a:pPr marL="1257300" lvl="2">
              <a:lnSpc>
                <a:spcPct val="100000"/>
              </a:lnSpc>
              <a:buSzPts val="990"/>
            </a:pPr>
            <a:r>
              <a:rPr lang="en-US" sz="1600" dirty="0" smtClean="0">
                <a:solidFill>
                  <a:schemeClr val="tx1"/>
                </a:solidFill>
                <a:latin typeface="Calibri"/>
                <a:ea typeface="Calibri"/>
                <a:cs typeface="Calibri"/>
                <a:sym typeface="Calibri"/>
              </a:rPr>
              <a:t>Failure Collection and </a:t>
            </a:r>
            <a:r>
              <a:rPr lang="en-US" sz="1600" dirty="0" err="1" smtClean="0">
                <a:solidFill>
                  <a:schemeClr val="tx1"/>
                </a:solidFill>
                <a:latin typeface="Calibri"/>
                <a:ea typeface="Calibri"/>
                <a:cs typeface="Calibri"/>
                <a:sym typeface="Calibri"/>
              </a:rPr>
              <a:t>Recomputation</a:t>
            </a:r>
            <a:r>
              <a:rPr lang="en-US" sz="1600" dirty="0" smtClean="0">
                <a:solidFill>
                  <a:schemeClr val="tx1"/>
                </a:solidFill>
                <a:latin typeface="Calibri"/>
                <a:ea typeface="Calibri"/>
                <a:cs typeface="Calibri"/>
                <a:sym typeface="Calibri"/>
              </a:rPr>
              <a:t> (FCR)</a:t>
            </a:r>
          </a:p>
          <a:p>
            <a:pPr marL="1257300" lvl="2">
              <a:lnSpc>
                <a:spcPct val="100000"/>
              </a:lnSpc>
              <a:buSzPts val="990"/>
            </a:pPr>
            <a:r>
              <a:rPr lang="en-US" sz="1600" dirty="0" smtClean="0">
                <a:solidFill>
                  <a:schemeClr val="tx1"/>
                </a:solidFill>
                <a:latin typeface="Calibri"/>
                <a:ea typeface="Calibri"/>
                <a:cs typeface="Calibri"/>
                <a:sym typeface="Calibri"/>
              </a:rPr>
              <a:t>Variable batch size (VBS)</a:t>
            </a:r>
          </a:p>
          <a:p>
            <a:pPr marL="1257300" lvl="2">
              <a:lnSpc>
                <a:spcPct val="100000"/>
              </a:lnSpc>
              <a:buSzPts val="990"/>
            </a:pPr>
            <a:r>
              <a:rPr lang="en-US" sz="1600" dirty="0" smtClean="0">
                <a:solidFill>
                  <a:schemeClr val="tx1"/>
                </a:solidFill>
                <a:latin typeface="Calibri"/>
                <a:ea typeface="Calibri"/>
                <a:cs typeface="Calibri"/>
                <a:sym typeface="Calibri"/>
              </a:rPr>
              <a:t>Binning and predicting the max length</a:t>
            </a:r>
          </a:p>
          <a:p>
            <a:pPr marL="1257300" lvl="2">
              <a:lnSpc>
                <a:spcPct val="100000"/>
              </a:lnSpc>
              <a:buSzPts val="990"/>
            </a:pPr>
            <a:r>
              <a:rPr lang="en-US" sz="1600" dirty="0" smtClean="0">
                <a:solidFill>
                  <a:schemeClr val="tx1"/>
                </a:solidFill>
                <a:latin typeface="Calibri"/>
                <a:ea typeface="Calibri"/>
                <a:cs typeface="Calibri"/>
                <a:sym typeface="Calibri"/>
              </a:rPr>
              <a:t>Overhead of length prediction</a:t>
            </a:r>
            <a:endParaRPr lang="en-US" sz="1600" dirty="0">
              <a:solidFill>
                <a:schemeClr val="tx1"/>
              </a:solidFill>
              <a:latin typeface="Calibri"/>
              <a:ea typeface="Calibri"/>
              <a:cs typeface="Calibri"/>
              <a:sym typeface="Calibri"/>
            </a:endParaRPr>
          </a:p>
          <a:p>
            <a:pPr marL="342900">
              <a:lnSpc>
                <a:spcPct val="100000"/>
              </a:lnSpc>
              <a:buSzPts val="990"/>
            </a:pPr>
            <a:endParaRPr sz="2300" dirty="0">
              <a:solidFill>
                <a:schemeClr val="dk1"/>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1"/>
        <p:cNvGrpSpPr/>
        <p:nvPr/>
      </p:nvGrpSpPr>
      <p:grpSpPr>
        <a:xfrm>
          <a:off x="0" y="0"/>
          <a:ext cx="0" cy="0"/>
          <a:chOff x="0" y="0"/>
          <a:chExt cx="0" cy="0"/>
        </a:xfrm>
      </p:grpSpPr>
      <p:sp>
        <p:nvSpPr>
          <p:cNvPr id="72" name="Google Shape;72;p4"/>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111111"/>
              <a:buNone/>
            </a:pPr>
            <a:endParaRPr/>
          </a:p>
        </p:txBody>
      </p:sp>
      <p:sp>
        <p:nvSpPr>
          <p:cNvPr id="73" name="Google Shape;73;p4"/>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p>
            <a:pPr marL="0" lvl="0" indent="0" algn="ctr" rtl="0">
              <a:lnSpc>
                <a:spcPct val="115000"/>
              </a:lnSpc>
              <a:spcBef>
                <a:spcPts val="0"/>
              </a:spcBef>
              <a:spcAft>
                <a:spcPts val="0"/>
              </a:spcAft>
              <a:buSzPts val="1800"/>
              <a:buNone/>
            </a:pPr>
            <a:r>
              <a:rPr lang="en" sz="3300"/>
              <a:t>This paper focuses on improving inference throughput for instruction-tuned LLMs.</a:t>
            </a:r>
            <a:endParaRPr sz="3300"/>
          </a:p>
          <a:p>
            <a:pPr marL="0" lvl="0" indent="0" algn="ctr" rtl="0">
              <a:lnSpc>
                <a:spcPct val="115000"/>
              </a:lnSpc>
              <a:spcBef>
                <a:spcPts val="1200"/>
              </a:spcBef>
              <a:spcAft>
                <a:spcPts val="0"/>
              </a:spcAft>
              <a:buSzPts val="1800"/>
              <a:buNone/>
            </a:pPr>
            <a:endParaRPr sz="3300"/>
          </a:p>
          <a:p>
            <a:pPr marL="0" lvl="0" indent="0" algn="ctr" rtl="0">
              <a:lnSpc>
                <a:spcPct val="115000"/>
              </a:lnSpc>
              <a:spcBef>
                <a:spcPts val="1200"/>
              </a:spcBef>
              <a:spcAft>
                <a:spcPts val="0"/>
              </a:spcAft>
              <a:buSzPts val="1800"/>
              <a:buNone/>
            </a:pPr>
            <a:endParaRPr sz="3300"/>
          </a:p>
          <a:p>
            <a:pPr marL="0" lvl="0" indent="0" algn="l" rtl="0">
              <a:lnSpc>
                <a:spcPct val="115000"/>
              </a:lnSpc>
              <a:spcBef>
                <a:spcPts val="1200"/>
              </a:spcBef>
              <a:spcAft>
                <a:spcPts val="1200"/>
              </a:spcAft>
              <a:buSzPts val="1800"/>
              <a:buNone/>
            </a:pPr>
            <a:endParaRPr sz="200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8" name="Google Shape;78;p5"/>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sz="4200">
                <a:latin typeface="Calibri"/>
                <a:ea typeface="Calibri"/>
                <a:cs typeface="Calibri"/>
                <a:sym typeface="Calibri"/>
              </a:rPr>
              <a:t>Large Language Models: Inefficiencies</a:t>
            </a:r>
            <a:endParaRPr sz="4200">
              <a:latin typeface="Calibri"/>
              <a:ea typeface="Calibri"/>
              <a:cs typeface="Calibri"/>
              <a:sym typeface="Calibri"/>
            </a:endParaRPr>
          </a:p>
        </p:txBody>
      </p:sp>
      <p:sp>
        <p:nvSpPr>
          <p:cNvPr id="79" name="Google Shape;79;p5"/>
          <p:cNvSpPr txBox="1">
            <a:spLocks noGrp="1"/>
          </p:cNvSpPr>
          <p:nvPr>
            <p:ph type="body" idx="1"/>
          </p:nvPr>
        </p:nvSpPr>
        <p:spPr>
          <a:xfrm>
            <a:off x="4572000" y="1152475"/>
            <a:ext cx="4260300" cy="3416400"/>
          </a:xfrm>
          <a:prstGeom prst="rect">
            <a:avLst/>
          </a:prstGeom>
          <a:noFill/>
          <a:ln>
            <a:noFill/>
          </a:ln>
        </p:spPr>
        <p:txBody>
          <a:bodyPr spcFirstLastPara="1" wrap="square" lIns="91425" tIns="91425" rIns="91425" bIns="91425" anchor="t" anchorCtr="0">
            <a:normAutofit/>
          </a:bodyPr>
          <a:lstStyle/>
          <a:p>
            <a:pPr marL="457200" lvl="0" indent="-374650" algn="l" rtl="0">
              <a:lnSpc>
                <a:spcPct val="115000"/>
              </a:lnSpc>
              <a:spcBef>
                <a:spcPts val="0"/>
              </a:spcBef>
              <a:spcAft>
                <a:spcPts val="0"/>
              </a:spcAft>
              <a:buSzPts val="2300"/>
              <a:buFont typeface="Calibri"/>
              <a:buChar char="●"/>
            </a:pPr>
            <a:r>
              <a:rPr lang="en" sz="2300" dirty="0">
                <a:latin typeface="Calibri"/>
                <a:ea typeface="Calibri"/>
                <a:cs typeface="Calibri"/>
                <a:sym typeface="Calibri"/>
              </a:rPr>
              <a:t>Shorter responses are padded with redundant </a:t>
            </a:r>
            <a:r>
              <a:rPr lang="en" sz="2300" dirty="0" smtClean="0">
                <a:latin typeface="Calibri"/>
                <a:ea typeface="Calibri"/>
                <a:cs typeface="Calibri"/>
                <a:sym typeface="Calibri"/>
              </a:rPr>
              <a:t>tokens</a:t>
            </a:r>
            <a:endParaRPr sz="2300" dirty="0">
              <a:latin typeface="Calibri"/>
              <a:ea typeface="Calibri"/>
              <a:cs typeface="Calibri"/>
              <a:sym typeface="Calibri"/>
            </a:endParaRPr>
          </a:p>
          <a:p>
            <a:pPr marL="457200" lvl="0" indent="-374650" algn="l" rtl="0">
              <a:lnSpc>
                <a:spcPct val="115000"/>
              </a:lnSpc>
              <a:spcBef>
                <a:spcPts val="0"/>
              </a:spcBef>
              <a:spcAft>
                <a:spcPts val="0"/>
              </a:spcAft>
              <a:buSzPts val="2300"/>
              <a:buFont typeface="Calibri"/>
              <a:buChar char="●"/>
            </a:pPr>
            <a:r>
              <a:rPr lang="en" sz="2300" dirty="0">
                <a:latin typeface="Calibri"/>
                <a:ea typeface="Calibri"/>
                <a:cs typeface="Calibri"/>
                <a:sym typeface="Calibri"/>
              </a:rPr>
              <a:t>Shorter responses have to wait for longer responses</a:t>
            </a:r>
            <a:endParaRPr sz="2300" dirty="0">
              <a:latin typeface="Calibri"/>
              <a:ea typeface="Calibri"/>
              <a:cs typeface="Calibri"/>
              <a:sym typeface="Calibri"/>
            </a:endParaRPr>
          </a:p>
          <a:p>
            <a:pPr marL="457200" lvl="0" indent="0" algn="l" rtl="0">
              <a:lnSpc>
                <a:spcPct val="115000"/>
              </a:lnSpc>
              <a:spcBef>
                <a:spcPts val="1200"/>
              </a:spcBef>
              <a:spcAft>
                <a:spcPts val="1200"/>
              </a:spcAft>
              <a:buSzPts val="1800"/>
              <a:buNone/>
            </a:pPr>
            <a:endParaRPr sz="2300" dirty="0">
              <a:latin typeface="Calibri"/>
              <a:ea typeface="Calibri"/>
              <a:cs typeface="Calibri"/>
              <a:sym typeface="Calibri"/>
            </a:endParaRPr>
          </a:p>
        </p:txBody>
      </p:sp>
      <p:pic>
        <p:nvPicPr>
          <p:cNvPr id="80" name="Google Shape;80;p5"/>
          <p:cNvPicPr preferRelativeResize="0"/>
          <p:nvPr/>
        </p:nvPicPr>
        <p:blipFill rotWithShape="1">
          <a:blip r:embed="rId3">
            <a:alphaModFix/>
          </a:blip>
          <a:srcRect/>
          <a:stretch/>
        </p:blipFill>
        <p:spPr>
          <a:xfrm>
            <a:off x="594425" y="1162575"/>
            <a:ext cx="3233074" cy="2818350"/>
          </a:xfrm>
          <a:prstGeom prst="rect">
            <a:avLst/>
          </a:prstGeom>
          <a:noFill/>
          <a:ln>
            <a:noFill/>
          </a:ln>
        </p:spPr>
      </p:pic>
      <p:pic>
        <p:nvPicPr>
          <p:cNvPr id="81" name="Google Shape;81;p5"/>
          <p:cNvPicPr preferRelativeResize="0"/>
          <p:nvPr/>
        </p:nvPicPr>
        <p:blipFill rotWithShape="1">
          <a:blip r:embed="rId4">
            <a:alphaModFix/>
          </a:blip>
          <a:srcRect/>
          <a:stretch/>
        </p:blipFill>
        <p:spPr>
          <a:xfrm>
            <a:off x="173825" y="3980925"/>
            <a:ext cx="4074276" cy="6954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sp>
        <p:nvSpPr>
          <p:cNvPr id="86" name="Google Shape;86;p6"/>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sz="4200">
                <a:latin typeface="Calibri"/>
                <a:ea typeface="Calibri"/>
                <a:cs typeface="Calibri"/>
                <a:sym typeface="Calibri"/>
              </a:rPr>
              <a:t>Solutions</a:t>
            </a:r>
            <a:endParaRPr sz="4200">
              <a:latin typeface="Calibri"/>
              <a:ea typeface="Calibri"/>
              <a:cs typeface="Calibri"/>
              <a:sym typeface="Calibri"/>
            </a:endParaRPr>
          </a:p>
        </p:txBody>
      </p:sp>
      <p:sp>
        <p:nvSpPr>
          <p:cNvPr id="87" name="Google Shape;87;p6"/>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p>
            <a:pPr marL="457200" lvl="0" indent="-374650" algn="l" rtl="0">
              <a:lnSpc>
                <a:spcPct val="115000"/>
              </a:lnSpc>
              <a:spcBef>
                <a:spcPts val="0"/>
              </a:spcBef>
              <a:spcAft>
                <a:spcPts val="0"/>
              </a:spcAft>
              <a:buSzPts val="2300"/>
              <a:buFont typeface="Calibri"/>
              <a:buAutoNum type="arabicPeriod"/>
            </a:pPr>
            <a:r>
              <a:rPr lang="en" sz="2300">
                <a:latin typeface="Calibri"/>
                <a:ea typeface="Calibri"/>
                <a:cs typeface="Calibri"/>
                <a:sym typeface="Calibri"/>
              </a:rPr>
              <a:t>Batch the requests with the same response lengths together.</a:t>
            </a:r>
            <a:endParaRPr sz="2300">
              <a:latin typeface="Calibri"/>
              <a:ea typeface="Calibri"/>
              <a:cs typeface="Calibri"/>
              <a:sym typeface="Calibri"/>
            </a:endParaRPr>
          </a:p>
          <a:p>
            <a:pPr marL="457200" lvl="0" indent="-374650" algn="l" rtl="0">
              <a:lnSpc>
                <a:spcPct val="115000"/>
              </a:lnSpc>
              <a:spcBef>
                <a:spcPts val="0"/>
              </a:spcBef>
              <a:spcAft>
                <a:spcPts val="0"/>
              </a:spcAft>
              <a:buSzPts val="2300"/>
              <a:buFont typeface="Calibri"/>
              <a:buAutoNum type="arabicPeriod"/>
            </a:pPr>
            <a:r>
              <a:rPr lang="en" sz="2300">
                <a:latin typeface="Calibri"/>
                <a:ea typeface="Calibri"/>
                <a:cs typeface="Calibri"/>
                <a:sym typeface="Calibri"/>
              </a:rPr>
              <a:t>Batch scheduling optimizations.</a:t>
            </a:r>
            <a:endParaRPr sz="2300">
              <a:latin typeface="Calibri"/>
              <a:ea typeface="Calibri"/>
              <a:cs typeface="Calibri"/>
              <a:sym typeface="Calibri"/>
            </a:endParaRPr>
          </a:p>
          <a:p>
            <a:pPr marL="457200" lvl="0" indent="0" algn="l" rtl="0">
              <a:lnSpc>
                <a:spcPct val="115000"/>
              </a:lnSpc>
              <a:spcBef>
                <a:spcPts val="1200"/>
              </a:spcBef>
              <a:spcAft>
                <a:spcPts val="1200"/>
              </a:spcAft>
              <a:buSzPts val="1800"/>
              <a:buNone/>
            </a:pPr>
            <a:endParaRPr sz="2300">
              <a:latin typeface="Calibri"/>
              <a:ea typeface="Calibri"/>
              <a:cs typeface="Calibri"/>
              <a:sym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92" name="Google Shape;92;p7"/>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sz="4200">
                <a:latin typeface="Calibri"/>
                <a:ea typeface="Calibri"/>
                <a:cs typeface="Calibri"/>
                <a:sym typeface="Calibri"/>
              </a:rPr>
              <a:t>Response length prediction: Intuition</a:t>
            </a:r>
            <a:endParaRPr sz="4200">
              <a:latin typeface="Calibri"/>
              <a:ea typeface="Calibri"/>
              <a:cs typeface="Calibri"/>
              <a:sym typeface="Calibri"/>
            </a:endParaRPr>
          </a:p>
        </p:txBody>
      </p:sp>
      <p:sp>
        <p:nvSpPr>
          <p:cNvPr id="93" name="Google Shape;93;p7"/>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p>
            <a:pPr marL="0" lvl="0" indent="0" algn="l" rtl="0">
              <a:lnSpc>
                <a:spcPct val="115000"/>
              </a:lnSpc>
              <a:spcBef>
                <a:spcPts val="0"/>
              </a:spcBef>
              <a:spcAft>
                <a:spcPts val="0"/>
              </a:spcAft>
              <a:buSzPts val="1800"/>
              <a:buNone/>
            </a:pPr>
            <a:r>
              <a:rPr lang="en" sz="2300">
                <a:latin typeface="Calibri"/>
                <a:ea typeface="Calibri"/>
                <a:cs typeface="Calibri"/>
                <a:sym typeface="Calibri"/>
              </a:rPr>
              <a:t>What is the length of the response to the following prompts:</a:t>
            </a:r>
            <a:endParaRPr sz="2300">
              <a:latin typeface="Calibri"/>
              <a:ea typeface="Calibri"/>
              <a:cs typeface="Calibri"/>
              <a:sym typeface="Calibri"/>
            </a:endParaRPr>
          </a:p>
          <a:p>
            <a:pPr marL="457200" lvl="0" indent="-374650" algn="l" rtl="0">
              <a:lnSpc>
                <a:spcPct val="115000"/>
              </a:lnSpc>
              <a:spcBef>
                <a:spcPts val="1200"/>
              </a:spcBef>
              <a:spcAft>
                <a:spcPts val="0"/>
              </a:spcAft>
              <a:buSzPts val="2300"/>
              <a:buFont typeface="Calibri"/>
              <a:buAutoNum type="arabicPeriod"/>
            </a:pPr>
            <a:r>
              <a:rPr lang="en" sz="2300">
                <a:latin typeface="Calibri"/>
                <a:ea typeface="Calibri"/>
                <a:cs typeface="Calibri"/>
                <a:sym typeface="Calibri"/>
              </a:rPr>
              <a:t>What is the capital of France?</a:t>
            </a:r>
            <a:endParaRPr sz="2300">
              <a:latin typeface="Calibri"/>
              <a:ea typeface="Calibri"/>
              <a:cs typeface="Calibri"/>
              <a:sym typeface="Calibri"/>
            </a:endParaRPr>
          </a:p>
          <a:p>
            <a:pPr marL="457200" lvl="0" indent="-374650" algn="l" rtl="0">
              <a:lnSpc>
                <a:spcPct val="115000"/>
              </a:lnSpc>
              <a:spcBef>
                <a:spcPts val="0"/>
              </a:spcBef>
              <a:spcAft>
                <a:spcPts val="0"/>
              </a:spcAft>
              <a:buSzPts val="2300"/>
              <a:buFont typeface="Calibri"/>
              <a:buAutoNum type="arabicPeriod"/>
            </a:pPr>
            <a:r>
              <a:rPr lang="en" sz="2300">
                <a:latin typeface="Calibri"/>
                <a:ea typeface="Calibri"/>
                <a:cs typeface="Calibri"/>
                <a:sym typeface="Calibri"/>
              </a:rPr>
              <a:t>How do you get from Rice hall to Olson hall?</a:t>
            </a:r>
            <a:endParaRPr sz="2300">
              <a:latin typeface="Calibri"/>
              <a:ea typeface="Calibri"/>
              <a:cs typeface="Calibri"/>
              <a:sym typeface="Calibri"/>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Google Shape;98;p8"/>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sz="4200">
                <a:latin typeface="Calibri"/>
                <a:ea typeface="Calibri"/>
                <a:cs typeface="Calibri"/>
                <a:sym typeface="Calibri"/>
              </a:rPr>
              <a:t>Response length prediction: Intuition</a:t>
            </a:r>
            <a:endParaRPr sz="4200">
              <a:latin typeface="Calibri"/>
              <a:ea typeface="Calibri"/>
              <a:cs typeface="Calibri"/>
              <a:sym typeface="Calibri"/>
            </a:endParaRPr>
          </a:p>
        </p:txBody>
      </p:sp>
      <p:sp>
        <p:nvSpPr>
          <p:cNvPr id="99" name="Google Shape;99;p8"/>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p>
            <a:pPr marL="0" lvl="0" indent="0" algn="l" rtl="0">
              <a:lnSpc>
                <a:spcPct val="115000"/>
              </a:lnSpc>
              <a:spcBef>
                <a:spcPts val="0"/>
              </a:spcBef>
              <a:spcAft>
                <a:spcPts val="0"/>
              </a:spcAft>
              <a:buSzPts val="1800"/>
              <a:buNone/>
            </a:pPr>
            <a:r>
              <a:rPr lang="en" sz="2300">
                <a:latin typeface="Calibri"/>
                <a:ea typeface="Calibri"/>
                <a:cs typeface="Calibri"/>
                <a:sym typeface="Calibri"/>
              </a:rPr>
              <a:t>What is the length of the response to the following prompts:</a:t>
            </a:r>
            <a:endParaRPr sz="2300">
              <a:latin typeface="Calibri"/>
              <a:ea typeface="Calibri"/>
              <a:cs typeface="Calibri"/>
              <a:sym typeface="Calibri"/>
            </a:endParaRPr>
          </a:p>
          <a:p>
            <a:pPr marL="457200" lvl="0" indent="-374650" algn="l" rtl="0">
              <a:lnSpc>
                <a:spcPct val="115000"/>
              </a:lnSpc>
              <a:spcBef>
                <a:spcPts val="1200"/>
              </a:spcBef>
              <a:spcAft>
                <a:spcPts val="0"/>
              </a:spcAft>
              <a:buSzPts val="2300"/>
              <a:buFont typeface="Calibri"/>
              <a:buAutoNum type="arabicPeriod"/>
            </a:pPr>
            <a:r>
              <a:rPr lang="en" sz="2300">
                <a:latin typeface="Calibri"/>
                <a:ea typeface="Calibri"/>
                <a:cs typeface="Calibri"/>
                <a:sym typeface="Calibri"/>
              </a:rPr>
              <a:t>What is the capital of France?</a:t>
            </a:r>
            <a:endParaRPr sz="2300">
              <a:latin typeface="Calibri"/>
              <a:ea typeface="Calibri"/>
              <a:cs typeface="Calibri"/>
              <a:sym typeface="Calibri"/>
            </a:endParaRPr>
          </a:p>
          <a:p>
            <a:pPr marL="457200" lvl="0" indent="-374650" algn="l" rtl="0">
              <a:lnSpc>
                <a:spcPct val="115000"/>
              </a:lnSpc>
              <a:spcBef>
                <a:spcPts val="0"/>
              </a:spcBef>
              <a:spcAft>
                <a:spcPts val="0"/>
              </a:spcAft>
              <a:buSzPts val="2300"/>
              <a:buFont typeface="Calibri"/>
              <a:buAutoNum type="arabicPeriod"/>
            </a:pPr>
            <a:r>
              <a:rPr lang="en" sz="2300">
                <a:latin typeface="Calibri"/>
                <a:ea typeface="Calibri"/>
                <a:cs typeface="Calibri"/>
                <a:sym typeface="Calibri"/>
              </a:rPr>
              <a:t>How do you get from Rice hall to Olson hall?</a:t>
            </a:r>
            <a:endParaRPr sz="2300">
              <a:latin typeface="Calibri"/>
              <a:ea typeface="Calibri"/>
              <a:cs typeface="Calibri"/>
              <a:sym typeface="Calibri"/>
            </a:endParaRPr>
          </a:p>
          <a:p>
            <a:pPr marL="0" lvl="0" indent="0" algn="l" rtl="0">
              <a:lnSpc>
                <a:spcPct val="115000"/>
              </a:lnSpc>
              <a:spcBef>
                <a:spcPts val="1200"/>
              </a:spcBef>
              <a:spcAft>
                <a:spcPts val="0"/>
              </a:spcAft>
              <a:buSzPts val="1800"/>
              <a:buNone/>
            </a:pPr>
            <a:endParaRPr sz="2300">
              <a:latin typeface="Calibri"/>
              <a:ea typeface="Calibri"/>
              <a:cs typeface="Calibri"/>
              <a:sym typeface="Calibri"/>
            </a:endParaRPr>
          </a:p>
          <a:p>
            <a:pPr marL="0" lvl="0" indent="0" algn="l" rtl="0">
              <a:lnSpc>
                <a:spcPct val="115000"/>
              </a:lnSpc>
              <a:spcBef>
                <a:spcPts val="1200"/>
              </a:spcBef>
              <a:spcAft>
                <a:spcPts val="1200"/>
              </a:spcAft>
              <a:buSzPts val="1800"/>
              <a:buNone/>
            </a:pPr>
            <a:r>
              <a:rPr lang="en" sz="2300">
                <a:latin typeface="Calibri"/>
                <a:ea typeface="Calibri"/>
                <a:cs typeface="Calibri"/>
                <a:sym typeface="Calibri"/>
              </a:rPr>
              <a:t>Probably around one for the first question and around ten for the second question.</a:t>
            </a:r>
            <a:endParaRPr sz="2300">
              <a:latin typeface="Calibri"/>
              <a:ea typeface="Calibri"/>
              <a:cs typeface="Calibri"/>
              <a:sym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9"/>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sz="4200">
                <a:latin typeface="Calibri"/>
                <a:ea typeface="Calibri"/>
                <a:cs typeface="Calibri"/>
                <a:sym typeface="Calibri"/>
              </a:rPr>
              <a:t>Response length prediction: Intuition</a:t>
            </a:r>
            <a:endParaRPr sz="4200">
              <a:latin typeface="Calibri"/>
              <a:ea typeface="Calibri"/>
              <a:cs typeface="Calibri"/>
              <a:sym typeface="Calibri"/>
            </a:endParaRPr>
          </a:p>
        </p:txBody>
      </p:sp>
      <p:sp>
        <p:nvSpPr>
          <p:cNvPr id="105" name="Google Shape;105;p9"/>
          <p:cNvSpPr txBox="1">
            <a:spLocks noGrp="1"/>
          </p:cNvSpPr>
          <p:nvPr>
            <p:ph type="body" idx="1"/>
          </p:nvPr>
        </p:nvSpPr>
        <p:spPr>
          <a:xfrm>
            <a:off x="311700" y="1152475"/>
            <a:ext cx="8520600" cy="3549000"/>
          </a:xfrm>
          <a:prstGeom prst="rect">
            <a:avLst/>
          </a:prstGeom>
          <a:noFill/>
          <a:ln>
            <a:noFill/>
          </a:ln>
        </p:spPr>
        <p:txBody>
          <a:bodyPr spcFirstLastPara="1" wrap="square" lIns="91425" tIns="91425" rIns="91425" bIns="91425" anchor="t" anchorCtr="0">
            <a:normAutofit/>
          </a:bodyPr>
          <a:lstStyle/>
          <a:p>
            <a:pPr marL="457200" lvl="0" indent="-374650" algn="l" rtl="0">
              <a:lnSpc>
                <a:spcPct val="115000"/>
              </a:lnSpc>
              <a:spcBef>
                <a:spcPts val="0"/>
              </a:spcBef>
              <a:spcAft>
                <a:spcPts val="0"/>
              </a:spcAft>
              <a:buSzPts val="2300"/>
              <a:buFont typeface="Calibri"/>
              <a:buAutoNum type="arabicPeriod"/>
            </a:pPr>
            <a:r>
              <a:rPr lang="en" sz="2300">
                <a:latin typeface="Calibri"/>
                <a:ea typeface="Calibri"/>
                <a:cs typeface="Calibri"/>
                <a:sym typeface="Calibri"/>
              </a:rPr>
              <a:t>What is the capital of France? Paris. (1)</a:t>
            </a:r>
            <a:endParaRPr sz="2300">
              <a:latin typeface="Calibri"/>
              <a:ea typeface="Calibri"/>
              <a:cs typeface="Calibri"/>
              <a:sym typeface="Calibri"/>
            </a:endParaRPr>
          </a:p>
          <a:p>
            <a:pPr marL="457200" lvl="0" indent="-374650" algn="l" rtl="0">
              <a:lnSpc>
                <a:spcPct val="115000"/>
              </a:lnSpc>
              <a:spcBef>
                <a:spcPts val="0"/>
              </a:spcBef>
              <a:spcAft>
                <a:spcPts val="0"/>
              </a:spcAft>
              <a:buSzPts val="2300"/>
              <a:buFont typeface="Calibri"/>
              <a:buAutoNum type="arabicPeriod"/>
            </a:pPr>
            <a:r>
              <a:rPr lang="en" sz="2300">
                <a:latin typeface="Calibri"/>
                <a:ea typeface="Calibri"/>
                <a:cs typeface="Calibri"/>
                <a:sym typeface="Calibri"/>
              </a:rPr>
              <a:t>How do you get from Rice hall to Olson hall? You can use either the basement connection or the Engineers Way. (11)</a:t>
            </a:r>
            <a:endParaRPr sz="2300">
              <a:latin typeface="Calibri"/>
              <a:ea typeface="Calibri"/>
              <a:cs typeface="Calibri"/>
              <a:sym typeface="Calibri"/>
            </a:endParaRPr>
          </a:p>
          <a:p>
            <a:pPr marL="0" lvl="0" indent="0" algn="l" rtl="0">
              <a:lnSpc>
                <a:spcPct val="115000"/>
              </a:lnSpc>
              <a:spcBef>
                <a:spcPts val="1200"/>
              </a:spcBef>
              <a:spcAft>
                <a:spcPts val="0"/>
              </a:spcAft>
              <a:buSzPts val="1800"/>
              <a:buNone/>
            </a:pPr>
            <a:r>
              <a:rPr lang="en" sz="2300">
                <a:latin typeface="Calibri"/>
                <a:ea typeface="Calibri"/>
                <a:cs typeface="Calibri"/>
                <a:sym typeface="Calibri"/>
              </a:rPr>
              <a:t>How accurate was your own guess for your own response?</a:t>
            </a:r>
            <a:endParaRPr sz="2300">
              <a:latin typeface="Calibri"/>
              <a:ea typeface="Calibri"/>
              <a:cs typeface="Calibri"/>
              <a:sym typeface="Calibri"/>
            </a:endParaRPr>
          </a:p>
          <a:p>
            <a:pPr marL="0" lvl="0" indent="0" algn="l" rtl="0">
              <a:lnSpc>
                <a:spcPct val="115000"/>
              </a:lnSpc>
              <a:spcBef>
                <a:spcPts val="1200"/>
              </a:spcBef>
              <a:spcAft>
                <a:spcPts val="0"/>
              </a:spcAft>
              <a:buSzPts val="1800"/>
              <a:buNone/>
            </a:pPr>
            <a:r>
              <a:rPr lang="en" sz="2300">
                <a:latin typeface="Calibri"/>
                <a:ea typeface="Calibri"/>
                <a:cs typeface="Calibri"/>
                <a:sym typeface="Calibri"/>
              </a:rPr>
              <a:t>Can you guess ChatGPT’s response length?</a:t>
            </a:r>
            <a:endParaRPr sz="2300">
              <a:latin typeface="Calibri"/>
              <a:ea typeface="Calibri"/>
              <a:cs typeface="Calibri"/>
              <a:sym typeface="Calibri"/>
            </a:endParaRPr>
          </a:p>
          <a:p>
            <a:pPr marL="0" lvl="0" indent="0" algn="ctr" rtl="0">
              <a:lnSpc>
                <a:spcPct val="115000"/>
              </a:lnSpc>
              <a:spcBef>
                <a:spcPts val="1200"/>
              </a:spcBef>
              <a:spcAft>
                <a:spcPts val="1200"/>
              </a:spcAft>
              <a:buSzPts val="1800"/>
              <a:buNone/>
            </a:pPr>
            <a:r>
              <a:rPr lang="en" sz="3500">
                <a:solidFill>
                  <a:srgbClr val="FF0000"/>
                </a:solidFill>
                <a:latin typeface="Calibri"/>
                <a:ea typeface="Calibri"/>
                <a:cs typeface="Calibri"/>
                <a:sym typeface="Calibri"/>
              </a:rPr>
              <a:t>If humans can do it, it must be possible.</a:t>
            </a:r>
            <a:endParaRPr sz="3500">
              <a:solidFill>
                <a:srgbClr val="FF0000"/>
              </a:solidFill>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224</TotalTime>
  <Words>1880</Words>
  <Application>Microsoft Office PowerPoint</Application>
  <PresentationFormat>On-screen Show (16:9)</PresentationFormat>
  <Paragraphs>156</Paragraphs>
  <Slides>39</Slides>
  <Notes>35</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39</vt:i4>
      </vt:variant>
    </vt:vector>
  </HeadingPairs>
  <TitlesOfParts>
    <vt:vector size="42" baseType="lpstr">
      <vt:lpstr>Arial</vt:lpstr>
      <vt:lpstr>Calibri</vt:lpstr>
      <vt:lpstr>Simple Light</vt:lpstr>
      <vt:lpstr>  Response Length Perception and Sequence Scheduling: An LLM-Empowered LLM Inference Pipeline</vt:lpstr>
      <vt:lpstr>Large Language Models</vt:lpstr>
      <vt:lpstr>Large Language Models</vt:lpstr>
      <vt:lpstr>PowerPoint Presentation</vt:lpstr>
      <vt:lpstr>Large Language Models: Inefficiencies</vt:lpstr>
      <vt:lpstr>Solutions</vt:lpstr>
      <vt:lpstr>Response length prediction: Intuition</vt:lpstr>
      <vt:lpstr>Response length prediction: Intuition</vt:lpstr>
      <vt:lpstr>Response length prediction: Intuition</vt:lpstr>
      <vt:lpstr>Response length prediction</vt:lpstr>
      <vt:lpstr>Response length prediction</vt:lpstr>
      <vt:lpstr>Response length prediction</vt:lpstr>
      <vt:lpstr>Response length prediction: Perception in Advance (PiA)</vt:lpstr>
      <vt:lpstr>Response length prediction: PiA</vt:lpstr>
      <vt:lpstr>Response length prediction: PiA</vt:lpstr>
      <vt:lpstr>Response length prediction: PiA</vt:lpstr>
      <vt:lpstr>PiA problems</vt:lpstr>
      <vt:lpstr>PiA problems: Large models</vt:lpstr>
      <vt:lpstr>PiA problems: Small models </vt:lpstr>
      <vt:lpstr>Second try: Perception only (PO)</vt:lpstr>
      <vt:lpstr>Perception only problems</vt:lpstr>
      <vt:lpstr>Perception only problems</vt:lpstr>
      <vt:lpstr>Response length prediction: Instruction tuning</vt:lpstr>
      <vt:lpstr>Approach: Batching requests with the same response lengths</vt:lpstr>
      <vt:lpstr>Batch scheduling: Failure mode</vt:lpstr>
      <vt:lpstr>Batch scheduling: Failure mode</vt:lpstr>
      <vt:lpstr>Approach: Batching requests with the same response lengths</vt:lpstr>
      <vt:lpstr>Batch scheduling: Length estimation</vt:lpstr>
      <vt:lpstr>Batch scheduling: Length estimation</vt:lpstr>
      <vt:lpstr>Batch scheduling: Batch size</vt:lpstr>
      <vt:lpstr>Batch scheduling</vt:lpstr>
      <vt:lpstr>Batch scheduling in action</vt:lpstr>
      <vt:lpstr>Batch scheduling in action</vt:lpstr>
      <vt:lpstr>Evaluation: setup</vt:lpstr>
      <vt:lpstr>Evaluation: response length prediction</vt:lpstr>
      <vt:lpstr>Evaluation: scheduling optimizations</vt:lpstr>
      <vt:lpstr>PowerPoint Presentation</vt:lpstr>
      <vt:lpstr>Limitation and Discussion</vt:lpstr>
      <vt:lpstr>Conclusion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Response Length Perception and Sequence Scheduling: An LLM-Empowered LLM Inference Pipeline</dc:title>
  <cp:lastModifiedBy>Haiying Shen</cp:lastModifiedBy>
  <cp:revision>7</cp:revision>
  <dcterms:modified xsi:type="dcterms:W3CDTF">2023-10-30T17:40:23Z</dcterms:modified>
</cp:coreProperties>
</file>