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60"/>
  </p:notesMasterIdLst>
  <p:sldIdLst>
    <p:sldId id="256" r:id="rId2"/>
    <p:sldId id="325" r:id="rId3"/>
    <p:sldId id="309" r:id="rId4"/>
    <p:sldId id="257" r:id="rId5"/>
    <p:sldId id="310" r:id="rId6"/>
    <p:sldId id="258" r:id="rId7"/>
    <p:sldId id="259" r:id="rId8"/>
    <p:sldId id="347" r:id="rId9"/>
    <p:sldId id="340" r:id="rId10"/>
    <p:sldId id="341" r:id="rId11"/>
    <p:sldId id="323" r:id="rId12"/>
    <p:sldId id="343" r:id="rId13"/>
    <p:sldId id="342" r:id="rId14"/>
    <p:sldId id="344" r:id="rId15"/>
    <p:sldId id="322" r:id="rId16"/>
    <p:sldId id="314" r:id="rId17"/>
    <p:sldId id="313" r:id="rId18"/>
    <p:sldId id="345" r:id="rId19"/>
    <p:sldId id="316" r:id="rId20"/>
    <p:sldId id="261" r:id="rId21"/>
    <p:sldId id="269" r:id="rId22"/>
    <p:sldId id="333" r:id="rId23"/>
    <p:sldId id="311" r:id="rId24"/>
    <p:sldId id="298" r:id="rId25"/>
    <p:sldId id="263" r:id="rId26"/>
    <p:sldId id="299" r:id="rId27"/>
    <p:sldId id="300" r:id="rId28"/>
    <p:sldId id="304" r:id="rId29"/>
    <p:sldId id="301" r:id="rId30"/>
    <p:sldId id="302" r:id="rId31"/>
    <p:sldId id="303" r:id="rId32"/>
    <p:sldId id="318" r:id="rId33"/>
    <p:sldId id="329" r:id="rId34"/>
    <p:sldId id="339" r:id="rId35"/>
    <p:sldId id="338" r:id="rId36"/>
    <p:sldId id="346" r:id="rId37"/>
    <p:sldId id="321" r:id="rId38"/>
    <p:sldId id="349" r:id="rId39"/>
    <p:sldId id="330" r:id="rId40"/>
    <p:sldId id="328" r:id="rId41"/>
    <p:sldId id="348" r:id="rId42"/>
    <p:sldId id="270" r:id="rId43"/>
    <p:sldId id="264" r:id="rId44"/>
    <p:sldId id="326" r:id="rId45"/>
    <p:sldId id="334" r:id="rId46"/>
    <p:sldId id="294" r:id="rId47"/>
    <p:sldId id="279" r:id="rId48"/>
    <p:sldId id="280" r:id="rId49"/>
    <p:sldId id="283" r:id="rId50"/>
    <p:sldId id="332" r:id="rId51"/>
    <p:sldId id="284" r:id="rId52"/>
    <p:sldId id="331" r:id="rId53"/>
    <p:sldId id="285" r:id="rId54"/>
    <p:sldId id="336" r:id="rId55"/>
    <p:sldId id="291" r:id="rId56"/>
    <p:sldId id="308" r:id="rId57"/>
    <p:sldId id="292" r:id="rId58"/>
    <p:sldId id="327" r:id="rId5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94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10E2EA4-E6A7-40C3-A223-6E517774F84E}" type="datetimeFigureOut">
              <a:rPr lang="fr-FR"/>
              <a:pPr>
                <a:defRPr/>
              </a:pPr>
              <a:t>03/10/2014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BE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BE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07991C6-F4ED-451B-9119-CF6363829CA2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551336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BE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FC48C8A0-E527-43B2-BC79-280FFBA1247B}" type="slidenum">
              <a:rPr lang="fr-BE" smtClean="0"/>
              <a:pPr/>
              <a:t>46</a:t>
            </a:fld>
            <a:endParaRPr lang="fr-BE" smtClean="0"/>
          </a:p>
        </p:txBody>
      </p:sp>
    </p:spTree>
    <p:extLst>
      <p:ext uri="{BB962C8B-B14F-4D97-AF65-F5344CB8AC3E}">
        <p14:creationId xmlns:p14="http://schemas.microsoft.com/office/powerpoint/2010/main" val="1948778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BE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269BF5FF-7F5D-4047-B94E-5129117853C5}" type="slidenum">
              <a:rPr lang="fr-BE" smtClean="0"/>
              <a:pPr/>
              <a:t>54</a:t>
            </a:fld>
            <a:endParaRPr lang="fr-BE" smtClean="0"/>
          </a:p>
        </p:txBody>
      </p:sp>
    </p:spTree>
    <p:extLst>
      <p:ext uri="{BB962C8B-B14F-4D97-AF65-F5344CB8AC3E}">
        <p14:creationId xmlns:p14="http://schemas.microsoft.com/office/powerpoint/2010/main" val="3910185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5C27C7A-9C72-4479-A672-21403052D3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1545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E2046-2575-43F3-AC40-DADC4C638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467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A6403-2461-493D-A219-EF85819124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2519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82688" y="2017713"/>
            <a:ext cx="7772400" cy="4114800"/>
          </a:xfrm>
        </p:spPr>
        <p:txBody>
          <a:bodyPr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400CE-9F4B-450D-909F-FA4CF193C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745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1333E-06C0-4B40-8027-8DDBD7309E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71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092060D-59EF-41C3-AC77-1E668AA42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242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54DDDE1-DCD3-4AE9-BD1C-7AE9FEDCDB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061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ED7B1C0-D47E-4848-A59F-63844B053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56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9AF83-F3ED-4B8A-A0CE-448EF8EDD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70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11F91F4-0C22-4528-9F11-113F59993E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622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FCC16-7600-48B6-865F-855A4878EC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312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FF8BBF1A-2FD0-400E-93E8-E02BE507EA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3893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1585BF3-A22C-4A85-A687-D25186561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78" r:id="rId2"/>
    <p:sldLayoutId id="2147483983" r:id="rId3"/>
    <p:sldLayoutId id="2147483984" r:id="rId4"/>
    <p:sldLayoutId id="2147483985" r:id="rId5"/>
    <p:sldLayoutId id="2147483979" r:id="rId6"/>
    <p:sldLayoutId id="2147483986" r:id="rId7"/>
    <p:sldLayoutId id="2147483980" r:id="rId8"/>
    <p:sldLayoutId id="2147483987" r:id="rId9"/>
    <p:sldLayoutId id="2147483981" r:id="rId10"/>
    <p:sldLayoutId id="2147483988" r:id="rId11"/>
    <p:sldLayoutId id="214748398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/imgres?imgurl=http://www.northcubed.com/site/wp-content/uploads/2008/05/countdowntimer004.png&amp;imgrefurl=http://www.blackberryforums.com/aftermarket-software/130139-countdown-timer-free-application.html&amp;usg=__pcmN9Vo0Apy9uzGT0_GN8qNm_xY=&amp;h=260&amp;w=240&amp;sz=9&amp;hl=en&amp;start=16&amp;um=1&amp;tbnid=W9SPkNxASCZBIM:&amp;tbnh=112&amp;tbnw=103&amp;prev=/images?q=blackberry+timer+application&amp;hl=en&amp;rls=com.microsoft:en-us:IE-SearchBox&amp;rlz=1I7GGLD&amp;um=1" TargetMode="External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://images.google.com/imgres?imgurl=http://www.blackberrynews.com/wp-content/uploads/2008/06/analog.jpg&amp;imgrefurl=http://www.blackberrynews.com/2008/06/20/tell-the-time-on-a-blackberry-bold/&amp;usg=__9CWQSDD7lFT3xgqhoqBGs-xcGBw=&amp;h=224&amp;w=336&amp;sz=8&amp;hl=en&amp;start=18&amp;um=1&amp;tbnid=luG2YOe4zOEK2M:&amp;tbnh=79&amp;tbnw=119&amp;prev=/images?q=blackberry+timer+application&amp;hl=en&amp;rls=com.microsoft:en-us:IE-SearchBox&amp;rlz=1I7GGLD&amp;um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/imgres?imgurl=http://www.mobiletopsoft.com/smartphone/newimg/GentimerScreens.gif&amp;imgrefurl=http://www.mobiletopsoft.com/smartphone/download-gentimer-1-0.html&amp;usg=__GOTwJx1MFwhTcESFFzEerMgtmSM=&amp;h=320&amp;w=240&amp;sz=140&amp;hl=en&amp;start=42&amp;um=1&amp;tbnid=EcSwgHNn3QMOIM:&amp;tbnh=118&amp;tbnw=89&amp;prev=/images?q=blackberry+timer+application&amp;ndsp=20&amp;hl=en&amp;rls=com.microsoft:en-us:IE-SearchBox&amp;rlz=1I7GGLD&amp;sa=N&amp;start=40&amp;um=1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images.google.com/imgres?imgurl=http://maximumbob.files.wordpress.com/2006/08/shrug.jpg&amp;imgrefurl=http://maximumbob.wordpress.com/2006/08/06/quotes-and-nearlys/&amp;usg=__0qZPvdOG-4d75YtW8Xz6oUu0YpY=&amp;h=427&amp;w=300&amp;sz=38&amp;hl=en&amp;start=1&amp;um=1&amp;tbnid=sMcB33HjlDtVwM:&amp;tbnh=126&amp;tbnw=89&amp;prev=/images?q=shrug&amp;hl=en&amp;rls=com.microsoft:en-us:IE-SearchBox&amp;rlz=1I7GGLD&amp;um=1" TargetMode="External"/><Relationship Id="rId9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google.com/imgres?imgurl=http://www.bloomberg.com/apps/data?pid=avimage&amp;iid=iZ6fDtnHNzCA&amp;imgrefurl=http://www.bloomberg.com/apps/news?pid=20601103&amp;sid=aBARyx.q9pm4&amp;refer=us&amp;usg=__5e5CydIf3pWe_vTXmAvS-eoWaxo=&amp;h=360&amp;w=488&amp;sz=24&amp;hl=en&amp;start=18&amp;um=1&amp;tbnid=4eJLAgUo3hJw2M:&amp;tbnh=96&amp;tbnw=130&amp;prev=/images?q=bush+with+al+gore&amp;hl=en&amp;rls=com.microsoft:en-us:IE-SearchBox&amp;rlz=1I7GGLD&amp;sa=N&amp;um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://images.google.com/imgres?imgurl=http://media.egotvonline.com/images/public/images/pages/Misc/AlGore.jpg&amp;imgrefurl=http://www.egotvonline.com/page/21/Ego_People&amp;usg=__TB8A0QzbpcSmSqL9-zj-JCfiBcE=&amp;h=384&amp;w=300&amp;sz=28&amp;hl=en&amp;start=23&amp;um=1&amp;tbnid=BYoHX8RfKUnuwM:&amp;tbnh=123&amp;tbnw=96&amp;prev=/images?q=smile+al+gore&amp;ndsp=20&amp;hl=en&amp;rls=com.microsoft:en-us:IE-SearchBox&amp;rlz=1I7GGIH_en&amp;sa=N&amp;start=20&amp;um=1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jpeg"/><Relationship Id="rId4" Type="http://schemas.openxmlformats.org/officeDocument/2006/relationships/image" Target="../media/image15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images.google.com/imgres?imgurl=http://farm1.static.flickr.com/9/68900900_d49a0897b0.jpg?v=0&amp;imgrefurl=http://flickr.com/photos/motoed/68900900/&amp;usg=__wsFqJENMFk1AtIETZfDFsPfCAYc=&amp;h=334&amp;w=500&amp;sz=104&amp;hl=en&amp;start=2&amp;um=1&amp;tbnid=hFZ9740O-dmMfM:&amp;tbnh=87&amp;tbnw=130&amp;prev=/images?q=angry+man+microphone&amp;hl=en&amp;rls=com.microsoft:en-us:IE-SearchBox&amp;rlz=1I7GGLD&amp;sa=N&amp;um=1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2362200"/>
            <a:ext cx="6477000" cy="18288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Thoughts ON Giving </a:t>
            </a:r>
            <a:br>
              <a:rPr lang="en-US" dirty="0" smtClean="0"/>
            </a:br>
            <a:r>
              <a:rPr lang="en-US" dirty="0" smtClean="0"/>
              <a:t>PROFESSIONAL </a:t>
            </a:r>
            <a:r>
              <a:rPr lang="en-US" dirty="0" err="1" smtClean="0"/>
              <a:t>TalkS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 eaLnBrk="1" hangingPunct="1"/>
            <a:r>
              <a:rPr lang="en-US" smtClean="0"/>
              <a:t>Ken Birman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Narrative Arcs and Elevator pitches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smtClean="0"/>
              <a:t>Your advisor has probably talked about having elevator-pitches prepared: The idea is the same!</a:t>
            </a:r>
          </a:p>
          <a:p>
            <a:endParaRPr lang="en-US" sz="2800"/>
          </a:p>
          <a:p>
            <a:r>
              <a:rPr lang="en-US" sz="2800" smtClean="0"/>
              <a:t>A narrative arc might stretch over many slides, but there is an underlying sequence of steps: a logic</a:t>
            </a:r>
          </a:p>
          <a:p>
            <a:endParaRPr lang="en-US" sz="2400"/>
          </a:p>
          <a:p>
            <a:r>
              <a:rPr lang="en-US" sz="2800" smtClean="0"/>
              <a:t>As you tell your story, you lead your audience down that path and they “get it”.</a:t>
            </a:r>
          </a:p>
        </p:txBody>
      </p:sp>
    </p:spTree>
    <p:extLst>
      <p:ext uri="{BB962C8B-B14F-4D97-AF65-F5344CB8AC3E}">
        <p14:creationId xmlns:p14="http://schemas.microsoft.com/office/powerpoint/2010/main" val="78914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… don’t omit the “wow-them” part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600200"/>
            <a:ext cx="8534400" cy="4495800"/>
          </a:xfrm>
        </p:spPr>
        <p:txBody>
          <a:bodyPr/>
          <a:lstStyle/>
          <a:p>
            <a:r>
              <a:rPr lang="en-US" sz="2800" dirty="0" smtClean="0"/>
              <a:t>The audience expects a core insight.</a:t>
            </a:r>
          </a:p>
          <a:p>
            <a:pPr lvl="1"/>
            <a:r>
              <a:rPr lang="en-US" sz="2400" dirty="0" smtClean="0"/>
              <a:t>It’s why they came to your talk</a:t>
            </a:r>
          </a:p>
          <a:p>
            <a:pPr lvl="1"/>
            <a:r>
              <a:rPr lang="en-US" sz="2400" dirty="0" smtClean="0"/>
              <a:t>For a longer talk, they expect two of </a:t>
            </a:r>
            <a:r>
              <a:rPr lang="en-US" sz="2400" dirty="0" smtClean="0"/>
              <a:t>them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Your job: Set the stage... build suspense... lead them along, then blow them away. </a:t>
            </a:r>
          </a:p>
          <a:p>
            <a:r>
              <a:rPr lang="en-US" sz="2800" dirty="0" smtClean="0"/>
              <a:t>It’s ok to get pretty technical as long as you don’t do it often.  Recap (and cite prior work) at the end.</a:t>
            </a:r>
          </a:p>
          <a:p>
            <a:endParaRPr lang="en-US" sz="2800" dirty="0" smtClean="0"/>
          </a:p>
          <a:p>
            <a:r>
              <a:rPr lang="en-US" sz="2800" dirty="0"/>
              <a:t>D</a:t>
            </a:r>
            <a:r>
              <a:rPr lang="en-US" sz="2800" dirty="0" smtClean="0"/>
              <a:t>on’t try to have every slide communicate a new insight.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Pithy advice from Ken’s Mom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1" y="1600200"/>
            <a:ext cx="8410574" cy="4495800"/>
          </a:xfrm>
        </p:spPr>
        <p:txBody>
          <a:bodyPr/>
          <a:lstStyle/>
          <a:p>
            <a:r>
              <a:rPr lang="en-US" smtClean="0"/>
              <a:t>If you want people to </a:t>
            </a:r>
            <a:r>
              <a:rPr lang="en-US" u="sng" smtClean="0"/>
              <a:t>ignore</a:t>
            </a:r>
            <a:r>
              <a:rPr lang="en-US" smtClean="0"/>
              <a:t> you</a:t>
            </a:r>
          </a:p>
          <a:p>
            <a:pPr lvl="1"/>
            <a:r>
              <a:rPr lang="en-US" smtClean="0"/>
              <a:t>Speak very rapidly (with sudden shifts of focus). </a:t>
            </a:r>
          </a:p>
          <a:p>
            <a:pPr lvl="1"/>
            <a:r>
              <a:rPr lang="en-US" smtClean="0"/>
              <a:t>Don’t speak to the point, or forget to explain what the point actually was.  Even better: forget your own point.</a:t>
            </a:r>
          </a:p>
          <a:p>
            <a:pPr lvl="1"/>
            <a:r>
              <a:rPr lang="en-US" smtClean="0"/>
              <a:t>As soon as your audience begins to look confused, double the speed of your delivery.  Looking nervous and perhaps apologizing for putting them to sleep is helpful too.</a:t>
            </a:r>
          </a:p>
          <a:p>
            <a:pPr lvl="1"/>
            <a:endParaRPr lang="en-US"/>
          </a:p>
          <a:p>
            <a:r>
              <a:rPr lang="en-US" smtClean="0"/>
              <a:t>[Mom’s advice can be useful if you find yourself on a committee and would like to be kicked off.]</a:t>
            </a:r>
          </a:p>
        </p:txBody>
      </p:sp>
      <p:pic>
        <p:nvPicPr>
          <p:cNvPr id="3074" name="Picture 2" descr="http://ts1.mm.bing.net/th?id=I.4883743628591688&amp;pid=1.7&amp;w=123&amp;h=153&amp;c=7&amp;rs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04800"/>
            <a:ext cx="1171575" cy="145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87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Information channel perspective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When you talk to an audience you are transmitting knowledge over various “information channels”</a:t>
            </a:r>
          </a:p>
          <a:p>
            <a:pPr lvl="1"/>
            <a:r>
              <a:rPr lang="en-US" dirty="0" smtClean="0"/>
              <a:t>Your slides </a:t>
            </a:r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 f </a:t>
            </a:r>
            <a:r>
              <a:rPr lang="en-US" dirty="0" smtClean="0">
                <a:solidFill>
                  <a:schemeClr val="bg1"/>
                </a:solidFill>
              </a:rPr>
              <a:t>spare and easily read/assimilated)</a:t>
            </a:r>
          </a:p>
          <a:p>
            <a:pPr lvl="1"/>
            <a:r>
              <a:rPr lang="en-US" dirty="0" smtClean="0"/>
              <a:t>Your choice of words, </a:t>
            </a:r>
            <a:r>
              <a:rPr lang="en-US" dirty="0" err="1" smtClean="0"/>
              <a:t>gestures</a:t>
            </a:r>
            <a:r>
              <a:rPr lang="en-US" dirty="0" err="1" smtClean="0">
                <a:solidFill>
                  <a:schemeClr val="bg1"/>
                </a:solidFill>
              </a:rPr>
              <a:t>intelligible</a:t>
            </a:r>
            <a:r>
              <a:rPr lang="en-US" dirty="0" smtClean="0">
                <a:solidFill>
                  <a:schemeClr val="bg1"/>
                </a:solidFill>
              </a:rPr>
              <a:t>!)</a:t>
            </a:r>
          </a:p>
          <a:p>
            <a:pPr lvl="1"/>
            <a:r>
              <a:rPr lang="en-US" dirty="0"/>
              <a:t>Emotional color, pauses</a:t>
            </a:r>
          </a:p>
          <a:p>
            <a:pPr lvl="1"/>
            <a:r>
              <a:rPr lang="en-US" dirty="0" smtClean="0"/>
              <a:t>The underlying narrative arc </a:t>
            </a:r>
            <a:r>
              <a:rPr lang="en-US" dirty="0" smtClean="0">
                <a:solidFill>
                  <a:schemeClr val="bg1"/>
                </a:solidFill>
              </a:rPr>
              <a:t>(if coherent!)</a:t>
            </a:r>
          </a:p>
          <a:p>
            <a:pPr lvl="1"/>
            <a:r>
              <a:rPr lang="en-US" dirty="0" smtClean="0"/>
              <a:t>The tendency of a smart audience to anticipate the next words </a:t>
            </a:r>
            <a:r>
              <a:rPr lang="en-US" dirty="0" smtClean="0">
                <a:solidFill>
                  <a:schemeClr val="bg1"/>
                </a:solidFill>
              </a:rPr>
              <a:t>(if the audience is engaged and motivated)</a:t>
            </a:r>
          </a:p>
          <a:p>
            <a:pPr lvl="1"/>
            <a:r>
              <a:rPr lang="en-US" dirty="0" smtClean="0"/>
              <a:t>Even amusing anecdotes or little jokes </a:t>
            </a:r>
            <a:r>
              <a:rPr lang="en-US" dirty="0" smtClean="0">
                <a:solidFill>
                  <a:schemeClr val="bg1"/>
                </a:solidFill>
              </a:rPr>
              <a:t>(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18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Information channel perspective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When you talk to an audience you are transmitting knowledge over various “information channels”</a:t>
            </a:r>
          </a:p>
          <a:p>
            <a:pPr lvl="1"/>
            <a:r>
              <a:rPr lang="en-US" smtClean="0"/>
              <a:t>Your slides </a:t>
            </a:r>
            <a:r>
              <a:rPr lang="en-US" smtClean="0">
                <a:solidFill>
                  <a:srgbClr val="C00000"/>
                </a:solidFill>
              </a:rPr>
              <a:t>(if spare and easily read/assimilated)</a:t>
            </a:r>
          </a:p>
          <a:p>
            <a:pPr lvl="1"/>
            <a:r>
              <a:rPr lang="en-US"/>
              <a:t>Your choice of words, </a:t>
            </a:r>
            <a:r>
              <a:rPr lang="en-US" smtClean="0"/>
              <a:t>gestures </a:t>
            </a:r>
            <a:r>
              <a:rPr lang="en-US" smtClean="0">
                <a:solidFill>
                  <a:srgbClr val="C00000"/>
                </a:solidFill>
              </a:rPr>
              <a:t>(if intelligible!)</a:t>
            </a:r>
          </a:p>
          <a:p>
            <a:pPr lvl="1"/>
            <a:r>
              <a:rPr lang="en-US"/>
              <a:t>Emotional color, </a:t>
            </a:r>
            <a:r>
              <a:rPr lang="en-US" smtClean="0"/>
              <a:t>pauses </a:t>
            </a:r>
            <a:r>
              <a:rPr lang="en-US">
                <a:solidFill>
                  <a:srgbClr val="C00000"/>
                </a:solidFill>
              </a:rPr>
              <a:t>(if </a:t>
            </a:r>
            <a:r>
              <a:rPr lang="en-US" smtClean="0">
                <a:solidFill>
                  <a:srgbClr val="C00000"/>
                </a:solidFill>
              </a:rPr>
              <a:t>employed wisely!)</a:t>
            </a:r>
            <a:endParaRPr lang="en-US" smtClean="0"/>
          </a:p>
          <a:p>
            <a:pPr lvl="1"/>
            <a:r>
              <a:rPr lang="en-US" smtClean="0"/>
              <a:t>The underlying narrative arc </a:t>
            </a:r>
            <a:r>
              <a:rPr lang="en-US" smtClean="0">
                <a:solidFill>
                  <a:srgbClr val="C00000"/>
                </a:solidFill>
              </a:rPr>
              <a:t>(if coherent!)</a:t>
            </a:r>
          </a:p>
          <a:p>
            <a:pPr lvl="1"/>
            <a:r>
              <a:rPr lang="en-US" smtClean="0"/>
              <a:t>The tendency of a smart audience to anticipate the next words </a:t>
            </a:r>
            <a:r>
              <a:rPr lang="en-US" smtClean="0">
                <a:solidFill>
                  <a:srgbClr val="C00000"/>
                </a:solidFill>
              </a:rPr>
              <a:t>(if the audience is engaged and motivated)</a:t>
            </a:r>
          </a:p>
          <a:p>
            <a:pPr lvl="1"/>
            <a:r>
              <a:rPr lang="en-US" smtClean="0"/>
              <a:t>Even amusing anecdotes or little jokes </a:t>
            </a:r>
            <a:r>
              <a:rPr lang="en-US" smtClean="0">
                <a:solidFill>
                  <a:srgbClr val="C00000"/>
                </a:solidFill>
              </a:rPr>
              <a:t>(if apropos)</a:t>
            </a:r>
          </a:p>
        </p:txBody>
      </p:sp>
    </p:spTree>
    <p:extLst>
      <p:ext uri="{BB962C8B-B14F-4D97-AF65-F5344CB8AC3E}">
        <p14:creationId xmlns:p14="http://schemas.microsoft.com/office/powerpoint/2010/main" val="414790829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Common “channel fails”</a:t>
            </a:r>
            <a:endParaRPr lang="en-US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Not looking at the audience: This </a:t>
            </a:r>
            <a:r>
              <a:rPr lang="en-US" sz="2800" dirty="0" smtClean="0"/>
              <a:t>disengages.</a:t>
            </a:r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Presenting hard technical results as soon as possible.  </a:t>
            </a:r>
            <a:br>
              <a:rPr lang="en-US" sz="2800" dirty="0" smtClean="0"/>
            </a:br>
            <a:r>
              <a:rPr lang="en-US" sz="2800" b="1" i="1" dirty="0" smtClean="0">
                <a:solidFill>
                  <a:srgbClr val="C00000"/>
                </a:solidFill>
              </a:rPr>
              <a:t>The audience needs to be </a:t>
            </a:r>
            <a:r>
              <a:rPr lang="en-US" sz="2800" b="1" i="1" dirty="0" smtClean="0">
                <a:solidFill>
                  <a:srgbClr val="C00000"/>
                </a:solidFill>
              </a:rPr>
              <a:t>“ready” </a:t>
            </a:r>
            <a:r>
              <a:rPr lang="en-US" sz="2800" b="1" i="1" dirty="0" smtClean="0">
                <a:solidFill>
                  <a:srgbClr val="C00000"/>
                </a:solidFill>
              </a:rPr>
              <a:t>to learn the answer.</a:t>
            </a:r>
          </a:p>
          <a:p>
            <a:pPr eaLnBrk="1" hangingPunct="1"/>
            <a:endParaRPr lang="en-US" sz="2800" dirty="0"/>
          </a:p>
          <a:p>
            <a:pPr eaLnBrk="1" hangingPunct="1"/>
            <a:r>
              <a:rPr lang="en-US" sz="2800" dirty="0" smtClean="0"/>
              <a:t>Your job is to get them </a:t>
            </a:r>
            <a:r>
              <a:rPr lang="en-US" sz="2800" dirty="0" smtClean="0"/>
              <a:t>interested, </a:t>
            </a:r>
            <a:r>
              <a:rPr lang="en-US" sz="2800" dirty="0" smtClean="0"/>
              <a:t>by motivating the problem </a:t>
            </a:r>
            <a:r>
              <a:rPr lang="en-US" sz="2800" dirty="0" smtClean="0"/>
              <a:t>and even getting them to start to think about the puzzle (the amazing new stuff) </a:t>
            </a:r>
            <a:r>
              <a:rPr lang="en-US" sz="2800" i="1" dirty="0" smtClean="0"/>
              <a:t>before</a:t>
            </a:r>
            <a:r>
              <a:rPr lang="en-US" sz="2800" dirty="0" smtClean="0"/>
              <a:t> you solve it.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Time… friend or enemy?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Time is the hardest element to master</a:t>
            </a:r>
          </a:p>
          <a:p>
            <a:pPr lvl="1"/>
            <a:r>
              <a:rPr lang="en-US" dirty="0" smtClean="0"/>
              <a:t>Many speakers lose track of time as</a:t>
            </a:r>
            <a:br>
              <a:rPr lang="en-US" dirty="0" smtClean="0"/>
            </a:br>
            <a:r>
              <a:rPr lang="en-US" dirty="0" smtClean="0"/>
              <a:t>they talk, this is disconcerting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But if your talk runs over…</a:t>
            </a:r>
          </a:p>
          <a:p>
            <a:pPr lvl="1"/>
            <a:r>
              <a:rPr lang="en-US" dirty="0" smtClean="0"/>
              <a:t>…then you </a:t>
            </a:r>
            <a:r>
              <a:rPr lang="en-US" dirty="0" smtClean="0"/>
              <a:t>die</a:t>
            </a:r>
          </a:p>
          <a:p>
            <a:pPr lvl="1"/>
            <a:endParaRPr lang="en-US" dirty="0"/>
          </a:p>
          <a:p>
            <a:r>
              <a:rPr lang="en-US" dirty="0" smtClean="0"/>
              <a:t>Yet time is also on your side</a:t>
            </a:r>
          </a:p>
          <a:p>
            <a:pPr lvl="1"/>
            <a:r>
              <a:rPr lang="en-US" dirty="0" smtClean="0"/>
              <a:t>You just can’t babble endlessly</a:t>
            </a:r>
          </a:p>
          <a:p>
            <a:pPr lvl="1"/>
            <a:r>
              <a:rPr lang="en-US" dirty="0" smtClean="0"/>
              <a:t>Forces you to </a:t>
            </a:r>
            <a:r>
              <a:rPr lang="en-US" i="1" u="sng" dirty="0" smtClean="0"/>
              <a:t>focus</a:t>
            </a:r>
            <a:endParaRPr lang="en-US" dirty="0" smtClean="0"/>
          </a:p>
        </p:txBody>
      </p:sp>
      <p:pic>
        <p:nvPicPr>
          <p:cNvPr id="20484" name="Picture 6" descr="http://usera.imagecave.com/JRR4/Misc/Hourglass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048000"/>
            <a:ext cx="2686050" cy="354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Callout 1 4"/>
          <p:cNvSpPr/>
          <p:nvPr/>
        </p:nvSpPr>
        <p:spPr>
          <a:xfrm>
            <a:off x="5943600" y="2590800"/>
            <a:ext cx="3048000" cy="914400"/>
          </a:xfrm>
          <a:prstGeom prst="borderCallout1">
            <a:avLst>
              <a:gd name="adj1" fmla="val 96875"/>
              <a:gd name="adj2" fmla="val 51535"/>
              <a:gd name="adj3" fmla="val 148786"/>
              <a:gd name="adj4" fmla="val 20201"/>
            </a:avLst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rgbClr val="0070C0"/>
                </a:solidFill>
              </a:rPr>
              <a:t>You have 20 minutes, my pretty.  20 minutes... then the microphone will be mine!</a:t>
            </a:r>
            <a:endParaRPr lang="fr-BE" sz="16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486400" y="6553200"/>
            <a:ext cx="2819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r"/>
            <a:r>
              <a:rPr lang="en-US" sz="1200" i="1"/>
              <a:t>The Wizard of Oz</a:t>
            </a:r>
            <a:endParaRPr lang="fr-BE" sz="1200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Sense of timing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Know when you </a:t>
            </a:r>
            <a:r>
              <a:rPr lang="en-US" dirty="0" smtClean="0">
                <a:solidFill>
                  <a:srgbClr val="C00000"/>
                </a:solidFill>
              </a:rPr>
              <a:t>need to </a:t>
            </a:r>
            <a:r>
              <a:rPr lang="en-US" dirty="0" smtClean="0">
                <a:solidFill>
                  <a:srgbClr val="C00000"/>
                </a:solidFill>
              </a:rPr>
              <a:t>stop.</a:t>
            </a:r>
          </a:p>
          <a:p>
            <a:pPr eaLnBrk="1" hangingPunct="1"/>
            <a:r>
              <a:rPr lang="en-US" dirty="0" smtClean="0"/>
              <a:t>Find a wall clock… or put phone in timer mode</a:t>
            </a:r>
          </a:p>
          <a:p>
            <a:pPr lvl="1" eaLnBrk="1" hangingPunct="1"/>
            <a:r>
              <a:rPr lang="en-US" dirty="0" smtClean="0"/>
              <a:t>Check it often.  </a:t>
            </a:r>
          </a:p>
          <a:p>
            <a:pPr lvl="1" eaLnBrk="1" hangingPunct="1"/>
            <a:r>
              <a:rPr lang="en-US" dirty="0" smtClean="0"/>
              <a:t>Adjust your pace on the fly</a:t>
            </a:r>
          </a:p>
          <a:p>
            <a:pPr lvl="1" eaLnBrk="1" hangingPunct="1">
              <a:buFont typeface="Wingdings 2" pitchFamily="18" charset="2"/>
              <a:buNone/>
            </a:pPr>
            <a:endParaRPr lang="en-US" dirty="0" smtClean="0"/>
          </a:p>
          <a:p>
            <a:pPr lvl="1"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Trusting a “time keeper” can be a mistake</a:t>
            </a:r>
          </a:p>
          <a:p>
            <a:pPr lvl="1" eaLnBrk="1" hangingPunct="1"/>
            <a:r>
              <a:rPr lang="en-US" i="1" dirty="0" smtClean="0"/>
              <a:t>“Oops, I forgot to warn you.  </a:t>
            </a:r>
            <a:br>
              <a:rPr lang="en-US" i="1" dirty="0" smtClean="0"/>
            </a:br>
            <a:r>
              <a:rPr lang="en-US" i="1" dirty="0" smtClean="0"/>
              <a:t>But your time’s up just the same!”</a:t>
            </a:r>
          </a:p>
        </p:txBody>
      </p:sp>
      <p:pic>
        <p:nvPicPr>
          <p:cNvPr id="22532" name="Picture 6" descr="http://tbn2.google.com/images?q=tbn:luG2YOe4zOEK2M:http://www.blackberrynews.com/wp-content/uploads/2008/06/analog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895600"/>
            <a:ext cx="11334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10" descr="http://tbn1.google.com/images?q=tbn:sMcB33HjlDtVwM:http://maximumbob.files.wordpress.com/2006/08/shrug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953000"/>
            <a:ext cx="8477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8" descr="http://tbn0.google.com/images?q=tbn:EcSwgHNn3QMOIM:http://www.mobiletopsoft.com/smartphone/newimg/GentimerScreens.gif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667000"/>
            <a:ext cx="84772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8" descr="http://tbn3.google.com/images?q=tbn:W9SPkNxASCZBIM:http://www.northcubed.com/site/wp-content/uploads/2008/05/countdowntimer004.pn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352800"/>
            <a:ext cx="981075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“Own” </a:t>
            </a:r>
            <a:r>
              <a:rPr lang="en-US" dirty="0" smtClean="0"/>
              <a:t>timing </a:t>
            </a:r>
            <a:r>
              <a:rPr lang="en-US" dirty="0" smtClean="0"/>
              <a:t>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If you ignore the reality of time elapsing, you’ll be forced to stop abruptly</a:t>
            </a:r>
          </a:p>
          <a:p>
            <a:endParaRPr lang="en-US"/>
          </a:p>
          <a:p>
            <a:r>
              <a:rPr lang="en-US" smtClean="0"/>
              <a:t>Much better is to track time and make decisions deliberately</a:t>
            </a:r>
          </a:p>
          <a:p>
            <a:pPr lvl="1"/>
            <a:r>
              <a:rPr lang="en-US" smtClean="0"/>
              <a:t>If material has to be skipped, you might as well be the person who </a:t>
            </a:r>
            <a:r>
              <a:rPr lang="en-US" i="1" smtClean="0"/>
              <a:t>decides </a:t>
            </a:r>
            <a:r>
              <a:rPr lang="en-US" smtClean="0"/>
              <a:t>what to skip</a:t>
            </a:r>
          </a:p>
          <a:p>
            <a:pPr lvl="1"/>
            <a:r>
              <a:rPr lang="en-US" smtClean="0"/>
              <a:t>Letting the clock run out is just a decision to skip the second half of your talk!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88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dirty="0" smtClean="0"/>
              <a:t>Think of time when structuring a talk</a:t>
            </a:r>
            <a:endParaRPr lang="en-US" dirty="0" smtClean="0"/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/>
              <a:t>Most talks have a “standard” structure</a:t>
            </a:r>
          </a:p>
          <a:p>
            <a:pPr lvl="1"/>
            <a:r>
              <a:rPr lang="en-US" smtClean="0"/>
              <a:t>The introduction and “context setting” part</a:t>
            </a:r>
          </a:p>
          <a:p>
            <a:pPr lvl="1"/>
            <a:r>
              <a:rPr lang="en-US" smtClean="0"/>
              <a:t>The more detailed problem statement</a:t>
            </a:r>
          </a:p>
          <a:p>
            <a:pPr lvl="1"/>
            <a:r>
              <a:rPr lang="en-US" smtClean="0"/>
              <a:t>The solution to the problem and validation</a:t>
            </a:r>
          </a:p>
          <a:p>
            <a:pPr lvl="1"/>
            <a:r>
              <a:rPr lang="en-US" smtClean="0"/>
              <a:t>Implications of your work</a:t>
            </a:r>
          </a:p>
          <a:p>
            <a:pPr lvl="1"/>
            <a:r>
              <a:rPr lang="en-US" smtClean="0"/>
              <a:t>Wrap-up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z="4000" smtClean="0"/>
              <a:t>Dining philosophers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8153400" cy="4495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smtClean="0"/>
              <a:t>while(true) {</a:t>
            </a:r>
          </a:p>
          <a:p>
            <a:pPr lvl="1"/>
            <a:r>
              <a:rPr lang="en-US" sz="3300" smtClean="0"/>
              <a:t>Think</a:t>
            </a:r>
          </a:p>
          <a:p>
            <a:pPr lvl="1"/>
            <a:endParaRPr lang="en-US" sz="3300" smtClean="0"/>
          </a:p>
          <a:p>
            <a:pPr lvl="1"/>
            <a:endParaRPr lang="en-US" sz="3300" smtClean="0"/>
          </a:p>
          <a:p>
            <a:pPr lvl="1"/>
            <a:endParaRPr lang="en-US" sz="3300" smtClean="0"/>
          </a:p>
          <a:p>
            <a:pPr lvl="1"/>
            <a:r>
              <a:rPr lang="en-US" sz="3300" smtClean="0"/>
              <a:t>Eat</a:t>
            </a:r>
          </a:p>
          <a:p>
            <a:pPr>
              <a:buFont typeface="Wingdings" pitchFamily="2" charset="2"/>
              <a:buNone/>
            </a:pPr>
            <a:r>
              <a:rPr lang="en-US" sz="3600" smtClean="0"/>
              <a:t>}</a:t>
            </a:r>
          </a:p>
        </p:txBody>
      </p:sp>
      <p:pic>
        <p:nvPicPr>
          <p:cNvPr id="12292" name="Picture 4" descr="040617ThinkM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600200"/>
            <a:ext cx="111442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10" descr="http://www.fas.harvard.edu/~memhall/images2/annen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352800"/>
            <a:ext cx="1890713" cy="250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Callout 1 5"/>
          <p:cNvSpPr/>
          <p:nvPr/>
        </p:nvSpPr>
        <p:spPr>
          <a:xfrm>
            <a:off x="6705600" y="4876800"/>
            <a:ext cx="2286000" cy="533400"/>
          </a:xfrm>
          <a:prstGeom prst="borderCallout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0070C0"/>
                </a:solidFill>
              </a:rPr>
              <a:t>Not enough forks!</a:t>
            </a:r>
            <a:endParaRPr lang="fr-BE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Sample timelines</a:t>
            </a:r>
          </a:p>
        </p:txBody>
      </p:sp>
      <p:graphicFrame>
        <p:nvGraphicFramePr>
          <p:cNvPr id="16462" name="Group 78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3867149"/>
        </p:xfrm>
        <a:graphic>
          <a:graphicData uri="http://schemas.openxmlformats.org/drawingml/2006/table">
            <a:tbl>
              <a:tblPr/>
              <a:tblGrid>
                <a:gridCol w="1358668"/>
                <a:gridCol w="1039391"/>
                <a:gridCol w="1039159"/>
                <a:gridCol w="1678641"/>
                <a:gridCol w="1358900"/>
                <a:gridCol w="1678641"/>
              </a:tblGrid>
              <a:tr h="5731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95922" marR="95922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# Slides?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Warmup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State model and Problem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Core Results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Prior work, recap/summary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20 minutes, specialists</a:t>
                      </a:r>
                    </a:p>
                  </a:txBody>
                  <a:tcPr marL="95922" marR="95922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20-25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5+3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20 minutes, general audience</a:t>
                      </a:r>
                    </a:p>
                  </a:txBody>
                  <a:tcPr marL="95922" marR="95922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18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3+2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50 minutes, specialists</a:t>
                      </a:r>
                    </a:p>
                  </a:txBody>
                  <a:tcPr marL="95922" marR="95922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50-65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25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5+3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50 minutes, general audience</a:t>
                      </a:r>
                    </a:p>
                  </a:txBody>
                  <a:tcPr marL="95922" marR="95922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45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20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5+3</a:t>
                      </a:r>
                    </a:p>
                  </a:txBody>
                  <a:tcPr marL="95922" marR="9592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09600" y="5562600"/>
            <a:ext cx="81565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 eaLnBrk="1" hangingPunct="1">
              <a:lnSpc>
                <a:spcPct val="90000"/>
              </a:lnSpc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900" dirty="0">
                <a:latin typeface="+mn-lt"/>
              </a:rPr>
              <a:t>If you cover prior work “in flight” just shift 5 minutes to the appropriate section(s)…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Don’t waste time with an outline…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378825" cy="4495800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rgbClr val="C00000"/>
                </a:solidFill>
              </a:rPr>
              <a:t>J</a:t>
            </a:r>
            <a:r>
              <a:rPr lang="en-US" sz="2800" dirty="0" smtClean="0">
                <a:solidFill>
                  <a:srgbClr val="C00000"/>
                </a:solidFill>
              </a:rPr>
              <a:t>ump right in</a:t>
            </a:r>
            <a:r>
              <a:rPr lang="en-US" sz="2800" dirty="0" smtClean="0">
                <a:solidFill>
                  <a:srgbClr val="C00000"/>
                </a:solidFill>
              </a:rPr>
              <a:t>: Tell them what your innovation is.</a:t>
            </a:r>
          </a:p>
          <a:p>
            <a:pPr lvl="1" eaLnBrk="1" hangingPunct="1"/>
            <a:r>
              <a:rPr lang="en-US" sz="2400" i="1" dirty="0" smtClean="0">
                <a:solidFill>
                  <a:schemeClr val="folHlink"/>
                </a:solidFill>
              </a:rPr>
              <a:t>“I want to show you that… this isn’t obvious because… the exciting thing is that we can generalize the result…”</a:t>
            </a:r>
          </a:p>
          <a:p>
            <a:pPr lvl="1" eaLnBrk="1" hangingPunct="1"/>
            <a:r>
              <a:rPr lang="en-US" sz="2400" dirty="0" smtClean="0"/>
              <a:t>Emphasize </a:t>
            </a:r>
            <a:r>
              <a:rPr lang="en-US" sz="2400" dirty="0" smtClean="0"/>
              <a:t>the value of your contribution</a:t>
            </a:r>
            <a:endParaRPr lang="en-US" sz="2400" dirty="0" smtClean="0"/>
          </a:p>
          <a:p>
            <a:pPr lvl="2" eaLnBrk="1" hangingPunct="1"/>
            <a:r>
              <a:rPr lang="en-US" sz="2100" dirty="0" smtClean="0"/>
              <a:t>Setting the context is key</a:t>
            </a:r>
          </a:p>
          <a:p>
            <a:pPr lvl="2" eaLnBrk="1" hangingPunct="1"/>
            <a:r>
              <a:rPr lang="en-US" sz="2100" dirty="0" smtClean="0"/>
              <a:t>Assume a smart audienc</a:t>
            </a:r>
            <a:r>
              <a:rPr lang="en-US" sz="2100" dirty="0" smtClean="0"/>
              <a:t>e but that they </a:t>
            </a:r>
            <a:r>
              <a:rPr lang="en-US" sz="2100" dirty="0" smtClean="0"/>
              <a:t>have never seen this area </a:t>
            </a:r>
            <a:endParaRPr lang="en-US" sz="2100" dirty="0" smtClean="0"/>
          </a:p>
          <a:p>
            <a:pPr lvl="2" eaLnBrk="1" hangingPunct="1"/>
            <a:r>
              <a:rPr lang="en-US" sz="2100" dirty="0" smtClean="0"/>
              <a:t>Position your work </a:t>
            </a:r>
            <a:r>
              <a:rPr lang="en-US" sz="2100" dirty="0" smtClean="0"/>
              <a:t>relative to prior situation.   Explain </a:t>
            </a:r>
            <a:r>
              <a:rPr lang="en-US" sz="2100" dirty="0" smtClean="0"/>
              <a:t>the importance of the result</a:t>
            </a:r>
          </a:p>
          <a:p>
            <a:pPr eaLnBrk="1" hangingPunct="1"/>
            <a:r>
              <a:rPr lang="en-US" sz="2800" dirty="0" smtClean="0">
                <a:solidFill>
                  <a:srgbClr val="C00000"/>
                </a:solidFill>
              </a:rPr>
              <a:t>Remind them </a:t>
            </a:r>
            <a:r>
              <a:rPr lang="en-US" sz="2800" dirty="0" smtClean="0"/>
              <a:t>when you get to the result</a:t>
            </a:r>
          </a:p>
          <a:p>
            <a:pPr eaLnBrk="1" hangingPunct="1"/>
            <a:r>
              <a:rPr lang="en-US" sz="2800" dirty="0" smtClean="0">
                <a:solidFill>
                  <a:srgbClr val="C00000"/>
                </a:solidFill>
              </a:rPr>
              <a:t>Briefly say it again in the 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z="4000" smtClean="0"/>
              <a:t>Overcoming</a:t>
            </a:r>
            <a:r>
              <a:rPr lang="en-US" smtClean="0"/>
              <a:t> fear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rgbClr val="C00000"/>
                </a:solidFill>
              </a:rPr>
              <a:t>Move around!</a:t>
            </a:r>
          </a:p>
          <a:p>
            <a:pPr lvl="1" eaLnBrk="1" hangingPunct="1"/>
            <a:r>
              <a:rPr lang="en-US" sz="2200" smtClean="0"/>
              <a:t>You won’t look or feel so stiff</a:t>
            </a:r>
          </a:p>
          <a:p>
            <a:pPr lvl="1" eaLnBrk="1" hangingPunct="1"/>
            <a:r>
              <a:rPr lang="en-US" sz="2200" smtClean="0"/>
              <a:t>Feel free to gesture with your hands and arms</a:t>
            </a:r>
          </a:p>
          <a:p>
            <a:pPr lvl="1" eaLnBrk="1" hangingPunct="1"/>
            <a:endParaRPr lang="en-US" sz="2200" smtClean="0"/>
          </a:p>
          <a:p>
            <a:pPr eaLnBrk="1" hangingPunct="1"/>
            <a:r>
              <a:rPr lang="en-US" sz="2800" smtClean="0">
                <a:solidFill>
                  <a:srgbClr val="C00000"/>
                </a:solidFill>
              </a:rPr>
              <a:t>Convey level of interest with tone of voice</a:t>
            </a:r>
          </a:p>
          <a:p>
            <a:pPr lvl="1" eaLnBrk="1" hangingPunct="1"/>
            <a:r>
              <a:rPr lang="en-US" sz="2200" smtClean="0"/>
              <a:t>Frightened speakers often drone in a monotone</a:t>
            </a:r>
          </a:p>
          <a:p>
            <a:pPr lvl="1" eaLnBrk="1" hangingPunct="1"/>
            <a:r>
              <a:rPr lang="en-US" sz="2200" smtClean="0"/>
              <a:t>This creates a negative feedback loop!</a:t>
            </a:r>
          </a:p>
          <a:p>
            <a:pPr lvl="1" eaLnBrk="1" hangingPunct="1"/>
            <a:endParaRPr lang="en-US" sz="2200"/>
          </a:p>
          <a:p>
            <a:pPr eaLnBrk="1" hangingPunct="1"/>
            <a:r>
              <a:rPr lang="en-US" sz="2800" smtClean="0">
                <a:solidFill>
                  <a:srgbClr val="C00000"/>
                </a:solidFill>
              </a:rPr>
              <a:t>If audience intimidates you, invent a friend</a:t>
            </a:r>
          </a:p>
          <a:p>
            <a:pPr lvl="1" eaLnBrk="1" hangingPunct="1"/>
            <a:r>
              <a:rPr lang="en-US" sz="2200" smtClean="0"/>
              <a:t>Talk to her...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9" name="Picture 7" descr="http://tbn3.google.com/images?q=tbn:4eJLAgUo3hJw2M:http://www.bloomberg.com/apps/data%3Fpid%3Davimage%26iid%3DiZ6fDtnHNzC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543425"/>
            <a:ext cx="12382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If in doubt… 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r>
              <a:rPr lang="en-US" smtClean="0">
                <a:solidFill>
                  <a:srgbClr val="C00000"/>
                </a:solidFill>
              </a:rPr>
              <a:t>Lots of us have last minute doubts</a:t>
            </a:r>
          </a:p>
          <a:p>
            <a:pPr lvl="1"/>
            <a:r>
              <a:rPr lang="en-US" i="1" smtClean="0"/>
              <a:t>…. Just smile confidently, and do your job</a:t>
            </a:r>
          </a:p>
          <a:p>
            <a:pPr lvl="1"/>
            <a:r>
              <a:rPr lang="en-US" smtClean="0"/>
              <a:t>Describe but don’t apologize for limitations of your work… nothing is perfect…</a:t>
            </a:r>
          </a:p>
          <a:p>
            <a:pPr lvl="1"/>
            <a:endParaRPr lang="en-US" smtClean="0"/>
          </a:p>
          <a:p>
            <a:r>
              <a:rPr lang="en-US" smtClean="0">
                <a:solidFill>
                  <a:srgbClr val="C00000"/>
                </a:solidFill>
              </a:rPr>
              <a:t>Body language sends a message!</a:t>
            </a:r>
          </a:p>
          <a:p>
            <a:pPr lvl="1"/>
            <a:r>
              <a:rPr lang="en-US" smtClean="0"/>
              <a:t>Audiences sense lack of confidence</a:t>
            </a:r>
          </a:p>
          <a:p>
            <a:pPr lvl="1"/>
            <a:r>
              <a:rPr lang="en-US" smtClean="0"/>
              <a:t>If you don’t believe in yourself, who will?</a:t>
            </a:r>
          </a:p>
          <a:p>
            <a:pPr lvl="1"/>
            <a:r>
              <a:rPr lang="en-US" smtClean="0"/>
              <a:t>If you </a:t>
            </a:r>
            <a:r>
              <a:rPr lang="en-US" i="1" smtClean="0"/>
              <a:t>do </a:t>
            </a:r>
            <a:r>
              <a:rPr lang="en-US" smtClean="0"/>
              <a:t>believe in yourself, they will too!</a:t>
            </a:r>
          </a:p>
        </p:txBody>
      </p:sp>
      <p:pic>
        <p:nvPicPr>
          <p:cNvPr id="27653" name="Picture 2" descr="http://tbn3.google.com/images?q=tbn:BYoHX8RfKUnuwM:http://media.egotvonline.com/images/public/images/pages/Misc/AlGore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000625"/>
            <a:ext cx="91440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514" name="Object 2"/>
          <p:cNvGraphicFramePr>
            <a:graphicFrameLocks noChangeAspect="1"/>
          </p:cNvGraphicFramePr>
          <p:nvPr/>
        </p:nvGraphicFramePr>
        <p:xfrm>
          <a:off x="847725" y="661988"/>
          <a:ext cx="7415213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Presentation" r:id="rId3" imgW="7708347" imgH="5782214" progId="PowerPoint.Show.8">
                  <p:embed/>
                </p:oleObj>
              </mc:Choice>
              <mc:Fallback>
                <p:oleObj name="Presentation" r:id="rId3" imgW="7708347" imgH="5782214" progId="PowerPoint.Show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7725" y="661988"/>
                        <a:ext cx="7415213" cy="556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1" name="Picture 7" descr="http://christyluther.files.wordpress.com/2009/01/bill-gates-powerpoin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001000" cy="598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2400" y="381000"/>
            <a:ext cx="8763000" cy="6477000"/>
            <a:chOff x="228600" y="381000"/>
            <a:chExt cx="8763000" cy="6477000"/>
          </a:xfrm>
        </p:grpSpPr>
        <p:sp>
          <p:nvSpPr>
            <p:cNvPr id="1029" name="Rectangle 3"/>
            <p:cNvSpPr>
              <a:spLocks noChangeArrowheads="1"/>
            </p:cNvSpPr>
            <p:nvPr/>
          </p:nvSpPr>
          <p:spPr bwMode="auto">
            <a:xfrm>
              <a:off x="228600" y="381000"/>
              <a:ext cx="8763000" cy="6477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30" name="TextBox 3"/>
            <p:cNvSpPr txBox="1">
              <a:spLocks noChangeArrowheads="1"/>
            </p:cNvSpPr>
            <p:nvPr/>
          </p:nvSpPr>
          <p:spPr bwMode="auto">
            <a:xfrm>
              <a:off x="2743200" y="1752600"/>
              <a:ext cx="3581400" cy="2800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en-US" sz="4000"/>
                <a:t>Pretty Bad Slides</a:t>
              </a:r>
            </a:p>
            <a:p>
              <a:pPr algn="ctr"/>
              <a:endParaRPr lang="en-US" sz="4000"/>
            </a:p>
            <a:p>
              <a:pPr algn="ctr"/>
              <a:r>
                <a:rPr lang="en-US" sz="2800" i="1">
                  <a:solidFill>
                    <a:srgbClr val="0070C0"/>
                  </a:solidFill>
                </a:rPr>
                <a:t>Nobody gives good talks with bad slides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Generalized insight?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Ideally, a slide should be</a:t>
            </a:r>
          </a:p>
          <a:p>
            <a:pPr lvl="1" eaLnBrk="1" hangingPunct="1"/>
            <a:r>
              <a:rPr lang="en-US" dirty="0" smtClean="0"/>
              <a:t>Simple… </a:t>
            </a:r>
            <a:r>
              <a:rPr lang="en-US" dirty="0" smtClean="0"/>
              <a:t>Self-explanatory</a:t>
            </a:r>
          </a:p>
          <a:p>
            <a:pPr lvl="1" eaLnBrk="1" hangingPunct="1"/>
            <a:r>
              <a:rPr lang="en-US" dirty="0" smtClean="0"/>
              <a:t>White space and big fonts really help a lot!</a:t>
            </a:r>
          </a:p>
          <a:p>
            <a:pPr marL="366713" lvl="1" indent="0" eaLnBrk="1" hangingPunct="1"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But sometimes you have no choice:</a:t>
            </a:r>
          </a:p>
          <a:p>
            <a:pPr lvl="1" eaLnBrk="1" hangingPunct="1"/>
            <a:r>
              <a:rPr lang="en-US" dirty="0" smtClean="0"/>
              <a:t>Some slides just aren’t </a:t>
            </a:r>
            <a:r>
              <a:rPr lang="en-US" dirty="0"/>
              <a:t>simple</a:t>
            </a:r>
          </a:p>
          <a:p>
            <a:pPr lvl="1" eaLnBrk="1" hangingPunct="1"/>
            <a:r>
              <a:rPr lang="en-US" dirty="0"/>
              <a:t>Use “builds” to carry your audience along step by step</a:t>
            </a:r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Kelips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724400" y="3276600"/>
            <a:ext cx="458788" cy="183038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257800" y="3275013"/>
            <a:ext cx="458788" cy="1830387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5789613" y="3276600"/>
            <a:ext cx="458787" cy="183038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7315200" y="3275013"/>
            <a:ext cx="458788" cy="1830387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4845050" y="2971800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200">
                <a:solidFill>
                  <a:srgbClr val="FF6600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5334000" y="2971800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200">
                <a:solidFill>
                  <a:srgbClr val="FF66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5867400" y="2971800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200">
                <a:solidFill>
                  <a:srgbClr val="FF6600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4914900" y="34671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fr-FR" sz="2400" b="1"/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4913313" y="4038600"/>
            <a:ext cx="115887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4837113" y="4760913"/>
            <a:ext cx="115887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6019800" y="47244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5410200" y="36195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5522913" y="4379913"/>
            <a:ext cx="115887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5980113" y="3389313"/>
            <a:ext cx="115887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5867400" y="40386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1762" name="Rectangle 18"/>
          <p:cNvSpPr>
            <a:spLocks noChangeArrowheads="1"/>
          </p:cNvSpPr>
          <p:nvPr/>
        </p:nvSpPr>
        <p:spPr bwMode="auto">
          <a:xfrm>
            <a:off x="7580313" y="3429000"/>
            <a:ext cx="115887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7391400" y="41910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1764" name="Rectangle 20"/>
          <p:cNvSpPr>
            <a:spLocks noChangeArrowheads="1"/>
          </p:cNvSpPr>
          <p:nvPr/>
        </p:nvSpPr>
        <p:spPr bwMode="auto">
          <a:xfrm>
            <a:off x="7543800" y="4837113"/>
            <a:ext cx="115888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1765" name="Rectangle 21"/>
          <p:cNvSpPr>
            <a:spLocks noChangeArrowheads="1"/>
          </p:cNvSpPr>
          <p:nvPr/>
        </p:nvSpPr>
        <p:spPr bwMode="auto">
          <a:xfrm>
            <a:off x="4800600" y="4495800"/>
            <a:ext cx="311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30</a:t>
            </a:r>
          </a:p>
        </p:txBody>
      </p:sp>
      <p:sp>
        <p:nvSpPr>
          <p:cNvPr id="31766" name="Rectangle 22"/>
          <p:cNvSpPr>
            <a:spLocks noChangeArrowheads="1"/>
          </p:cNvSpPr>
          <p:nvPr/>
        </p:nvSpPr>
        <p:spPr bwMode="auto">
          <a:xfrm>
            <a:off x="4800600" y="3276600"/>
            <a:ext cx="374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110</a:t>
            </a:r>
          </a:p>
        </p:txBody>
      </p:sp>
      <p:sp>
        <p:nvSpPr>
          <p:cNvPr id="31767" name="Rectangle 23"/>
          <p:cNvSpPr>
            <a:spLocks noChangeArrowheads="1"/>
          </p:cNvSpPr>
          <p:nvPr/>
        </p:nvSpPr>
        <p:spPr bwMode="auto">
          <a:xfrm>
            <a:off x="4724400" y="3810000"/>
            <a:ext cx="374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230</a:t>
            </a:r>
          </a:p>
        </p:txBody>
      </p:sp>
      <p:sp>
        <p:nvSpPr>
          <p:cNvPr id="31768" name="Rectangle 24"/>
          <p:cNvSpPr>
            <a:spLocks noChangeArrowheads="1"/>
          </p:cNvSpPr>
          <p:nvPr/>
        </p:nvSpPr>
        <p:spPr bwMode="auto">
          <a:xfrm>
            <a:off x="5797550" y="3810000"/>
            <a:ext cx="374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202</a:t>
            </a:r>
          </a:p>
        </p:txBody>
      </p:sp>
      <p:sp>
        <p:nvSpPr>
          <p:cNvPr id="31769" name="Rectangle 25"/>
          <p:cNvSpPr>
            <a:spLocks noChangeArrowheads="1"/>
          </p:cNvSpPr>
          <p:nvPr/>
        </p:nvSpPr>
        <p:spPr bwMode="auto">
          <a:xfrm>
            <a:off x="5257800" y="2362200"/>
            <a:ext cx="23685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eaLnBrk="1" hangingPunct="1"/>
            <a:r>
              <a:rPr lang="en-US" sz="1200">
                <a:solidFill>
                  <a:srgbClr val="FF6600"/>
                </a:solidFill>
                <a:latin typeface="Times New Roman" pitchFamily="18" charset="0"/>
              </a:rPr>
              <a:t>Affinity Groups:</a:t>
            </a:r>
          </a:p>
          <a:p>
            <a:pPr eaLnBrk="1" hangingPunct="1"/>
            <a:r>
              <a:rPr lang="en-US" sz="1200">
                <a:solidFill>
                  <a:srgbClr val="FF6600"/>
                </a:solidFill>
                <a:latin typeface="Times New Roman" pitchFamily="18" charset="0"/>
              </a:rPr>
              <a:t>peer membership thru consistent</a:t>
            </a:r>
            <a:r>
              <a:rPr lang="en-US" sz="120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1200">
                <a:solidFill>
                  <a:srgbClr val="FF6600"/>
                </a:solidFill>
                <a:latin typeface="Times New Roman" pitchFamily="18" charset="0"/>
              </a:rPr>
              <a:t>hash</a:t>
            </a:r>
          </a:p>
        </p:txBody>
      </p:sp>
      <p:sp>
        <p:nvSpPr>
          <p:cNvPr id="31770" name="Line 26"/>
          <p:cNvSpPr>
            <a:spLocks noChangeShapeType="1"/>
          </p:cNvSpPr>
          <p:nvPr/>
        </p:nvSpPr>
        <p:spPr bwMode="auto">
          <a:xfrm flipV="1">
            <a:off x="5029200" y="2667000"/>
            <a:ext cx="304800" cy="304800"/>
          </a:xfrm>
          <a:prstGeom prst="line">
            <a:avLst/>
          </a:prstGeom>
          <a:noFill/>
          <a:ln w="9525">
            <a:solidFill>
              <a:srgbClr val="FF66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1771" name="Line 27"/>
          <p:cNvSpPr>
            <a:spLocks noChangeShapeType="1"/>
          </p:cNvSpPr>
          <p:nvPr/>
        </p:nvSpPr>
        <p:spPr bwMode="auto">
          <a:xfrm>
            <a:off x="5486400" y="2743200"/>
            <a:ext cx="0" cy="228600"/>
          </a:xfrm>
          <a:prstGeom prst="line">
            <a:avLst/>
          </a:prstGeom>
          <a:noFill/>
          <a:ln w="9525">
            <a:solidFill>
              <a:srgbClr val="FF66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1772" name="Line 28"/>
          <p:cNvSpPr>
            <a:spLocks noChangeShapeType="1"/>
          </p:cNvSpPr>
          <p:nvPr/>
        </p:nvSpPr>
        <p:spPr bwMode="auto">
          <a:xfrm>
            <a:off x="6019800" y="2743200"/>
            <a:ext cx="0" cy="228600"/>
          </a:xfrm>
          <a:prstGeom prst="line">
            <a:avLst/>
          </a:prstGeom>
          <a:noFill/>
          <a:ln w="9525">
            <a:solidFill>
              <a:srgbClr val="FF66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1773" name="Line 29"/>
          <p:cNvSpPr>
            <a:spLocks noChangeShapeType="1"/>
          </p:cNvSpPr>
          <p:nvPr/>
        </p:nvSpPr>
        <p:spPr bwMode="auto">
          <a:xfrm>
            <a:off x="7391400" y="2743200"/>
            <a:ext cx="152400" cy="304800"/>
          </a:xfrm>
          <a:prstGeom prst="line">
            <a:avLst/>
          </a:prstGeom>
          <a:noFill/>
          <a:ln w="9525">
            <a:solidFill>
              <a:srgbClr val="FF66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1774" name="Text Box 30"/>
          <p:cNvSpPr txBox="1">
            <a:spLocks noChangeArrowheads="1"/>
          </p:cNvSpPr>
          <p:nvPr/>
        </p:nvSpPr>
        <p:spPr bwMode="auto">
          <a:xfrm>
            <a:off x="7315200" y="3048000"/>
            <a:ext cx="381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fr-FR" sz="1200" b="1"/>
          </a:p>
        </p:txBody>
      </p:sp>
      <p:grpSp>
        <p:nvGrpSpPr>
          <p:cNvPr id="31775" name="Group 31"/>
          <p:cNvGrpSpPr>
            <a:grpSpLocks/>
          </p:cNvGrpSpPr>
          <p:nvPr/>
        </p:nvGrpSpPr>
        <p:grpSpPr bwMode="auto">
          <a:xfrm>
            <a:off x="7315200" y="3033713"/>
            <a:ext cx="406400" cy="198437"/>
            <a:chOff x="4452" y="1911"/>
            <a:chExt cx="256" cy="125"/>
          </a:xfrm>
        </p:grpSpPr>
        <p:sp>
          <p:nvSpPr>
            <p:cNvPr id="31847" name="Line 32"/>
            <p:cNvSpPr>
              <a:spLocks noChangeShapeType="1"/>
            </p:cNvSpPr>
            <p:nvPr/>
          </p:nvSpPr>
          <p:spPr bwMode="auto">
            <a:xfrm flipV="1">
              <a:off x="4452" y="1976"/>
              <a:ext cx="12" cy="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48" name="Line 33"/>
            <p:cNvSpPr>
              <a:spLocks noChangeShapeType="1"/>
            </p:cNvSpPr>
            <p:nvPr/>
          </p:nvSpPr>
          <p:spPr bwMode="auto">
            <a:xfrm>
              <a:off x="4464" y="1977"/>
              <a:ext cx="17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49" name="Line 34"/>
            <p:cNvSpPr>
              <a:spLocks noChangeShapeType="1"/>
            </p:cNvSpPr>
            <p:nvPr/>
          </p:nvSpPr>
          <p:spPr bwMode="auto">
            <a:xfrm flipV="1">
              <a:off x="4483" y="1916"/>
              <a:ext cx="22" cy="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50" name="Line 35"/>
            <p:cNvSpPr>
              <a:spLocks noChangeShapeType="1"/>
            </p:cNvSpPr>
            <p:nvPr/>
          </p:nvSpPr>
          <p:spPr bwMode="auto">
            <a:xfrm>
              <a:off x="4505" y="1916"/>
              <a:ext cx="81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51" name="Rectangle 36"/>
            <p:cNvSpPr>
              <a:spLocks noChangeArrowheads="1"/>
            </p:cNvSpPr>
            <p:nvPr/>
          </p:nvSpPr>
          <p:spPr bwMode="auto">
            <a:xfrm>
              <a:off x="4660" y="1921"/>
              <a:ext cx="48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n-US" sz="2400" b="1"/>
            </a:p>
          </p:txBody>
        </p:sp>
        <p:sp>
          <p:nvSpPr>
            <p:cNvPr id="31852" name="Rectangle 37"/>
            <p:cNvSpPr>
              <a:spLocks noChangeArrowheads="1"/>
            </p:cNvSpPr>
            <p:nvPr/>
          </p:nvSpPr>
          <p:spPr bwMode="auto">
            <a:xfrm>
              <a:off x="4514" y="1921"/>
              <a:ext cx="6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en-US" sz="2400" b="1"/>
            </a:p>
          </p:txBody>
        </p:sp>
        <p:sp>
          <p:nvSpPr>
            <p:cNvPr id="31853" name="Rectangle 38"/>
            <p:cNvSpPr>
              <a:spLocks noChangeArrowheads="1"/>
            </p:cNvSpPr>
            <p:nvPr/>
          </p:nvSpPr>
          <p:spPr bwMode="auto">
            <a:xfrm>
              <a:off x="4604" y="1911"/>
              <a:ext cx="5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en-US" sz="2400" b="1"/>
            </a:p>
          </p:txBody>
        </p:sp>
      </p:grpSp>
      <p:sp>
        <p:nvSpPr>
          <p:cNvPr id="31776" name="Freeform 39"/>
          <p:cNvSpPr>
            <a:spLocks/>
          </p:cNvSpPr>
          <p:nvPr/>
        </p:nvSpPr>
        <p:spPr bwMode="auto">
          <a:xfrm>
            <a:off x="4572000" y="3505200"/>
            <a:ext cx="381000" cy="609600"/>
          </a:xfrm>
          <a:custGeom>
            <a:avLst/>
            <a:gdLst>
              <a:gd name="T0" fmla="*/ 2147483647 w 448"/>
              <a:gd name="T1" fmla="*/ 0 h 720"/>
              <a:gd name="T2" fmla="*/ 2147483647 w 448"/>
              <a:gd name="T3" fmla="*/ 2147483647 h 720"/>
              <a:gd name="T4" fmla="*/ 2147483647 w 448"/>
              <a:gd name="T5" fmla="*/ 2147483647 h 720"/>
              <a:gd name="T6" fmla="*/ 2147483647 w 448"/>
              <a:gd name="T7" fmla="*/ 2147483647 h 720"/>
              <a:gd name="T8" fmla="*/ 0 60000 65536"/>
              <a:gd name="T9" fmla="*/ 0 60000 65536"/>
              <a:gd name="T10" fmla="*/ 0 60000 65536"/>
              <a:gd name="T11" fmla="*/ 0 60000 65536"/>
              <a:gd name="T12" fmla="*/ 0 w 448"/>
              <a:gd name="T13" fmla="*/ 0 h 720"/>
              <a:gd name="T14" fmla="*/ 448 w 448"/>
              <a:gd name="T15" fmla="*/ 720 h 72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8" h="720">
                <a:moveTo>
                  <a:pt x="304" y="0"/>
                </a:moveTo>
                <a:cubicBezTo>
                  <a:pt x="204" y="72"/>
                  <a:pt x="104" y="144"/>
                  <a:pt x="64" y="240"/>
                </a:cubicBezTo>
                <a:cubicBezTo>
                  <a:pt x="24" y="336"/>
                  <a:pt x="0" y="496"/>
                  <a:pt x="64" y="576"/>
                </a:cubicBezTo>
                <a:cubicBezTo>
                  <a:pt x="128" y="656"/>
                  <a:pt x="384" y="696"/>
                  <a:pt x="448" y="720"/>
                </a:cubicBez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777" name="Freeform 40"/>
          <p:cNvSpPr>
            <a:spLocks/>
          </p:cNvSpPr>
          <p:nvPr/>
        </p:nvSpPr>
        <p:spPr bwMode="auto">
          <a:xfrm>
            <a:off x="4038600" y="3505200"/>
            <a:ext cx="914400" cy="1295400"/>
          </a:xfrm>
          <a:custGeom>
            <a:avLst/>
            <a:gdLst>
              <a:gd name="T0" fmla="*/ 2147483647 w 600"/>
              <a:gd name="T1" fmla="*/ 0 h 1536"/>
              <a:gd name="T2" fmla="*/ 2147483647 w 600"/>
              <a:gd name="T3" fmla="*/ 2147483647 h 1536"/>
              <a:gd name="T4" fmla="*/ 2147483647 w 600"/>
              <a:gd name="T5" fmla="*/ 2147483647 h 1536"/>
              <a:gd name="T6" fmla="*/ 2147483647 w 600"/>
              <a:gd name="T7" fmla="*/ 2147483647 h 1536"/>
              <a:gd name="T8" fmla="*/ 2147483647 w 600"/>
              <a:gd name="T9" fmla="*/ 2147483647 h 1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0"/>
              <a:gd name="T16" fmla="*/ 0 h 1536"/>
              <a:gd name="T17" fmla="*/ 600 w 600"/>
              <a:gd name="T18" fmla="*/ 1536 h 1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0" h="1536">
                <a:moveTo>
                  <a:pt x="600" y="0"/>
                </a:moveTo>
                <a:cubicBezTo>
                  <a:pt x="408" y="12"/>
                  <a:pt x="216" y="24"/>
                  <a:pt x="120" y="192"/>
                </a:cubicBezTo>
                <a:cubicBezTo>
                  <a:pt x="24" y="360"/>
                  <a:pt x="0" y="800"/>
                  <a:pt x="24" y="1008"/>
                </a:cubicBezTo>
                <a:cubicBezTo>
                  <a:pt x="48" y="1216"/>
                  <a:pt x="176" y="1352"/>
                  <a:pt x="264" y="1440"/>
                </a:cubicBezTo>
                <a:cubicBezTo>
                  <a:pt x="352" y="1528"/>
                  <a:pt x="452" y="1532"/>
                  <a:pt x="552" y="1536"/>
                </a:cubicBez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cxnSp>
        <p:nvCxnSpPr>
          <p:cNvPr id="31778" name="AutoShape 41"/>
          <p:cNvCxnSpPr>
            <a:cxnSpLocks noChangeShapeType="1"/>
            <a:stCxn id="31766" idx="2"/>
            <a:endCxn id="31758" idx="1"/>
          </p:cNvCxnSpPr>
          <p:nvPr/>
        </p:nvCxnSpPr>
        <p:spPr bwMode="auto">
          <a:xfrm rot="16200000" flipH="1">
            <a:off x="5120481" y="3388519"/>
            <a:ext cx="157163" cy="422275"/>
          </a:xfrm>
          <a:prstGeom prst="curvedConnector2">
            <a:avLst/>
          </a:prstGeom>
          <a:noFill/>
          <a:ln w="22225">
            <a:solidFill>
              <a:schemeClr val="fol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79" name="AutoShape 42"/>
          <p:cNvCxnSpPr>
            <a:cxnSpLocks noChangeShapeType="1"/>
            <a:stCxn id="31766" idx="2"/>
            <a:endCxn id="31757" idx="1"/>
          </p:cNvCxnSpPr>
          <p:nvPr/>
        </p:nvCxnSpPr>
        <p:spPr bwMode="auto">
          <a:xfrm rot="16200000" flipH="1">
            <a:off x="4872831" y="3636169"/>
            <a:ext cx="1262063" cy="1031875"/>
          </a:xfrm>
          <a:prstGeom prst="curvedConnector2">
            <a:avLst/>
          </a:prstGeom>
          <a:noFill/>
          <a:ln w="22225">
            <a:solidFill>
              <a:schemeClr val="fol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80" name="AutoShape 43"/>
          <p:cNvCxnSpPr>
            <a:cxnSpLocks noChangeShapeType="1"/>
          </p:cNvCxnSpPr>
          <p:nvPr/>
        </p:nvCxnSpPr>
        <p:spPr bwMode="auto">
          <a:xfrm rot="16200000" flipH="1">
            <a:off x="5678488" y="2935288"/>
            <a:ext cx="1312862" cy="2570162"/>
          </a:xfrm>
          <a:prstGeom prst="curvedConnector2">
            <a:avLst/>
          </a:prstGeom>
          <a:noFill/>
          <a:ln w="22225">
            <a:solidFill>
              <a:schemeClr val="fol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81" name="Text Box 44"/>
          <p:cNvSpPr txBox="1">
            <a:spLocks noChangeArrowheads="1"/>
          </p:cNvSpPr>
          <p:nvPr/>
        </p:nvSpPr>
        <p:spPr bwMode="auto">
          <a:xfrm>
            <a:off x="3810000" y="48768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fr-FR" sz="2400" b="1"/>
          </a:p>
        </p:txBody>
      </p:sp>
      <p:sp>
        <p:nvSpPr>
          <p:cNvPr id="31782" name="Text Box 45"/>
          <p:cNvSpPr txBox="1">
            <a:spLocks noChangeArrowheads="1"/>
          </p:cNvSpPr>
          <p:nvPr/>
        </p:nvSpPr>
        <p:spPr bwMode="auto">
          <a:xfrm>
            <a:off x="3429000" y="4816475"/>
            <a:ext cx="12192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>
                <a:solidFill>
                  <a:schemeClr val="accent1"/>
                </a:solidFill>
                <a:latin typeface="Times New Roman" pitchFamily="18" charset="0"/>
              </a:rPr>
              <a:t>Affinity group pointers</a:t>
            </a:r>
          </a:p>
        </p:txBody>
      </p:sp>
      <p:sp>
        <p:nvSpPr>
          <p:cNvPr id="31783" name="Text Box 46"/>
          <p:cNvSpPr txBox="1">
            <a:spLocks noChangeArrowheads="1"/>
          </p:cNvSpPr>
          <p:nvPr/>
        </p:nvSpPr>
        <p:spPr bwMode="auto">
          <a:xfrm>
            <a:off x="5638800" y="5257800"/>
            <a:ext cx="12192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>
                <a:solidFill>
                  <a:schemeClr val="folHlink"/>
                </a:solidFill>
                <a:latin typeface="Times New Roman" pitchFamily="18" charset="0"/>
              </a:rPr>
              <a:t>Cross group contacts</a:t>
            </a:r>
          </a:p>
        </p:txBody>
      </p:sp>
      <p:grpSp>
        <p:nvGrpSpPr>
          <p:cNvPr id="31784" name="Group 47"/>
          <p:cNvGrpSpPr>
            <a:grpSpLocks/>
          </p:cNvGrpSpPr>
          <p:nvPr/>
        </p:nvGrpSpPr>
        <p:grpSpPr bwMode="auto">
          <a:xfrm>
            <a:off x="8001000" y="3687763"/>
            <a:ext cx="330200" cy="381000"/>
            <a:chOff x="4452" y="1911"/>
            <a:chExt cx="208" cy="240"/>
          </a:xfrm>
        </p:grpSpPr>
        <p:sp>
          <p:nvSpPr>
            <p:cNvPr id="31840" name="Line 48"/>
            <p:cNvSpPr>
              <a:spLocks noChangeShapeType="1"/>
            </p:cNvSpPr>
            <p:nvPr/>
          </p:nvSpPr>
          <p:spPr bwMode="auto">
            <a:xfrm flipV="1">
              <a:off x="4452" y="1976"/>
              <a:ext cx="12" cy="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41" name="Line 49"/>
            <p:cNvSpPr>
              <a:spLocks noChangeShapeType="1"/>
            </p:cNvSpPr>
            <p:nvPr/>
          </p:nvSpPr>
          <p:spPr bwMode="auto">
            <a:xfrm>
              <a:off x="4464" y="1977"/>
              <a:ext cx="17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42" name="Line 50"/>
            <p:cNvSpPr>
              <a:spLocks noChangeShapeType="1"/>
            </p:cNvSpPr>
            <p:nvPr/>
          </p:nvSpPr>
          <p:spPr bwMode="auto">
            <a:xfrm flipV="1">
              <a:off x="4483" y="1916"/>
              <a:ext cx="22" cy="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43" name="Line 51"/>
            <p:cNvSpPr>
              <a:spLocks noChangeShapeType="1"/>
            </p:cNvSpPr>
            <p:nvPr/>
          </p:nvSpPr>
          <p:spPr bwMode="auto">
            <a:xfrm>
              <a:off x="4505" y="1916"/>
              <a:ext cx="81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44" name="Rectangle 52"/>
            <p:cNvSpPr>
              <a:spLocks noChangeArrowheads="1"/>
            </p:cNvSpPr>
            <p:nvPr/>
          </p:nvSpPr>
          <p:spPr bwMode="auto">
            <a:xfrm>
              <a:off x="4660" y="1921"/>
              <a:ext cx="0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endParaRPr lang="fr-FR" sz="2400" b="1"/>
            </a:p>
          </p:txBody>
        </p:sp>
        <p:sp>
          <p:nvSpPr>
            <p:cNvPr id="31845" name="Rectangle 53"/>
            <p:cNvSpPr>
              <a:spLocks noChangeArrowheads="1"/>
            </p:cNvSpPr>
            <p:nvPr/>
          </p:nvSpPr>
          <p:spPr bwMode="auto">
            <a:xfrm>
              <a:off x="4514" y="1921"/>
              <a:ext cx="6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en-US" sz="2400" b="1"/>
            </a:p>
          </p:txBody>
        </p:sp>
        <p:sp>
          <p:nvSpPr>
            <p:cNvPr id="31846" name="Rectangle 54"/>
            <p:cNvSpPr>
              <a:spLocks noChangeArrowheads="1"/>
            </p:cNvSpPr>
            <p:nvPr/>
          </p:nvSpPr>
          <p:spPr bwMode="auto">
            <a:xfrm>
              <a:off x="4604" y="1911"/>
              <a:ext cx="0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endParaRPr lang="fr-FR" sz="2400" b="1"/>
            </a:p>
          </p:txBody>
        </p:sp>
      </p:grpSp>
      <p:sp>
        <p:nvSpPr>
          <p:cNvPr id="31785" name="Text Box 55"/>
          <p:cNvSpPr txBox="1">
            <a:spLocks noChangeArrowheads="1"/>
          </p:cNvSpPr>
          <p:nvPr/>
        </p:nvSpPr>
        <p:spPr bwMode="auto">
          <a:xfrm>
            <a:off x="7848600" y="3857625"/>
            <a:ext cx="10668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>
                <a:latin typeface="Times New Roman" pitchFamily="18" charset="0"/>
              </a:rPr>
              <a:t>members per affinity group</a:t>
            </a:r>
            <a:endParaRPr lang="en-US" sz="1400" b="1"/>
          </a:p>
        </p:txBody>
      </p:sp>
      <p:sp>
        <p:nvSpPr>
          <p:cNvPr id="31786" name="AutoShape 56"/>
          <p:cNvSpPr>
            <a:spLocks noChangeArrowheads="1"/>
          </p:cNvSpPr>
          <p:nvPr/>
        </p:nvSpPr>
        <p:spPr bwMode="auto">
          <a:xfrm>
            <a:off x="0" y="1905000"/>
            <a:ext cx="3276600" cy="4953000"/>
          </a:xfrm>
          <a:prstGeom prst="wedgeRoundRectCallout">
            <a:avLst>
              <a:gd name="adj1" fmla="val 99856"/>
              <a:gd name="adj2" fmla="val -18431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eaLnBrk="1" hangingPunct="1"/>
            <a:endParaRPr lang="fr-FR" sz="2400" b="1"/>
          </a:p>
        </p:txBody>
      </p:sp>
      <p:graphicFrame>
        <p:nvGraphicFramePr>
          <p:cNvPr id="65593" name="Group 57"/>
          <p:cNvGraphicFramePr>
            <a:graphicFrameLocks noGrp="1"/>
          </p:cNvGraphicFramePr>
          <p:nvPr/>
        </p:nvGraphicFramePr>
        <p:xfrm>
          <a:off x="762000" y="2544763"/>
          <a:ext cx="1752600" cy="962026"/>
        </p:xfrm>
        <a:graphic>
          <a:graphicData uri="http://schemas.openxmlformats.org/drawingml/2006/table">
            <a:tbl>
              <a:tblPr/>
              <a:tblGrid>
                <a:gridCol w="584200"/>
                <a:gridCol w="584200"/>
                <a:gridCol w="5842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hbeat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90ms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805" name="Text Box 75"/>
          <p:cNvSpPr txBox="1">
            <a:spLocks noChangeArrowheads="1"/>
          </p:cNvSpPr>
          <p:nvPr/>
        </p:nvSpPr>
        <p:spPr bwMode="auto">
          <a:xfrm>
            <a:off x="685800" y="2133600"/>
            <a:ext cx="1981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>
                <a:solidFill>
                  <a:srgbClr val="FF6600"/>
                </a:solidFill>
              </a:rPr>
              <a:t>Affinity group view</a:t>
            </a:r>
            <a:endParaRPr lang="en-US" sz="1600" b="1">
              <a:solidFill>
                <a:srgbClr val="FF6600"/>
              </a:solidFill>
            </a:endParaRPr>
          </a:p>
        </p:txBody>
      </p:sp>
      <p:graphicFrame>
        <p:nvGraphicFramePr>
          <p:cNvPr id="65612" name="Group 76"/>
          <p:cNvGraphicFramePr>
            <a:graphicFrameLocks noGrp="1"/>
          </p:cNvGraphicFramePr>
          <p:nvPr/>
        </p:nvGraphicFramePr>
        <p:xfrm>
          <a:off x="838200" y="4038600"/>
          <a:ext cx="1752600" cy="914400"/>
        </p:xfrm>
        <a:graphic>
          <a:graphicData uri="http://schemas.openxmlformats.org/drawingml/2006/table">
            <a:tbl>
              <a:tblPr/>
              <a:tblGrid>
                <a:gridCol w="609600"/>
                <a:gridCol w="1143000"/>
              </a:tblGrid>
              <a:tr h="119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contactNode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820" name="Text Box 90"/>
          <p:cNvSpPr txBox="1">
            <a:spLocks noChangeArrowheads="1"/>
          </p:cNvSpPr>
          <p:nvPr/>
        </p:nvSpPr>
        <p:spPr bwMode="auto">
          <a:xfrm>
            <a:off x="685800" y="3657600"/>
            <a:ext cx="1981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>
                <a:solidFill>
                  <a:srgbClr val="FF6600"/>
                </a:solidFill>
                <a:latin typeface="Times New Roman" pitchFamily="18" charset="0"/>
              </a:rPr>
              <a:t>Contacts</a:t>
            </a:r>
          </a:p>
        </p:txBody>
      </p:sp>
      <p:graphicFrame>
        <p:nvGraphicFramePr>
          <p:cNvPr id="65627" name="Group 91"/>
          <p:cNvGraphicFramePr>
            <a:graphicFrameLocks noGrp="1"/>
          </p:cNvGraphicFramePr>
          <p:nvPr/>
        </p:nvGraphicFramePr>
        <p:xfrm>
          <a:off x="838200" y="5643563"/>
          <a:ext cx="1752600" cy="914400"/>
        </p:xfrm>
        <a:graphic>
          <a:graphicData uri="http://schemas.openxmlformats.org/drawingml/2006/table">
            <a:tbl>
              <a:tblPr/>
              <a:tblGrid>
                <a:gridCol w="838200"/>
                <a:gridCol w="91440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resource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info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cnn.com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835" name="Text Box 105"/>
          <p:cNvSpPr txBox="1">
            <a:spLocks noChangeArrowheads="1"/>
          </p:cNvSpPr>
          <p:nvPr/>
        </p:nvSpPr>
        <p:spPr bwMode="auto">
          <a:xfrm>
            <a:off x="685800" y="5181600"/>
            <a:ext cx="1981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>
                <a:solidFill>
                  <a:srgbClr val="FF6600"/>
                </a:solidFill>
                <a:latin typeface="Times New Roman" pitchFamily="18" charset="0"/>
              </a:rPr>
              <a:t>Resource Tuples</a:t>
            </a:r>
          </a:p>
        </p:txBody>
      </p:sp>
      <p:sp>
        <p:nvSpPr>
          <p:cNvPr id="31836" name="Oval 106"/>
          <p:cNvSpPr>
            <a:spLocks noChangeArrowheads="1"/>
          </p:cNvSpPr>
          <p:nvPr/>
        </p:nvSpPr>
        <p:spPr bwMode="auto">
          <a:xfrm>
            <a:off x="5715000" y="3200400"/>
            <a:ext cx="609600" cy="2057400"/>
          </a:xfrm>
          <a:prstGeom prst="ellips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cxnSp>
        <p:nvCxnSpPr>
          <p:cNvPr id="31837" name="AutoShape 107"/>
          <p:cNvCxnSpPr>
            <a:cxnSpLocks noChangeShapeType="1"/>
            <a:stCxn id="31836" idx="5"/>
          </p:cNvCxnSpPr>
          <p:nvPr/>
        </p:nvCxnSpPr>
        <p:spPr bwMode="auto">
          <a:xfrm rot="16200000" flipH="1">
            <a:off x="6667500" y="4533900"/>
            <a:ext cx="520700" cy="1384300"/>
          </a:xfrm>
          <a:prstGeom prst="curved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838" name="Text Box 108"/>
          <p:cNvSpPr txBox="1">
            <a:spLocks noChangeArrowheads="1"/>
          </p:cNvSpPr>
          <p:nvPr/>
        </p:nvSpPr>
        <p:spPr bwMode="auto">
          <a:xfrm>
            <a:off x="7010400" y="5486400"/>
            <a:ext cx="16764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/>
              <a:t>Replicate resource tuples within affinity group</a:t>
            </a:r>
          </a:p>
        </p:txBody>
      </p:sp>
      <p:sp>
        <p:nvSpPr>
          <p:cNvPr id="65645" name="Text Box 109"/>
          <p:cNvSpPr txBox="1">
            <a:spLocks noChangeArrowheads="1"/>
          </p:cNvSpPr>
          <p:nvPr/>
        </p:nvSpPr>
        <p:spPr bwMode="auto">
          <a:xfrm rot="-1928352">
            <a:off x="1671638" y="2917825"/>
            <a:ext cx="6757987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6600">
                <a:solidFill>
                  <a:srgbClr val="C00000"/>
                </a:solidFill>
                <a:latin typeface="Impact" pitchFamily="34" charset="0"/>
              </a:rPr>
              <a:t>HARD TO UNDERSTAND…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64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Kelips</a:t>
            </a:r>
          </a:p>
        </p:txBody>
      </p:sp>
      <p:sp>
        <p:nvSpPr>
          <p:cNvPr id="32771" name="Rectangle 10"/>
          <p:cNvSpPr>
            <a:spLocks noChangeArrowheads="1"/>
          </p:cNvSpPr>
          <p:nvPr/>
        </p:nvSpPr>
        <p:spPr bwMode="auto">
          <a:xfrm>
            <a:off x="4914900" y="34671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fr-FR" sz="2400" b="1"/>
          </a:p>
        </p:txBody>
      </p:sp>
      <p:sp>
        <p:nvSpPr>
          <p:cNvPr id="32772" name="Rectangle 11"/>
          <p:cNvSpPr>
            <a:spLocks noChangeArrowheads="1"/>
          </p:cNvSpPr>
          <p:nvPr/>
        </p:nvSpPr>
        <p:spPr bwMode="auto">
          <a:xfrm>
            <a:off x="4913313" y="4038600"/>
            <a:ext cx="115887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2773" name="Rectangle 12"/>
          <p:cNvSpPr>
            <a:spLocks noChangeArrowheads="1"/>
          </p:cNvSpPr>
          <p:nvPr/>
        </p:nvSpPr>
        <p:spPr bwMode="auto">
          <a:xfrm>
            <a:off x="4837113" y="4760913"/>
            <a:ext cx="115887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2774" name="Rectangle 13"/>
          <p:cNvSpPr>
            <a:spLocks noChangeArrowheads="1"/>
          </p:cNvSpPr>
          <p:nvPr/>
        </p:nvSpPr>
        <p:spPr bwMode="auto">
          <a:xfrm>
            <a:off x="6019800" y="47244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2775" name="Rectangle 14"/>
          <p:cNvSpPr>
            <a:spLocks noChangeArrowheads="1"/>
          </p:cNvSpPr>
          <p:nvPr/>
        </p:nvSpPr>
        <p:spPr bwMode="auto">
          <a:xfrm>
            <a:off x="5410200" y="36195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2776" name="Rectangle 15"/>
          <p:cNvSpPr>
            <a:spLocks noChangeArrowheads="1"/>
          </p:cNvSpPr>
          <p:nvPr/>
        </p:nvSpPr>
        <p:spPr bwMode="auto">
          <a:xfrm>
            <a:off x="5522913" y="4379913"/>
            <a:ext cx="115887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2777" name="Rectangle 16"/>
          <p:cNvSpPr>
            <a:spLocks noChangeArrowheads="1"/>
          </p:cNvSpPr>
          <p:nvPr/>
        </p:nvSpPr>
        <p:spPr bwMode="auto">
          <a:xfrm>
            <a:off x="5980113" y="3389313"/>
            <a:ext cx="115887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2778" name="Rectangle 17"/>
          <p:cNvSpPr>
            <a:spLocks noChangeArrowheads="1"/>
          </p:cNvSpPr>
          <p:nvPr/>
        </p:nvSpPr>
        <p:spPr bwMode="auto">
          <a:xfrm>
            <a:off x="5867400" y="40386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2779" name="Rectangle 18"/>
          <p:cNvSpPr>
            <a:spLocks noChangeArrowheads="1"/>
          </p:cNvSpPr>
          <p:nvPr/>
        </p:nvSpPr>
        <p:spPr bwMode="auto">
          <a:xfrm>
            <a:off x="7580313" y="3429000"/>
            <a:ext cx="115887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2780" name="Rectangle 19"/>
          <p:cNvSpPr>
            <a:spLocks noChangeArrowheads="1"/>
          </p:cNvSpPr>
          <p:nvPr/>
        </p:nvSpPr>
        <p:spPr bwMode="auto">
          <a:xfrm>
            <a:off x="7391400" y="41910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2781" name="Rectangle 20"/>
          <p:cNvSpPr>
            <a:spLocks noChangeArrowheads="1"/>
          </p:cNvSpPr>
          <p:nvPr/>
        </p:nvSpPr>
        <p:spPr bwMode="auto">
          <a:xfrm>
            <a:off x="7543800" y="4837113"/>
            <a:ext cx="115888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2782" name="Rectangle 21"/>
          <p:cNvSpPr>
            <a:spLocks noChangeArrowheads="1"/>
          </p:cNvSpPr>
          <p:nvPr/>
        </p:nvSpPr>
        <p:spPr bwMode="auto">
          <a:xfrm>
            <a:off x="4800600" y="4495800"/>
            <a:ext cx="311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30</a:t>
            </a:r>
          </a:p>
        </p:txBody>
      </p:sp>
      <p:sp>
        <p:nvSpPr>
          <p:cNvPr id="32783" name="Rectangle 22"/>
          <p:cNvSpPr>
            <a:spLocks noChangeArrowheads="1"/>
          </p:cNvSpPr>
          <p:nvPr/>
        </p:nvSpPr>
        <p:spPr bwMode="auto">
          <a:xfrm>
            <a:off x="4800600" y="3276600"/>
            <a:ext cx="374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110</a:t>
            </a:r>
          </a:p>
        </p:txBody>
      </p:sp>
      <p:sp>
        <p:nvSpPr>
          <p:cNvPr id="32784" name="Rectangle 23"/>
          <p:cNvSpPr>
            <a:spLocks noChangeArrowheads="1"/>
          </p:cNvSpPr>
          <p:nvPr/>
        </p:nvSpPr>
        <p:spPr bwMode="auto">
          <a:xfrm>
            <a:off x="4724400" y="3810000"/>
            <a:ext cx="374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230</a:t>
            </a:r>
          </a:p>
        </p:txBody>
      </p:sp>
      <p:sp>
        <p:nvSpPr>
          <p:cNvPr id="32785" name="Rectangle 24"/>
          <p:cNvSpPr>
            <a:spLocks noChangeArrowheads="1"/>
          </p:cNvSpPr>
          <p:nvPr/>
        </p:nvSpPr>
        <p:spPr bwMode="auto">
          <a:xfrm>
            <a:off x="5797550" y="3810000"/>
            <a:ext cx="374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202</a:t>
            </a:r>
          </a:p>
        </p:txBody>
      </p:sp>
      <p:sp>
        <p:nvSpPr>
          <p:cNvPr id="32786" name="AutoShape 50"/>
          <p:cNvSpPr>
            <a:spLocks noChangeArrowheads="1"/>
          </p:cNvSpPr>
          <p:nvPr/>
        </p:nvSpPr>
        <p:spPr bwMode="auto">
          <a:xfrm>
            <a:off x="1219200" y="2514600"/>
            <a:ext cx="3276600" cy="914400"/>
          </a:xfrm>
          <a:prstGeom prst="cloudCallout">
            <a:avLst>
              <a:gd name="adj1" fmla="val 59352"/>
              <a:gd name="adj2" fmla="val 48440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/>
              <a:t>Take a a collection of “nodes”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Kelips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4724400" y="3276600"/>
            <a:ext cx="458788" cy="183038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5257800" y="3275013"/>
            <a:ext cx="458788" cy="1830387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5789613" y="3276600"/>
            <a:ext cx="458787" cy="183038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7315200" y="3275013"/>
            <a:ext cx="458788" cy="1830387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4845050" y="2971800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200">
                <a:solidFill>
                  <a:srgbClr val="FF6600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5334000" y="2971800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200">
                <a:solidFill>
                  <a:srgbClr val="FF66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5867400" y="2971800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200">
                <a:solidFill>
                  <a:srgbClr val="FF6600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4914900" y="34671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fr-FR" sz="2400" b="1"/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4913313" y="4038600"/>
            <a:ext cx="115887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4837113" y="4760913"/>
            <a:ext cx="115887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6019800" y="47244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5410200" y="36195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5522913" y="4379913"/>
            <a:ext cx="115887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3808" name="Rectangle 16"/>
          <p:cNvSpPr>
            <a:spLocks noChangeArrowheads="1"/>
          </p:cNvSpPr>
          <p:nvPr/>
        </p:nvSpPr>
        <p:spPr bwMode="auto">
          <a:xfrm>
            <a:off x="5980113" y="3389313"/>
            <a:ext cx="115887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3809" name="Rectangle 17"/>
          <p:cNvSpPr>
            <a:spLocks noChangeArrowheads="1"/>
          </p:cNvSpPr>
          <p:nvPr/>
        </p:nvSpPr>
        <p:spPr bwMode="auto">
          <a:xfrm>
            <a:off x="5867400" y="40386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3810" name="Rectangle 18"/>
          <p:cNvSpPr>
            <a:spLocks noChangeArrowheads="1"/>
          </p:cNvSpPr>
          <p:nvPr/>
        </p:nvSpPr>
        <p:spPr bwMode="auto">
          <a:xfrm>
            <a:off x="7580313" y="3429000"/>
            <a:ext cx="115887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3811" name="Rectangle 19"/>
          <p:cNvSpPr>
            <a:spLocks noChangeArrowheads="1"/>
          </p:cNvSpPr>
          <p:nvPr/>
        </p:nvSpPr>
        <p:spPr bwMode="auto">
          <a:xfrm>
            <a:off x="7391400" y="41910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3812" name="Rectangle 20"/>
          <p:cNvSpPr>
            <a:spLocks noChangeArrowheads="1"/>
          </p:cNvSpPr>
          <p:nvPr/>
        </p:nvSpPr>
        <p:spPr bwMode="auto">
          <a:xfrm>
            <a:off x="7543800" y="4837113"/>
            <a:ext cx="115888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3813" name="Rectangle 21"/>
          <p:cNvSpPr>
            <a:spLocks noChangeArrowheads="1"/>
          </p:cNvSpPr>
          <p:nvPr/>
        </p:nvSpPr>
        <p:spPr bwMode="auto">
          <a:xfrm>
            <a:off x="4800600" y="4495800"/>
            <a:ext cx="311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30</a:t>
            </a:r>
          </a:p>
        </p:txBody>
      </p:sp>
      <p:sp>
        <p:nvSpPr>
          <p:cNvPr id="33814" name="Rectangle 22"/>
          <p:cNvSpPr>
            <a:spLocks noChangeArrowheads="1"/>
          </p:cNvSpPr>
          <p:nvPr/>
        </p:nvSpPr>
        <p:spPr bwMode="auto">
          <a:xfrm>
            <a:off x="4800600" y="3276600"/>
            <a:ext cx="374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110</a:t>
            </a:r>
          </a:p>
        </p:txBody>
      </p:sp>
      <p:sp>
        <p:nvSpPr>
          <p:cNvPr id="33815" name="Rectangle 23"/>
          <p:cNvSpPr>
            <a:spLocks noChangeArrowheads="1"/>
          </p:cNvSpPr>
          <p:nvPr/>
        </p:nvSpPr>
        <p:spPr bwMode="auto">
          <a:xfrm>
            <a:off x="4724400" y="3810000"/>
            <a:ext cx="374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230</a:t>
            </a:r>
          </a:p>
        </p:txBody>
      </p:sp>
      <p:sp>
        <p:nvSpPr>
          <p:cNvPr id="33816" name="Rectangle 24"/>
          <p:cNvSpPr>
            <a:spLocks noChangeArrowheads="1"/>
          </p:cNvSpPr>
          <p:nvPr/>
        </p:nvSpPr>
        <p:spPr bwMode="auto">
          <a:xfrm>
            <a:off x="5797550" y="3810000"/>
            <a:ext cx="374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202</a:t>
            </a:r>
          </a:p>
        </p:txBody>
      </p:sp>
      <p:sp>
        <p:nvSpPr>
          <p:cNvPr id="33817" name="Rectangle 25"/>
          <p:cNvSpPr>
            <a:spLocks noChangeArrowheads="1"/>
          </p:cNvSpPr>
          <p:nvPr/>
        </p:nvSpPr>
        <p:spPr bwMode="auto">
          <a:xfrm>
            <a:off x="5099050" y="2362200"/>
            <a:ext cx="26225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eaLnBrk="1" hangingPunct="1"/>
            <a:r>
              <a:rPr lang="en-US" sz="1200" b="1">
                <a:solidFill>
                  <a:srgbClr val="FF6600"/>
                </a:solidFill>
                <a:latin typeface="Times New Roman" pitchFamily="18" charset="0"/>
              </a:rPr>
              <a:t>Affinity Groups:</a:t>
            </a:r>
          </a:p>
          <a:p>
            <a:pPr eaLnBrk="1" hangingPunct="1"/>
            <a:r>
              <a:rPr lang="en-US" sz="1200" b="1">
                <a:solidFill>
                  <a:srgbClr val="FF6600"/>
                </a:solidFill>
                <a:latin typeface="Times New Roman" pitchFamily="18" charset="0"/>
              </a:rPr>
              <a:t>peer membership thru consistent</a:t>
            </a:r>
            <a:r>
              <a:rPr lang="en-US" sz="1200" b="1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1200" b="1">
                <a:solidFill>
                  <a:srgbClr val="FF6600"/>
                </a:solidFill>
                <a:latin typeface="Times New Roman" pitchFamily="18" charset="0"/>
              </a:rPr>
              <a:t>hash</a:t>
            </a:r>
          </a:p>
        </p:txBody>
      </p:sp>
      <p:sp>
        <p:nvSpPr>
          <p:cNvPr id="33818" name="Line 26"/>
          <p:cNvSpPr>
            <a:spLocks noChangeShapeType="1"/>
          </p:cNvSpPr>
          <p:nvPr/>
        </p:nvSpPr>
        <p:spPr bwMode="auto">
          <a:xfrm flipV="1">
            <a:off x="5029200" y="2667000"/>
            <a:ext cx="304800" cy="304800"/>
          </a:xfrm>
          <a:prstGeom prst="line">
            <a:avLst/>
          </a:prstGeom>
          <a:noFill/>
          <a:ln w="9525">
            <a:solidFill>
              <a:srgbClr val="FF66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819" name="Line 27"/>
          <p:cNvSpPr>
            <a:spLocks noChangeShapeType="1"/>
          </p:cNvSpPr>
          <p:nvPr/>
        </p:nvSpPr>
        <p:spPr bwMode="auto">
          <a:xfrm>
            <a:off x="5486400" y="2743200"/>
            <a:ext cx="0" cy="228600"/>
          </a:xfrm>
          <a:prstGeom prst="line">
            <a:avLst/>
          </a:prstGeom>
          <a:noFill/>
          <a:ln w="9525">
            <a:solidFill>
              <a:srgbClr val="FF66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820" name="Line 28"/>
          <p:cNvSpPr>
            <a:spLocks noChangeShapeType="1"/>
          </p:cNvSpPr>
          <p:nvPr/>
        </p:nvSpPr>
        <p:spPr bwMode="auto">
          <a:xfrm>
            <a:off x="6019800" y="2743200"/>
            <a:ext cx="0" cy="228600"/>
          </a:xfrm>
          <a:prstGeom prst="line">
            <a:avLst/>
          </a:prstGeom>
          <a:noFill/>
          <a:ln w="9525">
            <a:solidFill>
              <a:srgbClr val="FF66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821" name="Line 29"/>
          <p:cNvSpPr>
            <a:spLocks noChangeShapeType="1"/>
          </p:cNvSpPr>
          <p:nvPr/>
        </p:nvSpPr>
        <p:spPr bwMode="auto">
          <a:xfrm>
            <a:off x="7391400" y="2743200"/>
            <a:ext cx="152400" cy="304800"/>
          </a:xfrm>
          <a:prstGeom prst="line">
            <a:avLst/>
          </a:prstGeom>
          <a:noFill/>
          <a:ln w="9525">
            <a:solidFill>
              <a:srgbClr val="FF66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822" name="Text Box 30"/>
          <p:cNvSpPr txBox="1">
            <a:spLocks noChangeArrowheads="1"/>
          </p:cNvSpPr>
          <p:nvPr/>
        </p:nvSpPr>
        <p:spPr bwMode="auto">
          <a:xfrm>
            <a:off x="7315200" y="3048000"/>
            <a:ext cx="381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fr-FR" sz="1200" b="1"/>
          </a:p>
        </p:txBody>
      </p:sp>
      <p:grpSp>
        <p:nvGrpSpPr>
          <p:cNvPr id="33823" name="Group 31"/>
          <p:cNvGrpSpPr>
            <a:grpSpLocks/>
          </p:cNvGrpSpPr>
          <p:nvPr/>
        </p:nvGrpSpPr>
        <p:grpSpPr bwMode="auto">
          <a:xfrm>
            <a:off x="7315200" y="3033713"/>
            <a:ext cx="406400" cy="198437"/>
            <a:chOff x="4452" y="1911"/>
            <a:chExt cx="256" cy="125"/>
          </a:xfrm>
        </p:grpSpPr>
        <p:sp>
          <p:nvSpPr>
            <p:cNvPr id="33834" name="Line 32"/>
            <p:cNvSpPr>
              <a:spLocks noChangeShapeType="1"/>
            </p:cNvSpPr>
            <p:nvPr/>
          </p:nvSpPr>
          <p:spPr bwMode="auto">
            <a:xfrm flipV="1">
              <a:off x="4452" y="1976"/>
              <a:ext cx="12" cy="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35" name="Line 33"/>
            <p:cNvSpPr>
              <a:spLocks noChangeShapeType="1"/>
            </p:cNvSpPr>
            <p:nvPr/>
          </p:nvSpPr>
          <p:spPr bwMode="auto">
            <a:xfrm>
              <a:off x="4464" y="1977"/>
              <a:ext cx="17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36" name="Line 34"/>
            <p:cNvSpPr>
              <a:spLocks noChangeShapeType="1"/>
            </p:cNvSpPr>
            <p:nvPr/>
          </p:nvSpPr>
          <p:spPr bwMode="auto">
            <a:xfrm flipV="1">
              <a:off x="4483" y="1916"/>
              <a:ext cx="22" cy="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37" name="Line 35"/>
            <p:cNvSpPr>
              <a:spLocks noChangeShapeType="1"/>
            </p:cNvSpPr>
            <p:nvPr/>
          </p:nvSpPr>
          <p:spPr bwMode="auto">
            <a:xfrm>
              <a:off x="4505" y="1916"/>
              <a:ext cx="81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38" name="Rectangle 36"/>
            <p:cNvSpPr>
              <a:spLocks noChangeArrowheads="1"/>
            </p:cNvSpPr>
            <p:nvPr/>
          </p:nvSpPr>
          <p:spPr bwMode="auto">
            <a:xfrm>
              <a:off x="4660" y="1921"/>
              <a:ext cx="48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n-US" sz="2400" b="1"/>
            </a:p>
          </p:txBody>
        </p:sp>
        <p:sp>
          <p:nvSpPr>
            <p:cNvPr id="33839" name="Rectangle 37"/>
            <p:cNvSpPr>
              <a:spLocks noChangeArrowheads="1"/>
            </p:cNvSpPr>
            <p:nvPr/>
          </p:nvSpPr>
          <p:spPr bwMode="auto">
            <a:xfrm>
              <a:off x="4514" y="1921"/>
              <a:ext cx="6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en-US" sz="2400" b="1"/>
            </a:p>
          </p:txBody>
        </p:sp>
        <p:sp>
          <p:nvSpPr>
            <p:cNvPr id="33840" name="Rectangle 38"/>
            <p:cNvSpPr>
              <a:spLocks noChangeArrowheads="1"/>
            </p:cNvSpPr>
            <p:nvPr/>
          </p:nvSpPr>
          <p:spPr bwMode="auto">
            <a:xfrm>
              <a:off x="4604" y="1911"/>
              <a:ext cx="5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en-US" sz="2400" b="1"/>
            </a:p>
          </p:txBody>
        </p:sp>
      </p:grpSp>
      <p:grpSp>
        <p:nvGrpSpPr>
          <p:cNvPr id="33824" name="Group 39"/>
          <p:cNvGrpSpPr>
            <a:grpSpLocks/>
          </p:cNvGrpSpPr>
          <p:nvPr/>
        </p:nvGrpSpPr>
        <p:grpSpPr bwMode="auto">
          <a:xfrm>
            <a:off x="8001000" y="3687763"/>
            <a:ext cx="330200" cy="381000"/>
            <a:chOff x="4452" y="1911"/>
            <a:chExt cx="208" cy="240"/>
          </a:xfrm>
        </p:grpSpPr>
        <p:sp>
          <p:nvSpPr>
            <p:cNvPr id="33827" name="Line 40"/>
            <p:cNvSpPr>
              <a:spLocks noChangeShapeType="1"/>
            </p:cNvSpPr>
            <p:nvPr/>
          </p:nvSpPr>
          <p:spPr bwMode="auto">
            <a:xfrm flipV="1">
              <a:off x="4452" y="1976"/>
              <a:ext cx="12" cy="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28" name="Line 41"/>
            <p:cNvSpPr>
              <a:spLocks noChangeShapeType="1"/>
            </p:cNvSpPr>
            <p:nvPr/>
          </p:nvSpPr>
          <p:spPr bwMode="auto">
            <a:xfrm>
              <a:off x="4464" y="1977"/>
              <a:ext cx="17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29" name="Line 42"/>
            <p:cNvSpPr>
              <a:spLocks noChangeShapeType="1"/>
            </p:cNvSpPr>
            <p:nvPr/>
          </p:nvSpPr>
          <p:spPr bwMode="auto">
            <a:xfrm flipV="1">
              <a:off x="4483" y="1916"/>
              <a:ext cx="22" cy="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30" name="Line 43"/>
            <p:cNvSpPr>
              <a:spLocks noChangeShapeType="1"/>
            </p:cNvSpPr>
            <p:nvPr/>
          </p:nvSpPr>
          <p:spPr bwMode="auto">
            <a:xfrm>
              <a:off x="4505" y="1916"/>
              <a:ext cx="81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31" name="Rectangle 44"/>
            <p:cNvSpPr>
              <a:spLocks noChangeArrowheads="1"/>
            </p:cNvSpPr>
            <p:nvPr/>
          </p:nvSpPr>
          <p:spPr bwMode="auto">
            <a:xfrm>
              <a:off x="4660" y="1921"/>
              <a:ext cx="0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endParaRPr lang="fr-FR" sz="2400" b="1"/>
            </a:p>
          </p:txBody>
        </p:sp>
        <p:sp>
          <p:nvSpPr>
            <p:cNvPr id="33832" name="Rectangle 45"/>
            <p:cNvSpPr>
              <a:spLocks noChangeArrowheads="1"/>
            </p:cNvSpPr>
            <p:nvPr/>
          </p:nvSpPr>
          <p:spPr bwMode="auto">
            <a:xfrm>
              <a:off x="4514" y="1921"/>
              <a:ext cx="6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en-US" sz="2400" b="1"/>
            </a:p>
          </p:txBody>
        </p:sp>
        <p:sp>
          <p:nvSpPr>
            <p:cNvPr id="33833" name="Rectangle 46"/>
            <p:cNvSpPr>
              <a:spLocks noChangeArrowheads="1"/>
            </p:cNvSpPr>
            <p:nvPr/>
          </p:nvSpPr>
          <p:spPr bwMode="auto">
            <a:xfrm>
              <a:off x="4604" y="1911"/>
              <a:ext cx="0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endParaRPr lang="fr-FR" sz="2400" b="1"/>
            </a:p>
          </p:txBody>
        </p:sp>
      </p:grpSp>
      <p:sp>
        <p:nvSpPr>
          <p:cNvPr id="33825" name="Text Box 47"/>
          <p:cNvSpPr txBox="1">
            <a:spLocks noChangeArrowheads="1"/>
          </p:cNvSpPr>
          <p:nvPr/>
        </p:nvSpPr>
        <p:spPr bwMode="auto">
          <a:xfrm>
            <a:off x="7848600" y="3857625"/>
            <a:ext cx="10668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>
                <a:latin typeface="Times New Roman" pitchFamily="18" charset="0"/>
              </a:rPr>
              <a:t>members per affinity group</a:t>
            </a:r>
            <a:endParaRPr lang="en-US" sz="1400" b="1"/>
          </a:p>
        </p:txBody>
      </p:sp>
      <p:sp>
        <p:nvSpPr>
          <p:cNvPr id="33826" name="AutoShape 48"/>
          <p:cNvSpPr>
            <a:spLocks noChangeArrowheads="1"/>
          </p:cNvSpPr>
          <p:nvPr/>
        </p:nvSpPr>
        <p:spPr bwMode="auto">
          <a:xfrm>
            <a:off x="1524000" y="2133600"/>
            <a:ext cx="2514600" cy="1066800"/>
          </a:xfrm>
          <a:prstGeom prst="cloudCallout">
            <a:avLst>
              <a:gd name="adj1" fmla="val 81505"/>
              <a:gd name="adj2" fmla="val 74403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>Map nodes to affinity groups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Kelips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4724400" y="3276600"/>
            <a:ext cx="458788" cy="183038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5257800" y="3275013"/>
            <a:ext cx="458788" cy="1830387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5789613" y="3276600"/>
            <a:ext cx="458787" cy="183038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7315200" y="3275013"/>
            <a:ext cx="458788" cy="1830387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4845050" y="2971800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200">
                <a:solidFill>
                  <a:srgbClr val="FF6600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5334000" y="2971800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200">
                <a:solidFill>
                  <a:srgbClr val="FF66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5867400" y="2971800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200">
                <a:solidFill>
                  <a:srgbClr val="FF6600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4914900" y="34671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fr-FR" sz="2400" b="1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4913313" y="4038600"/>
            <a:ext cx="115887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4837113" y="4760913"/>
            <a:ext cx="115887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4829" name="Rectangle 13"/>
          <p:cNvSpPr>
            <a:spLocks noChangeArrowheads="1"/>
          </p:cNvSpPr>
          <p:nvPr/>
        </p:nvSpPr>
        <p:spPr bwMode="auto">
          <a:xfrm>
            <a:off x="6019800" y="47244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5410200" y="36195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5522913" y="4379913"/>
            <a:ext cx="115887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5980113" y="3389313"/>
            <a:ext cx="115887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5867400" y="40386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7580313" y="3429000"/>
            <a:ext cx="115887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4835" name="Rectangle 19"/>
          <p:cNvSpPr>
            <a:spLocks noChangeArrowheads="1"/>
          </p:cNvSpPr>
          <p:nvPr/>
        </p:nvSpPr>
        <p:spPr bwMode="auto">
          <a:xfrm>
            <a:off x="7391400" y="41910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4836" name="Rectangle 20"/>
          <p:cNvSpPr>
            <a:spLocks noChangeArrowheads="1"/>
          </p:cNvSpPr>
          <p:nvPr/>
        </p:nvSpPr>
        <p:spPr bwMode="auto">
          <a:xfrm>
            <a:off x="7543800" y="4837113"/>
            <a:ext cx="115888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4837" name="Rectangle 21"/>
          <p:cNvSpPr>
            <a:spLocks noChangeArrowheads="1"/>
          </p:cNvSpPr>
          <p:nvPr/>
        </p:nvSpPr>
        <p:spPr bwMode="auto">
          <a:xfrm>
            <a:off x="4800600" y="4495800"/>
            <a:ext cx="311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30</a:t>
            </a:r>
          </a:p>
        </p:txBody>
      </p:sp>
      <p:sp>
        <p:nvSpPr>
          <p:cNvPr id="34838" name="Rectangle 22"/>
          <p:cNvSpPr>
            <a:spLocks noChangeArrowheads="1"/>
          </p:cNvSpPr>
          <p:nvPr/>
        </p:nvSpPr>
        <p:spPr bwMode="auto">
          <a:xfrm>
            <a:off x="4800600" y="3276600"/>
            <a:ext cx="374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110</a:t>
            </a:r>
          </a:p>
        </p:txBody>
      </p:sp>
      <p:sp>
        <p:nvSpPr>
          <p:cNvPr id="34839" name="Rectangle 23"/>
          <p:cNvSpPr>
            <a:spLocks noChangeArrowheads="1"/>
          </p:cNvSpPr>
          <p:nvPr/>
        </p:nvSpPr>
        <p:spPr bwMode="auto">
          <a:xfrm>
            <a:off x="4724400" y="3810000"/>
            <a:ext cx="374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230</a:t>
            </a:r>
          </a:p>
        </p:txBody>
      </p:sp>
      <p:sp>
        <p:nvSpPr>
          <p:cNvPr id="34840" name="Rectangle 24"/>
          <p:cNvSpPr>
            <a:spLocks noChangeArrowheads="1"/>
          </p:cNvSpPr>
          <p:nvPr/>
        </p:nvSpPr>
        <p:spPr bwMode="auto">
          <a:xfrm>
            <a:off x="5797550" y="3810000"/>
            <a:ext cx="374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202</a:t>
            </a:r>
          </a:p>
        </p:txBody>
      </p:sp>
      <p:sp>
        <p:nvSpPr>
          <p:cNvPr id="34842" name="Line 26"/>
          <p:cNvSpPr>
            <a:spLocks noChangeShapeType="1"/>
          </p:cNvSpPr>
          <p:nvPr/>
        </p:nvSpPr>
        <p:spPr bwMode="auto">
          <a:xfrm flipV="1">
            <a:off x="5029200" y="2667000"/>
            <a:ext cx="304800" cy="304800"/>
          </a:xfrm>
          <a:prstGeom prst="line">
            <a:avLst/>
          </a:prstGeom>
          <a:noFill/>
          <a:ln w="9525">
            <a:solidFill>
              <a:srgbClr val="FF66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843" name="Line 27"/>
          <p:cNvSpPr>
            <a:spLocks noChangeShapeType="1"/>
          </p:cNvSpPr>
          <p:nvPr/>
        </p:nvSpPr>
        <p:spPr bwMode="auto">
          <a:xfrm>
            <a:off x="5486400" y="2743200"/>
            <a:ext cx="0" cy="228600"/>
          </a:xfrm>
          <a:prstGeom prst="line">
            <a:avLst/>
          </a:prstGeom>
          <a:noFill/>
          <a:ln w="9525">
            <a:solidFill>
              <a:srgbClr val="FF66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844" name="Line 28"/>
          <p:cNvSpPr>
            <a:spLocks noChangeShapeType="1"/>
          </p:cNvSpPr>
          <p:nvPr/>
        </p:nvSpPr>
        <p:spPr bwMode="auto">
          <a:xfrm>
            <a:off x="6019800" y="2743200"/>
            <a:ext cx="0" cy="228600"/>
          </a:xfrm>
          <a:prstGeom prst="line">
            <a:avLst/>
          </a:prstGeom>
          <a:noFill/>
          <a:ln w="9525">
            <a:solidFill>
              <a:srgbClr val="FF66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845" name="Line 29"/>
          <p:cNvSpPr>
            <a:spLocks noChangeShapeType="1"/>
          </p:cNvSpPr>
          <p:nvPr/>
        </p:nvSpPr>
        <p:spPr bwMode="auto">
          <a:xfrm>
            <a:off x="7391400" y="2743200"/>
            <a:ext cx="152400" cy="304800"/>
          </a:xfrm>
          <a:prstGeom prst="line">
            <a:avLst/>
          </a:prstGeom>
          <a:noFill/>
          <a:ln w="9525">
            <a:solidFill>
              <a:srgbClr val="FF66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846" name="Text Box 30"/>
          <p:cNvSpPr txBox="1">
            <a:spLocks noChangeArrowheads="1"/>
          </p:cNvSpPr>
          <p:nvPr/>
        </p:nvSpPr>
        <p:spPr bwMode="auto">
          <a:xfrm>
            <a:off x="7315200" y="3048000"/>
            <a:ext cx="381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fr-FR" sz="1200" b="1"/>
          </a:p>
        </p:txBody>
      </p:sp>
      <p:grpSp>
        <p:nvGrpSpPr>
          <p:cNvPr id="34847" name="Group 31"/>
          <p:cNvGrpSpPr>
            <a:grpSpLocks/>
          </p:cNvGrpSpPr>
          <p:nvPr/>
        </p:nvGrpSpPr>
        <p:grpSpPr bwMode="auto">
          <a:xfrm>
            <a:off x="7315200" y="3033713"/>
            <a:ext cx="406400" cy="198437"/>
            <a:chOff x="4452" y="1911"/>
            <a:chExt cx="256" cy="125"/>
          </a:xfrm>
        </p:grpSpPr>
        <p:sp>
          <p:nvSpPr>
            <p:cNvPr id="34882" name="Line 32"/>
            <p:cNvSpPr>
              <a:spLocks noChangeShapeType="1"/>
            </p:cNvSpPr>
            <p:nvPr/>
          </p:nvSpPr>
          <p:spPr bwMode="auto">
            <a:xfrm flipV="1">
              <a:off x="4452" y="1976"/>
              <a:ext cx="12" cy="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883" name="Line 33"/>
            <p:cNvSpPr>
              <a:spLocks noChangeShapeType="1"/>
            </p:cNvSpPr>
            <p:nvPr/>
          </p:nvSpPr>
          <p:spPr bwMode="auto">
            <a:xfrm>
              <a:off x="4464" y="1977"/>
              <a:ext cx="17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884" name="Line 34"/>
            <p:cNvSpPr>
              <a:spLocks noChangeShapeType="1"/>
            </p:cNvSpPr>
            <p:nvPr/>
          </p:nvSpPr>
          <p:spPr bwMode="auto">
            <a:xfrm flipV="1">
              <a:off x="4483" y="1916"/>
              <a:ext cx="22" cy="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885" name="Line 35"/>
            <p:cNvSpPr>
              <a:spLocks noChangeShapeType="1"/>
            </p:cNvSpPr>
            <p:nvPr/>
          </p:nvSpPr>
          <p:spPr bwMode="auto">
            <a:xfrm>
              <a:off x="4505" y="1916"/>
              <a:ext cx="81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886" name="Rectangle 36"/>
            <p:cNvSpPr>
              <a:spLocks noChangeArrowheads="1"/>
            </p:cNvSpPr>
            <p:nvPr/>
          </p:nvSpPr>
          <p:spPr bwMode="auto">
            <a:xfrm>
              <a:off x="4660" y="1921"/>
              <a:ext cx="48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n-US" sz="2400" b="1"/>
            </a:p>
          </p:txBody>
        </p:sp>
        <p:sp>
          <p:nvSpPr>
            <p:cNvPr id="34887" name="Rectangle 37"/>
            <p:cNvSpPr>
              <a:spLocks noChangeArrowheads="1"/>
            </p:cNvSpPr>
            <p:nvPr/>
          </p:nvSpPr>
          <p:spPr bwMode="auto">
            <a:xfrm>
              <a:off x="4514" y="1921"/>
              <a:ext cx="6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en-US" sz="2400" b="1"/>
            </a:p>
          </p:txBody>
        </p:sp>
        <p:sp>
          <p:nvSpPr>
            <p:cNvPr id="34888" name="Rectangle 38"/>
            <p:cNvSpPr>
              <a:spLocks noChangeArrowheads="1"/>
            </p:cNvSpPr>
            <p:nvPr/>
          </p:nvSpPr>
          <p:spPr bwMode="auto">
            <a:xfrm>
              <a:off x="4604" y="1911"/>
              <a:ext cx="5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en-US" sz="2400" b="1"/>
            </a:p>
          </p:txBody>
        </p:sp>
      </p:grpSp>
      <p:sp>
        <p:nvSpPr>
          <p:cNvPr id="67623" name="Freeform 39"/>
          <p:cNvSpPr>
            <a:spLocks/>
          </p:cNvSpPr>
          <p:nvPr/>
        </p:nvSpPr>
        <p:spPr bwMode="auto">
          <a:xfrm>
            <a:off x="4572000" y="3505200"/>
            <a:ext cx="381000" cy="609600"/>
          </a:xfrm>
          <a:custGeom>
            <a:avLst/>
            <a:gdLst>
              <a:gd name="T0" fmla="*/ 2147483647 w 448"/>
              <a:gd name="T1" fmla="*/ 0 h 720"/>
              <a:gd name="T2" fmla="*/ 2147483647 w 448"/>
              <a:gd name="T3" fmla="*/ 2147483647 h 720"/>
              <a:gd name="T4" fmla="*/ 2147483647 w 448"/>
              <a:gd name="T5" fmla="*/ 2147483647 h 720"/>
              <a:gd name="T6" fmla="*/ 2147483647 w 448"/>
              <a:gd name="T7" fmla="*/ 2147483647 h 720"/>
              <a:gd name="T8" fmla="*/ 0 60000 65536"/>
              <a:gd name="T9" fmla="*/ 0 60000 65536"/>
              <a:gd name="T10" fmla="*/ 0 60000 65536"/>
              <a:gd name="T11" fmla="*/ 0 60000 65536"/>
              <a:gd name="T12" fmla="*/ 0 w 448"/>
              <a:gd name="T13" fmla="*/ 0 h 720"/>
              <a:gd name="T14" fmla="*/ 448 w 448"/>
              <a:gd name="T15" fmla="*/ 720 h 72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8" h="720">
                <a:moveTo>
                  <a:pt x="304" y="0"/>
                </a:moveTo>
                <a:cubicBezTo>
                  <a:pt x="204" y="72"/>
                  <a:pt x="104" y="144"/>
                  <a:pt x="64" y="240"/>
                </a:cubicBezTo>
                <a:cubicBezTo>
                  <a:pt x="24" y="336"/>
                  <a:pt x="0" y="496"/>
                  <a:pt x="64" y="576"/>
                </a:cubicBezTo>
                <a:cubicBezTo>
                  <a:pt x="128" y="656"/>
                  <a:pt x="384" y="696"/>
                  <a:pt x="448" y="720"/>
                </a:cubicBezTo>
              </a:path>
            </a:pathLst>
          </a:custGeom>
          <a:noFill/>
          <a:ln w="25400">
            <a:solidFill>
              <a:srgbClr val="C0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>
              <a:solidFill>
                <a:srgbClr val="C00000"/>
              </a:solidFill>
            </a:endParaRPr>
          </a:p>
        </p:txBody>
      </p:sp>
      <p:sp>
        <p:nvSpPr>
          <p:cNvPr id="67624" name="Freeform 40"/>
          <p:cNvSpPr>
            <a:spLocks/>
          </p:cNvSpPr>
          <p:nvPr/>
        </p:nvSpPr>
        <p:spPr bwMode="auto">
          <a:xfrm>
            <a:off x="4038600" y="3505200"/>
            <a:ext cx="914400" cy="1295400"/>
          </a:xfrm>
          <a:custGeom>
            <a:avLst/>
            <a:gdLst>
              <a:gd name="T0" fmla="*/ 2147483647 w 600"/>
              <a:gd name="T1" fmla="*/ 0 h 1536"/>
              <a:gd name="T2" fmla="*/ 2147483647 w 600"/>
              <a:gd name="T3" fmla="*/ 2147483647 h 1536"/>
              <a:gd name="T4" fmla="*/ 2147483647 w 600"/>
              <a:gd name="T5" fmla="*/ 2147483647 h 1536"/>
              <a:gd name="T6" fmla="*/ 2147483647 w 600"/>
              <a:gd name="T7" fmla="*/ 2147483647 h 1536"/>
              <a:gd name="T8" fmla="*/ 2147483647 w 600"/>
              <a:gd name="T9" fmla="*/ 2147483647 h 1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0"/>
              <a:gd name="T16" fmla="*/ 0 h 1536"/>
              <a:gd name="T17" fmla="*/ 600 w 600"/>
              <a:gd name="T18" fmla="*/ 1536 h 1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0" h="1536">
                <a:moveTo>
                  <a:pt x="600" y="0"/>
                </a:moveTo>
                <a:cubicBezTo>
                  <a:pt x="408" y="12"/>
                  <a:pt x="216" y="24"/>
                  <a:pt x="120" y="192"/>
                </a:cubicBezTo>
                <a:cubicBezTo>
                  <a:pt x="24" y="360"/>
                  <a:pt x="0" y="800"/>
                  <a:pt x="24" y="1008"/>
                </a:cubicBezTo>
                <a:cubicBezTo>
                  <a:pt x="48" y="1216"/>
                  <a:pt x="176" y="1352"/>
                  <a:pt x="264" y="1440"/>
                </a:cubicBezTo>
                <a:cubicBezTo>
                  <a:pt x="352" y="1528"/>
                  <a:pt x="452" y="1532"/>
                  <a:pt x="552" y="1536"/>
                </a:cubicBezTo>
              </a:path>
            </a:pathLst>
          </a:custGeom>
          <a:noFill/>
          <a:ln w="25400">
            <a:solidFill>
              <a:srgbClr val="C0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>
              <a:solidFill>
                <a:srgbClr val="C00000"/>
              </a:solidFill>
            </a:endParaRPr>
          </a:p>
        </p:txBody>
      </p:sp>
      <p:sp>
        <p:nvSpPr>
          <p:cNvPr id="34850" name="Text Box 41"/>
          <p:cNvSpPr txBox="1">
            <a:spLocks noChangeArrowheads="1"/>
          </p:cNvSpPr>
          <p:nvPr/>
        </p:nvSpPr>
        <p:spPr bwMode="auto">
          <a:xfrm>
            <a:off x="3810000" y="48768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fr-FR" sz="2400" b="1"/>
          </a:p>
        </p:txBody>
      </p:sp>
      <p:sp>
        <p:nvSpPr>
          <p:cNvPr id="67626" name="Text Box 42"/>
          <p:cNvSpPr txBox="1">
            <a:spLocks noChangeArrowheads="1"/>
          </p:cNvSpPr>
          <p:nvPr/>
        </p:nvSpPr>
        <p:spPr bwMode="auto">
          <a:xfrm>
            <a:off x="3429000" y="4816475"/>
            <a:ext cx="1219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>
                <a:solidFill>
                  <a:srgbClr val="C00000"/>
                </a:solidFill>
                <a:latin typeface="Times New Roman" pitchFamily="18" charset="0"/>
              </a:rPr>
              <a:t>Affinity group pointers</a:t>
            </a:r>
          </a:p>
        </p:txBody>
      </p:sp>
      <p:grpSp>
        <p:nvGrpSpPr>
          <p:cNvPr id="34852" name="Group 43"/>
          <p:cNvGrpSpPr>
            <a:grpSpLocks/>
          </p:cNvGrpSpPr>
          <p:nvPr/>
        </p:nvGrpSpPr>
        <p:grpSpPr bwMode="auto">
          <a:xfrm>
            <a:off x="8001000" y="3687763"/>
            <a:ext cx="330200" cy="381000"/>
            <a:chOff x="4452" y="1911"/>
            <a:chExt cx="208" cy="240"/>
          </a:xfrm>
        </p:grpSpPr>
        <p:sp>
          <p:nvSpPr>
            <p:cNvPr id="34875" name="Line 44"/>
            <p:cNvSpPr>
              <a:spLocks noChangeShapeType="1"/>
            </p:cNvSpPr>
            <p:nvPr/>
          </p:nvSpPr>
          <p:spPr bwMode="auto">
            <a:xfrm flipV="1">
              <a:off x="4452" y="1976"/>
              <a:ext cx="12" cy="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876" name="Line 45"/>
            <p:cNvSpPr>
              <a:spLocks noChangeShapeType="1"/>
            </p:cNvSpPr>
            <p:nvPr/>
          </p:nvSpPr>
          <p:spPr bwMode="auto">
            <a:xfrm>
              <a:off x="4464" y="1977"/>
              <a:ext cx="17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877" name="Line 46"/>
            <p:cNvSpPr>
              <a:spLocks noChangeShapeType="1"/>
            </p:cNvSpPr>
            <p:nvPr/>
          </p:nvSpPr>
          <p:spPr bwMode="auto">
            <a:xfrm flipV="1">
              <a:off x="4483" y="1916"/>
              <a:ext cx="22" cy="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878" name="Line 47"/>
            <p:cNvSpPr>
              <a:spLocks noChangeShapeType="1"/>
            </p:cNvSpPr>
            <p:nvPr/>
          </p:nvSpPr>
          <p:spPr bwMode="auto">
            <a:xfrm>
              <a:off x="4505" y="1916"/>
              <a:ext cx="81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879" name="Rectangle 48"/>
            <p:cNvSpPr>
              <a:spLocks noChangeArrowheads="1"/>
            </p:cNvSpPr>
            <p:nvPr/>
          </p:nvSpPr>
          <p:spPr bwMode="auto">
            <a:xfrm>
              <a:off x="4660" y="1921"/>
              <a:ext cx="0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endParaRPr lang="fr-FR" sz="2400" b="1"/>
            </a:p>
          </p:txBody>
        </p:sp>
        <p:sp>
          <p:nvSpPr>
            <p:cNvPr id="34880" name="Rectangle 49"/>
            <p:cNvSpPr>
              <a:spLocks noChangeArrowheads="1"/>
            </p:cNvSpPr>
            <p:nvPr/>
          </p:nvSpPr>
          <p:spPr bwMode="auto">
            <a:xfrm>
              <a:off x="4514" y="1921"/>
              <a:ext cx="6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en-US" sz="2400" b="1"/>
            </a:p>
          </p:txBody>
        </p:sp>
        <p:sp>
          <p:nvSpPr>
            <p:cNvPr id="34881" name="Rectangle 50"/>
            <p:cNvSpPr>
              <a:spLocks noChangeArrowheads="1"/>
            </p:cNvSpPr>
            <p:nvPr/>
          </p:nvSpPr>
          <p:spPr bwMode="auto">
            <a:xfrm>
              <a:off x="4604" y="1911"/>
              <a:ext cx="0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endParaRPr lang="fr-FR" sz="2400" b="1"/>
            </a:p>
          </p:txBody>
        </p:sp>
      </p:grpSp>
      <p:sp>
        <p:nvSpPr>
          <p:cNvPr id="34853" name="Text Box 51"/>
          <p:cNvSpPr txBox="1">
            <a:spLocks noChangeArrowheads="1"/>
          </p:cNvSpPr>
          <p:nvPr/>
        </p:nvSpPr>
        <p:spPr bwMode="auto">
          <a:xfrm>
            <a:off x="7848600" y="3857625"/>
            <a:ext cx="10668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>
                <a:latin typeface="Times New Roman" pitchFamily="18" charset="0"/>
              </a:rPr>
              <a:t>members per affinity group</a:t>
            </a:r>
            <a:endParaRPr lang="en-US" sz="1400" b="1"/>
          </a:p>
        </p:txBody>
      </p:sp>
      <p:sp>
        <p:nvSpPr>
          <p:cNvPr id="67636" name="AutoShape 52"/>
          <p:cNvSpPr>
            <a:spLocks noChangeArrowheads="1"/>
          </p:cNvSpPr>
          <p:nvPr/>
        </p:nvSpPr>
        <p:spPr bwMode="auto">
          <a:xfrm>
            <a:off x="0" y="1905000"/>
            <a:ext cx="3276600" cy="4953000"/>
          </a:xfrm>
          <a:prstGeom prst="wedgeRoundRectCallout">
            <a:avLst>
              <a:gd name="adj1" fmla="val 99856"/>
              <a:gd name="adj2" fmla="val -18431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eaLnBrk="1" hangingPunct="1"/>
            <a:endParaRPr lang="fr-FR" sz="2400" b="1"/>
          </a:p>
        </p:txBody>
      </p:sp>
      <p:graphicFrame>
        <p:nvGraphicFramePr>
          <p:cNvPr id="67637" name="Group 53"/>
          <p:cNvGraphicFramePr>
            <a:graphicFrameLocks noGrp="1"/>
          </p:cNvGraphicFramePr>
          <p:nvPr/>
        </p:nvGraphicFramePr>
        <p:xfrm>
          <a:off x="762000" y="2544763"/>
          <a:ext cx="1752600" cy="962026"/>
        </p:xfrm>
        <a:graphic>
          <a:graphicData uri="http://schemas.openxmlformats.org/drawingml/2006/table">
            <a:tbl>
              <a:tblPr/>
              <a:tblGrid>
                <a:gridCol w="584200"/>
                <a:gridCol w="584200"/>
                <a:gridCol w="5842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hbeat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90ms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873" name="Text Box 71"/>
          <p:cNvSpPr txBox="1">
            <a:spLocks noChangeArrowheads="1"/>
          </p:cNvSpPr>
          <p:nvPr/>
        </p:nvSpPr>
        <p:spPr bwMode="auto">
          <a:xfrm>
            <a:off x="685800" y="2133600"/>
            <a:ext cx="1981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>
                <a:solidFill>
                  <a:srgbClr val="FF6600"/>
                </a:solidFill>
              </a:rPr>
              <a:t>Affinity group view</a:t>
            </a:r>
            <a:endParaRPr lang="en-US" sz="1600" b="1">
              <a:solidFill>
                <a:srgbClr val="FF6600"/>
              </a:solidFill>
            </a:endParaRPr>
          </a:p>
        </p:txBody>
      </p:sp>
      <p:sp>
        <p:nvSpPr>
          <p:cNvPr id="67671" name="AutoShape 87"/>
          <p:cNvSpPr>
            <a:spLocks noChangeArrowheads="1"/>
          </p:cNvSpPr>
          <p:nvPr/>
        </p:nvSpPr>
        <p:spPr bwMode="auto">
          <a:xfrm>
            <a:off x="5867400" y="762000"/>
            <a:ext cx="2971800" cy="1524000"/>
          </a:xfrm>
          <a:prstGeom prst="cloudCallout">
            <a:avLst>
              <a:gd name="adj1" fmla="val -75532"/>
              <a:gd name="adj2" fmla="val 120523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>110 knows about other members – 230, 30…</a:t>
            </a:r>
          </a:p>
        </p:txBody>
      </p:sp>
      <p:sp>
        <p:nvSpPr>
          <p:cNvPr id="56" name="Rectangle 25"/>
          <p:cNvSpPr>
            <a:spLocks noChangeArrowheads="1"/>
          </p:cNvSpPr>
          <p:nvPr/>
        </p:nvSpPr>
        <p:spPr bwMode="auto">
          <a:xfrm>
            <a:off x="5099050" y="2362200"/>
            <a:ext cx="26225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eaLnBrk="1" hangingPunct="1"/>
            <a:r>
              <a:rPr lang="en-US" sz="1200" b="1">
                <a:solidFill>
                  <a:srgbClr val="FF6600"/>
                </a:solidFill>
                <a:latin typeface="Times New Roman" pitchFamily="18" charset="0"/>
              </a:rPr>
              <a:t>Affinity Groups:</a:t>
            </a:r>
          </a:p>
          <a:p>
            <a:pPr eaLnBrk="1" hangingPunct="1"/>
            <a:r>
              <a:rPr lang="en-US" sz="1200" b="1">
                <a:solidFill>
                  <a:srgbClr val="FF6600"/>
                </a:solidFill>
                <a:latin typeface="Times New Roman" pitchFamily="18" charset="0"/>
              </a:rPr>
              <a:t>peer membership thru consistent</a:t>
            </a:r>
            <a:r>
              <a:rPr lang="en-US" sz="1200" b="1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1200" b="1">
                <a:solidFill>
                  <a:srgbClr val="FF6600"/>
                </a:solidFill>
                <a:latin typeface="Times New Roman" pitchFamily="18" charset="0"/>
              </a:rPr>
              <a:t>hash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23" grpId="0" animBg="1"/>
      <p:bldP spid="67624" grpId="0" animBg="1"/>
      <p:bldP spid="67626" grpId="0"/>
      <p:bldP spid="67636" grpId="0" animBg="1"/>
      <p:bldP spid="6767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z="4000" smtClean="0"/>
              <a:t>Dining philosophers researchers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8153400" cy="4495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smtClean="0"/>
              <a:t>while(true) {</a:t>
            </a:r>
          </a:p>
          <a:p>
            <a:pPr lvl="1"/>
            <a:r>
              <a:rPr lang="en-US" sz="3300" smtClean="0"/>
              <a:t>Think</a:t>
            </a:r>
          </a:p>
          <a:p>
            <a:pPr lvl="1"/>
            <a:endParaRPr lang="en-US" sz="3300" smtClean="0"/>
          </a:p>
          <a:p>
            <a:pPr lvl="1"/>
            <a:r>
              <a:rPr lang="en-US" sz="3300" smtClean="0"/>
              <a:t>Teach</a:t>
            </a:r>
          </a:p>
          <a:p>
            <a:pPr lvl="1"/>
            <a:endParaRPr lang="en-US" sz="3300" smtClean="0"/>
          </a:p>
          <a:p>
            <a:pPr lvl="1"/>
            <a:r>
              <a:rPr lang="en-US" sz="3300" smtClean="0"/>
              <a:t>Eat</a:t>
            </a:r>
          </a:p>
          <a:p>
            <a:pPr>
              <a:buFont typeface="Wingdings" pitchFamily="2" charset="2"/>
              <a:buNone/>
            </a:pPr>
            <a:r>
              <a:rPr lang="en-US" sz="3600" smtClean="0"/>
              <a:t>}</a:t>
            </a:r>
          </a:p>
        </p:txBody>
      </p:sp>
      <p:pic>
        <p:nvPicPr>
          <p:cNvPr id="13316" name="Picture 4" descr="040617ThinkM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600200"/>
            <a:ext cx="111442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10" descr="http://www.fas.harvard.edu/~memhall/images2/annen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352800"/>
            <a:ext cx="1890713" cy="250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 flipV="1">
            <a:off x="2362200" y="609600"/>
            <a:ext cx="2590800" cy="303213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Line Callout 1 7"/>
          <p:cNvSpPr/>
          <p:nvPr/>
        </p:nvSpPr>
        <p:spPr>
          <a:xfrm>
            <a:off x="6705600" y="4876800"/>
            <a:ext cx="2286000" cy="533400"/>
          </a:xfrm>
          <a:prstGeom prst="borderCallout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0070C0"/>
                </a:solidFill>
              </a:rPr>
              <a:t>Not enough forks!</a:t>
            </a:r>
            <a:endParaRPr lang="fr-BE" dirty="0">
              <a:solidFill>
                <a:srgbClr val="0070C0"/>
              </a:solidFill>
            </a:endParaRPr>
          </a:p>
        </p:txBody>
      </p:sp>
      <p:pic>
        <p:nvPicPr>
          <p:cNvPr id="13320" name="Picture 10" descr="http://www.karbosguide.com/books/pcarchitecture/images/9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200400"/>
            <a:ext cx="1828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25"/>
          <p:cNvSpPr>
            <a:spLocks noChangeArrowheads="1"/>
          </p:cNvSpPr>
          <p:nvPr/>
        </p:nvSpPr>
        <p:spPr bwMode="auto">
          <a:xfrm>
            <a:off x="5099050" y="2362200"/>
            <a:ext cx="26225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eaLnBrk="1" hangingPunct="1"/>
            <a:r>
              <a:rPr lang="en-US" sz="1200" b="1">
                <a:solidFill>
                  <a:srgbClr val="FF6600"/>
                </a:solidFill>
                <a:latin typeface="Times New Roman" pitchFamily="18" charset="0"/>
              </a:rPr>
              <a:t>Affinity Groups:</a:t>
            </a:r>
          </a:p>
          <a:p>
            <a:pPr eaLnBrk="1" hangingPunct="1"/>
            <a:r>
              <a:rPr lang="en-US" sz="1200" b="1">
                <a:solidFill>
                  <a:srgbClr val="FF6600"/>
                </a:solidFill>
                <a:latin typeface="Times New Roman" pitchFamily="18" charset="0"/>
              </a:rPr>
              <a:t>peer membership thru consistent</a:t>
            </a:r>
            <a:r>
              <a:rPr lang="en-US" sz="1200" b="1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1200" b="1">
                <a:solidFill>
                  <a:srgbClr val="FF6600"/>
                </a:solidFill>
                <a:latin typeface="Times New Roman" pitchFamily="18" charset="0"/>
              </a:rPr>
              <a:t>hash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Kelips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4724400" y="3276600"/>
            <a:ext cx="458788" cy="183038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5257800" y="3275013"/>
            <a:ext cx="458788" cy="1830387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5789613" y="3276600"/>
            <a:ext cx="458787" cy="183038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7315200" y="3275013"/>
            <a:ext cx="458788" cy="1830387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4845050" y="2971800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200">
                <a:solidFill>
                  <a:srgbClr val="FF6600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5334000" y="2971800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200">
                <a:solidFill>
                  <a:srgbClr val="FF66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5867400" y="2971800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200">
                <a:solidFill>
                  <a:srgbClr val="FF6600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4914900" y="34671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fr-FR" sz="2400" b="1"/>
          </a:p>
        </p:txBody>
      </p:sp>
      <p:sp>
        <p:nvSpPr>
          <p:cNvPr id="35851" name="Rectangle 11"/>
          <p:cNvSpPr>
            <a:spLocks noChangeArrowheads="1"/>
          </p:cNvSpPr>
          <p:nvPr/>
        </p:nvSpPr>
        <p:spPr bwMode="auto">
          <a:xfrm>
            <a:off x="4913313" y="4038600"/>
            <a:ext cx="115887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4837113" y="4760913"/>
            <a:ext cx="115887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5853" name="Rectangle 13"/>
          <p:cNvSpPr>
            <a:spLocks noChangeArrowheads="1"/>
          </p:cNvSpPr>
          <p:nvPr/>
        </p:nvSpPr>
        <p:spPr bwMode="auto">
          <a:xfrm>
            <a:off x="6019800" y="47244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5854" name="Rectangle 14"/>
          <p:cNvSpPr>
            <a:spLocks noChangeArrowheads="1"/>
          </p:cNvSpPr>
          <p:nvPr/>
        </p:nvSpPr>
        <p:spPr bwMode="auto">
          <a:xfrm>
            <a:off x="5410200" y="36195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5855" name="Rectangle 15"/>
          <p:cNvSpPr>
            <a:spLocks noChangeArrowheads="1"/>
          </p:cNvSpPr>
          <p:nvPr/>
        </p:nvSpPr>
        <p:spPr bwMode="auto">
          <a:xfrm>
            <a:off x="5522913" y="4379913"/>
            <a:ext cx="115887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5980113" y="3389313"/>
            <a:ext cx="115887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5857" name="Rectangle 17"/>
          <p:cNvSpPr>
            <a:spLocks noChangeArrowheads="1"/>
          </p:cNvSpPr>
          <p:nvPr/>
        </p:nvSpPr>
        <p:spPr bwMode="auto">
          <a:xfrm>
            <a:off x="5867400" y="40386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5858" name="Rectangle 18"/>
          <p:cNvSpPr>
            <a:spLocks noChangeArrowheads="1"/>
          </p:cNvSpPr>
          <p:nvPr/>
        </p:nvSpPr>
        <p:spPr bwMode="auto">
          <a:xfrm>
            <a:off x="7580313" y="3429000"/>
            <a:ext cx="115887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5859" name="Rectangle 19"/>
          <p:cNvSpPr>
            <a:spLocks noChangeArrowheads="1"/>
          </p:cNvSpPr>
          <p:nvPr/>
        </p:nvSpPr>
        <p:spPr bwMode="auto">
          <a:xfrm>
            <a:off x="7391400" y="41910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5860" name="Rectangle 20"/>
          <p:cNvSpPr>
            <a:spLocks noChangeArrowheads="1"/>
          </p:cNvSpPr>
          <p:nvPr/>
        </p:nvSpPr>
        <p:spPr bwMode="auto">
          <a:xfrm>
            <a:off x="7543800" y="4837113"/>
            <a:ext cx="115888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5861" name="Rectangle 21"/>
          <p:cNvSpPr>
            <a:spLocks noChangeArrowheads="1"/>
          </p:cNvSpPr>
          <p:nvPr/>
        </p:nvSpPr>
        <p:spPr bwMode="auto">
          <a:xfrm>
            <a:off x="4800600" y="4495800"/>
            <a:ext cx="311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30</a:t>
            </a:r>
          </a:p>
        </p:txBody>
      </p:sp>
      <p:sp>
        <p:nvSpPr>
          <p:cNvPr id="35862" name="Rectangle 22"/>
          <p:cNvSpPr>
            <a:spLocks noChangeArrowheads="1"/>
          </p:cNvSpPr>
          <p:nvPr/>
        </p:nvSpPr>
        <p:spPr bwMode="auto">
          <a:xfrm>
            <a:off x="4800600" y="3276600"/>
            <a:ext cx="374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110</a:t>
            </a:r>
          </a:p>
        </p:txBody>
      </p:sp>
      <p:sp>
        <p:nvSpPr>
          <p:cNvPr id="35863" name="Rectangle 23"/>
          <p:cNvSpPr>
            <a:spLocks noChangeArrowheads="1"/>
          </p:cNvSpPr>
          <p:nvPr/>
        </p:nvSpPr>
        <p:spPr bwMode="auto">
          <a:xfrm>
            <a:off x="4724400" y="3810000"/>
            <a:ext cx="374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230</a:t>
            </a:r>
          </a:p>
        </p:txBody>
      </p:sp>
      <p:sp>
        <p:nvSpPr>
          <p:cNvPr id="35864" name="Rectangle 24"/>
          <p:cNvSpPr>
            <a:spLocks noChangeArrowheads="1"/>
          </p:cNvSpPr>
          <p:nvPr/>
        </p:nvSpPr>
        <p:spPr bwMode="auto">
          <a:xfrm>
            <a:off x="5797550" y="3810000"/>
            <a:ext cx="374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202</a:t>
            </a:r>
          </a:p>
        </p:txBody>
      </p:sp>
      <p:sp>
        <p:nvSpPr>
          <p:cNvPr id="35866" name="Line 26"/>
          <p:cNvSpPr>
            <a:spLocks noChangeShapeType="1"/>
          </p:cNvSpPr>
          <p:nvPr/>
        </p:nvSpPr>
        <p:spPr bwMode="auto">
          <a:xfrm flipV="1">
            <a:off x="5029200" y="2667000"/>
            <a:ext cx="304800" cy="304800"/>
          </a:xfrm>
          <a:prstGeom prst="line">
            <a:avLst/>
          </a:prstGeom>
          <a:noFill/>
          <a:ln w="9525">
            <a:solidFill>
              <a:srgbClr val="FF66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867" name="Line 27"/>
          <p:cNvSpPr>
            <a:spLocks noChangeShapeType="1"/>
          </p:cNvSpPr>
          <p:nvPr/>
        </p:nvSpPr>
        <p:spPr bwMode="auto">
          <a:xfrm>
            <a:off x="5486400" y="2743200"/>
            <a:ext cx="0" cy="228600"/>
          </a:xfrm>
          <a:prstGeom prst="line">
            <a:avLst/>
          </a:prstGeom>
          <a:noFill/>
          <a:ln w="9525">
            <a:solidFill>
              <a:srgbClr val="FF66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868" name="Line 28"/>
          <p:cNvSpPr>
            <a:spLocks noChangeShapeType="1"/>
          </p:cNvSpPr>
          <p:nvPr/>
        </p:nvSpPr>
        <p:spPr bwMode="auto">
          <a:xfrm>
            <a:off x="6019800" y="2743200"/>
            <a:ext cx="0" cy="228600"/>
          </a:xfrm>
          <a:prstGeom prst="line">
            <a:avLst/>
          </a:prstGeom>
          <a:noFill/>
          <a:ln w="9525">
            <a:solidFill>
              <a:srgbClr val="FF66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869" name="Line 29"/>
          <p:cNvSpPr>
            <a:spLocks noChangeShapeType="1"/>
          </p:cNvSpPr>
          <p:nvPr/>
        </p:nvSpPr>
        <p:spPr bwMode="auto">
          <a:xfrm>
            <a:off x="7391400" y="2743200"/>
            <a:ext cx="152400" cy="304800"/>
          </a:xfrm>
          <a:prstGeom prst="line">
            <a:avLst/>
          </a:prstGeom>
          <a:noFill/>
          <a:ln w="9525">
            <a:solidFill>
              <a:srgbClr val="FF66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870" name="Text Box 30"/>
          <p:cNvSpPr txBox="1">
            <a:spLocks noChangeArrowheads="1"/>
          </p:cNvSpPr>
          <p:nvPr/>
        </p:nvSpPr>
        <p:spPr bwMode="auto">
          <a:xfrm>
            <a:off x="7315200" y="3048000"/>
            <a:ext cx="381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fr-FR" sz="1200" b="1"/>
          </a:p>
        </p:txBody>
      </p:sp>
      <p:grpSp>
        <p:nvGrpSpPr>
          <p:cNvPr id="35871" name="Group 31"/>
          <p:cNvGrpSpPr>
            <a:grpSpLocks/>
          </p:cNvGrpSpPr>
          <p:nvPr/>
        </p:nvGrpSpPr>
        <p:grpSpPr bwMode="auto">
          <a:xfrm>
            <a:off x="7315200" y="3033713"/>
            <a:ext cx="406400" cy="198437"/>
            <a:chOff x="4452" y="1911"/>
            <a:chExt cx="256" cy="125"/>
          </a:xfrm>
        </p:grpSpPr>
        <p:sp>
          <p:nvSpPr>
            <p:cNvPr id="35923" name="Line 32"/>
            <p:cNvSpPr>
              <a:spLocks noChangeShapeType="1"/>
            </p:cNvSpPr>
            <p:nvPr/>
          </p:nvSpPr>
          <p:spPr bwMode="auto">
            <a:xfrm flipV="1">
              <a:off x="4452" y="1976"/>
              <a:ext cx="12" cy="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924" name="Line 33"/>
            <p:cNvSpPr>
              <a:spLocks noChangeShapeType="1"/>
            </p:cNvSpPr>
            <p:nvPr/>
          </p:nvSpPr>
          <p:spPr bwMode="auto">
            <a:xfrm>
              <a:off x="4464" y="1977"/>
              <a:ext cx="17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925" name="Line 34"/>
            <p:cNvSpPr>
              <a:spLocks noChangeShapeType="1"/>
            </p:cNvSpPr>
            <p:nvPr/>
          </p:nvSpPr>
          <p:spPr bwMode="auto">
            <a:xfrm flipV="1">
              <a:off x="4483" y="1916"/>
              <a:ext cx="22" cy="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926" name="Line 35"/>
            <p:cNvSpPr>
              <a:spLocks noChangeShapeType="1"/>
            </p:cNvSpPr>
            <p:nvPr/>
          </p:nvSpPr>
          <p:spPr bwMode="auto">
            <a:xfrm>
              <a:off x="4505" y="1916"/>
              <a:ext cx="81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927" name="Rectangle 36"/>
            <p:cNvSpPr>
              <a:spLocks noChangeArrowheads="1"/>
            </p:cNvSpPr>
            <p:nvPr/>
          </p:nvSpPr>
          <p:spPr bwMode="auto">
            <a:xfrm>
              <a:off x="4660" y="1921"/>
              <a:ext cx="48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n-US" sz="2400" b="1"/>
            </a:p>
          </p:txBody>
        </p:sp>
        <p:sp>
          <p:nvSpPr>
            <p:cNvPr id="35928" name="Rectangle 37"/>
            <p:cNvSpPr>
              <a:spLocks noChangeArrowheads="1"/>
            </p:cNvSpPr>
            <p:nvPr/>
          </p:nvSpPr>
          <p:spPr bwMode="auto">
            <a:xfrm>
              <a:off x="4514" y="1921"/>
              <a:ext cx="6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en-US" sz="2400" b="1"/>
            </a:p>
          </p:txBody>
        </p:sp>
        <p:sp>
          <p:nvSpPr>
            <p:cNvPr id="35929" name="Rectangle 38"/>
            <p:cNvSpPr>
              <a:spLocks noChangeArrowheads="1"/>
            </p:cNvSpPr>
            <p:nvPr/>
          </p:nvSpPr>
          <p:spPr bwMode="auto">
            <a:xfrm>
              <a:off x="4604" y="1911"/>
              <a:ext cx="5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en-US" sz="2400" b="1"/>
            </a:p>
          </p:txBody>
        </p:sp>
      </p:grpSp>
      <p:sp>
        <p:nvSpPr>
          <p:cNvPr id="35872" name="Text Box 41"/>
          <p:cNvSpPr txBox="1">
            <a:spLocks noChangeArrowheads="1"/>
          </p:cNvSpPr>
          <p:nvPr/>
        </p:nvSpPr>
        <p:spPr bwMode="auto">
          <a:xfrm>
            <a:off x="3810000" y="48768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fr-FR" sz="2400" b="1"/>
          </a:p>
        </p:txBody>
      </p:sp>
      <p:sp>
        <p:nvSpPr>
          <p:cNvPr id="68650" name="Text Box 42"/>
          <p:cNvSpPr txBox="1">
            <a:spLocks noChangeArrowheads="1"/>
          </p:cNvSpPr>
          <p:nvPr/>
        </p:nvSpPr>
        <p:spPr bwMode="auto">
          <a:xfrm>
            <a:off x="6629400" y="5410200"/>
            <a:ext cx="1219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>
                <a:solidFill>
                  <a:srgbClr val="C00000"/>
                </a:solidFill>
                <a:latin typeface="Times New Roman" pitchFamily="18" charset="0"/>
              </a:rPr>
              <a:t>Contact</a:t>
            </a:r>
            <a:r>
              <a:rPr lang="en-US" sz="1400">
                <a:solidFill>
                  <a:schemeClr val="accent1"/>
                </a:solidFill>
                <a:latin typeface="Times New Roman" pitchFamily="18" charset="0"/>
              </a:rPr>
              <a:t> </a:t>
            </a:r>
            <a:r>
              <a:rPr lang="en-US" sz="1400">
                <a:solidFill>
                  <a:srgbClr val="C00000"/>
                </a:solidFill>
                <a:latin typeface="Times New Roman" pitchFamily="18" charset="0"/>
              </a:rPr>
              <a:t>pointers</a:t>
            </a:r>
          </a:p>
        </p:txBody>
      </p:sp>
      <p:grpSp>
        <p:nvGrpSpPr>
          <p:cNvPr id="35874" name="Group 43"/>
          <p:cNvGrpSpPr>
            <a:grpSpLocks/>
          </p:cNvGrpSpPr>
          <p:nvPr/>
        </p:nvGrpSpPr>
        <p:grpSpPr bwMode="auto">
          <a:xfrm>
            <a:off x="8001000" y="3687763"/>
            <a:ext cx="330200" cy="381000"/>
            <a:chOff x="4452" y="1911"/>
            <a:chExt cx="208" cy="240"/>
          </a:xfrm>
        </p:grpSpPr>
        <p:sp>
          <p:nvSpPr>
            <p:cNvPr id="35916" name="Line 44"/>
            <p:cNvSpPr>
              <a:spLocks noChangeShapeType="1"/>
            </p:cNvSpPr>
            <p:nvPr/>
          </p:nvSpPr>
          <p:spPr bwMode="auto">
            <a:xfrm flipV="1">
              <a:off x="4452" y="1976"/>
              <a:ext cx="12" cy="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917" name="Line 45"/>
            <p:cNvSpPr>
              <a:spLocks noChangeShapeType="1"/>
            </p:cNvSpPr>
            <p:nvPr/>
          </p:nvSpPr>
          <p:spPr bwMode="auto">
            <a:xfrm>
              <a:off x="4464" y="1977"/>
              <a:ext cx="17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918" name="Line 46"/>
            <p:cNvSpPr>
              <a:spLocks noChangeShapeType="1"/>
            </p:cNvSpPr>
            <p:nvPr/>
          </p:nvSpPr>
          <p:spPr bwMode="auto">
            <a:xfrm flipV="1">
              <a:off x="4483" y="1916"/>
              <a:ext cx="22" cy="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919" name="Line 47"/>
            <p:cNvSpPr>
              <a:spLocks noChangeShapeType="1"/>
            </p:cNvSpPr>
            <p:nvPr/>
          </p:nvSpPr>
          <p:spPr bwMode="auto">
            <a:xfrm>
              <a:off x="4505" y="1916"/>
              <a:ext cx="81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920" name="Rectangle 48"/>
            <p:cNvSpPr>
              <a:spLocks noChangeArrowheads="1"/>
            </p:cNvSpPr>
            <p:nvPr/>
          </p:nvSpPr>
          <p:spPr bwMode="auto">
            <a:xfrm>
              <a:off x="4660" y="1921"/>
              <a:ext cx="0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endParaRPr lang="fr-FR" sz="2400" b="1"/>
            </a:p>
          </p:txBody>
        </p:sp>
        <p:sp>
          <p:nvSpPr>
            <p:cNvPr id="35921" name="Rectangle 49"/>
            <p:cNvSpPr>
              <a:spLocks noChangeArrowheads="1"/>
            </p:cNvSpPr>
            <p:nvPr/>
          </p:nvSpPr>
          <p:spPr bwMode="auto">
            <a:xfrm>
              <a:off x="4514" y="1921"/>
              <a:ext cx="6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en-US" sz="2400" b="1"/>
            </a:p>
          </p:txBody>
        </p:sp>
        <p:sp>
          <p:nvSpPr>
            <p:cNvPr id="35922" name="Rectangle 50"/>
            <p:cNvSpPr>
              <a:spLocks noChangeArrowheads="1"/>
            </p:cNvSpPr>
            <p:nvPr/>
          </p:nvSpPr>
          <p:spPr bwMode="auto">
            <a:xfrm>
              <a:off x="4604" y="1911"/>
              <a:ext cx="0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endParaRPr lang="fr-FR" sz="2400" b="1"/>
            </a:p>
          </p:txBody>
        </p:sp>
      </p:grpSp>
      <p:sp>
        <p:nvSpPr>
          <p:cNvPr id="35875" name="Text Box 51"/>
          <p:cNvSpPr txBox="1">
            <a:spLocks noChangeArrowheads="1"/>
          </p:cNvSpPr>
          <p:nvPr/>
        </p:nvSpPr>
        <p:spPr bwMode="auto">
          <a:xfrm>
            <a:off x="7848600" y="3857625"/>
            <a:ext cx="10668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>
                <a:latin typeface="Times New Roman" pitchFamily="18" charset="0"/>
              </a:rPr>
              <a:t>members per affinity group</a:t>
            </a:r>
            <a:endParaRPr lang="en-US" sz="1400" b="1"/>
          </a:p>
        </p:txBody>
      </p:sp>
      <p:sp>
        <p:nvSpPr>
          <p:cNvPr id="35876" name="AutoShape 52"/>
          <p:cNvSpPr>
            <a:spLocks noChangeArrowheads="1"/>
          </p:cNvSpPr>
          <p:nvPr/>
        </p:nvSpPr>
        <p:spPr bwMode="auto">
          <a:xfrm>
            <a:off x="0" y="1905000"/>
            <a:ext cx="3276600" cy="4953000"/>
          </a:xfrm>
          <a:prstGeom prst="wedgeRoundRectCallout">
            <a:avLst>
              <a:gd name="adj1" fmla="val 99856"/>
              <a:gd name="adj2" fmla="val -18431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eaLnBrk="1" hangingPunct="1"/>
            <a:endParaRPr lang="fr-FR" sz="2400" b="1"/>
          </a:p>
        </p:txBody>
      </p:sp>
      <p:graphicFrame>
        <p:nvGraphicFramePr>
          <p:cNvPr id="68661" name="Group 53"/>
          <p:cNvGraphicFramePr>
            <a:graphicFrameLocks noGrp="1"/>
          </p:cNvGraphicFramePr>
          <p:nvPr/>
        </p:nvGraphicFramePr>
        <p:xfrm>
          <a:off x="762000" y="2544763"/>
          <a:ext cx="1752600" cy="962026"/>
        </p:xfrm>
        <a:graphic>
          <a:graphicData uri="http://schemas.openxmlformats.org/drawingml/2006/table">
            <a:tbl>
              <a:tblPr/>
              <a:tblGrid>
                <a:gridCol w="584200"/>
                <a:gridCol w="584200"/>
                <a:gridCol w="5842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hbeat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90ms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895" name="Text Box 71"/>
          <p:cNvSpPr txBox="1">
            <a:spLocks noChangeArrowheads="1"/>
          </p:cNvSpPr>
          <p:nvPr/>
        </p:nvSpPr>
        <p:spPr bwMode="auto">
          <a:xfrm>
            <a:off x="685800" y="2133600"/>
            <a:ext cx="1981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>
                <a:solidFill>
                  <a:srgbClr val="FF6600"/>
                </a:solidFill>
              </a:rPr>
              <a:t>Affinity group view</a:t>
            </a:r>
            <a:endParaRPr lang="en-US" sz="1600" b="1">
              <a:solidFill>
                <a:srgbClr val="FF6600"/>
              </a:solidFill>
            </a:endParaRPr>
          </a:p>
        </p:txBody>
      </p:sp>
      <p:graphicFrame>
        <p:nvGraphicFramePr>
          <p:cNvPr id="68696" name="Group 88"/>
          <p:cNvGraphicFramePr>
            <a:graphicFrameLocks noGrp="1"/>
          </p:cNvGraphicFramePr>
          <p:nvPr/>
        </p:nvGraphicFramePr>
        <p:xfrm>
          <a:off x="838200" y="4038600"/>
          <a:ext cx="1752600" cy="915988"/>
        </p:xfrm>
        <a:graphic>
          <a:graphicData uri="http://schemas.openxmlformats.org/drawingml/2006/table">
            <a:tbl>
              <a:tblPr/>
              <a:tblGrid>
                <a:gridCol w="609600"/>
                <a:gridCol w="1143000"/>
              </a:tblGrid>
              <a:tr h="119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contactNode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910" name="Text Box 86"/>
          <p:cNvSpPr txBox="1">
            <a:spLocks noChangeArrowheads="1"/>
          </p:cNvSpPr>
          <p:nvPr/>
        </p:nvSpPr>
        <p:spPr bwMode="auto">
          <a:xfrm>
            <a:off x="685800" y="3657600"/>
            <a:ext cx="1981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>
                <a:solidFill>
                  <a:srgbClr val="FF6600"/>
                </a:solidFill>
                <a:latin typeface="Times New Roman" pitchFamily="18" charset="0"/>
              </a:rPr>
              <a:t>Contacts</a:t>
            </a:r>
          </a:p>
        </p:txBody>
      </p:sp>
      <p:sp>
        <p:nvSpPr>
          <p:cNvPr id="68695" name="AutoShape 87"/>
          <p:cNvSpPr>
            <a:spLocks noChangeArrowheads="1"/>
          </p:cNvSpPr>
          <p:nvPr/>
        </p:nvSpPr>
        <p:spPr bwMode="auto">
          <a:xfrm>
            <a:off x="5257800" y="1600200"/>
            <a:ext cx="2819400" cy="1295400"/>
          </a:xfrm>
          <a:prstGeom prst="cloudCallout">
            <a:avLst>
              <a:gd name="adj1" fmla="val -20440"/>
              <a:gd name="adj2" fmla="val 138236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>202 is a “contact” for 110 in group 2</a:t>
            </a:r>
          </a:p>
        </p:txBody>
      </p:sp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4953000" y="3505200"/>
            <a:ext cx="2590800" cy="2374900"/>
            <a:chOff x="3120" y="2208"/>
            <a:chExt cx="1632" cy="1496"/>
          </a:xfrm>
        </p:grpSpPr>
        <p:sp>
          <p:nvSpPr>
            <p:cNvPr id="35913" name="Freeform 89"/>
            <p:cNvSpPr>
              <a:spLocks/>
            </p:cNvSpPr>
            <p:nvPr/>
          </p:nvSpPr>
          <p:spPr bwMode="auto">
            <a:xfrm>
              <a:off x="3120" y="2208"/>
              <a:ext cx="400" cy="528"/>
            </a:xfrm>
            <a:custGeom>
              <a:avLst/>
              <a:gdLst>
                <a:gd name="T0" fmla="*/ 0 w 400"/>
                <a:gd name="T1" fmla="*/ 0 h 528"/>
                <a:gd name="T2" fmla="*/ 336 w 400"/>
                <a:gd name="T3" fmla="*/ 240 h 528"/>
                <a:gd name="T4" fmla="*/ 384 w 400"/>
                <a:gd name="T5" fmla="*/ 528 h 528"/>
                <a:gd name="T6" fmla="*/ 0 60000 65536"/>
                <a:gd name="T7" fmla="*/ 0 60000 65536"/>
                <a:gd name="T8" fmla="*/ 0 60000 65536"/>
                <a:gd name="T9" fmla="*/ 0 w 400"/>
                <a:gd name="T10" fmla="*/ 0 h 528"/>
                <a:gd name="T11" fmla="*/ 400 w 400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0" h="528">
                  <a:moveTo>
                    <a:pt x="0" y="0"/>
                  </a:moveTo>
                  <a:cubicBezTo>
                    <a:pt x="136" y="76"/>
                    <a:pt x="272" y="152"/>
                    <a:pt x="336" y="240"/>
                  </a:cubicBezTo>
                  <a:cubicBezTo>
                    <a:pt x="400" y="328"/>
                    <a:pt x="392" y="428"/>
                    <a:pt x="384" y="528"/>
                  </a:cubicBezTo>
                </a:path>
              </a:pathLst>
            </a:custGeom>
            <a:noFill/>
            <a:ln w="190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5914" name="Freeform 90"/>
            <p:cNvSpPr>
              <a:spLocks/>
            </p:cNvSpPr>
            <p:nvPr/>
          </p:nvSpPr>
          <p:spPr bwMode="auto">
            <a:xfrm>
              <a:off x="3168" y="2208"/>
              <a:ext cx="528" cy="288"/>
            </a:xfrm>
            <a:custGeom>
              <a:avLst/>
              <a:gdLst>
                <a:gd name="T0" fmla="*/ 0 w 528"/>
                <a:gd name="T1" fmla="*/ 0 h 288"/>
                <a:gd name="T2" fmla="*/ 384 w 528"/>
                <a:gd name="T3" fmla="*/ 48 h 288"/>
                <a:gd name="T4" fmla="*/ 528 w 528"/>
                <a:gd name="T5" fmla="*/ 288 h 288"/>
                <a:gd name="T6" fmla="*/ 0 60000 65536"/>
                <a:gd name="T7" fmla="*/ 0 60000 65536"/>
                <a:gd name="T8" fmla="*/ 0 60000 65536"/>
                <a:gd name="T9" fmla="*/ 0 w 528"/>
                <a:gd name="T10" fmla="*/ 0 h 288"/>
                <a:gd name="T11" fmla="*/ 528 w 528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8" h="288">
                  <a:moveTo>
                    <a:pt x="0" y="0"/>
                  </a:moveTo>
                  <a:cubicBezTo>
                    <a:pt x="148" y="0"/>
                    <a:pt x="296" y="0"/>
                    <a:pt x="384" y="48"/>
                  </a:cubicBezTo>
                  <a:cubicBezTo>
                    <a:pt x="472" y="96"/>
                    <a:pt x="500" y="192"/>
                    <a:pt x="528" y="288"/>
                  </a:cubicBezTo>
                </a:path>
              </a:pathLst>
            </a:custGeom>
            <a:noFill/>
            <a:ln w="190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5915" name="Freeform 91"/>
            <p:cNvSpPr>
              <a:spLocks/>
            </p:cNvSpPr>
            <p:nvPr/>
          </p:nvSpPr>
          <p:spPr bwMode="auto">
            <a:xfrm>
              <a:off x="3120" y="2208"/>
              <a:ext cx="1632" cy="1496"/>
            </a:xfrm>
            <a:custGeom>
              <a:avLst/>
              <a:gdLst>
                <a:gd name="T0" fmla="*/ 0 w 1632"/>
                <a:gd name="T1" fmla="*/ 0 h 1496"/>
                <a:gd name="T2" fmla="*/ 336 w 1632"/>
                <a:gd name="T3" fmla="*/ 1344 h 1496"/>
                <a:gd name="T4" fmla="*/ 1632 w 1632"/>
                <a:gd name="T5" fmla="*/ 912 h 1496"/>
                <a:gd name="T6" fmla="*/ 0 60000 65536"/>
                <a:gd name="T7" fmla="*/ 0 60000 65536"/>
                <a:gd name="T8" fmla="*/ 0 60000 65536"/>
                <a:gd name="T9" fmla="*/ 0 w 1632"/>
                <a:gd name="T10" fmla="*/ 0 h 1496"/>
                <a:gd name="T11" fmla="*/ 1632 w 1632"/>
                <a:gd name="T12" fmla="*/ 1496 h 14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32" h="1496">
                  <a:moveTo>
                    <a:pt x="0" y="0"/>
                  </a:moveTo>
                  <a:cubicBezTo>
                    <a:pt x="32" y="596"/>
                    <a:pt x="64" y="1192"/>
                    <a:pt x="336" y="1344"/>
                  </a:cubicBezTo>
                  <a:cubicBezTo>
                    <a:pt x="608" y="1496"/>
                    <a:pt x="1120" y="1204"/>
                    <a:pt x="1632" y="912"/>
                  </a:cubicBezTo>
                </a:path>
              </a:pathLst>
            </a:custGeom>
            <a:noFill/>
            <a:ln w="190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50" grpId="0"/>
      <p:bldP spid="6869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25"/>
          <p:cNvSpPr>
            <a:spLocks noChangeArrowheads="1"/>
          </p:cNvSpPr>
          <p:nvPr/>
        </p:nvSpPr>
        <p:spPr bwMode="auto">
          <a:xfrm>
            <a:off x="5099050" y="2362200"/>
            <a:ext cx="26225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eaLnBrk="1" hangingPunct="1"/>
            <a:r>
              <a:rPr lang="en-US" sz="1200" b="1">
                <a:solidFill>
                  <a:srgbClr val="FF6600"/>
                </a:solidFill>
                <a:latin typeface="Times New Roman" pitchFamily="18" charset="0"/>
              </a:rPr>
              <a:t>Affinity Groups:</a:t>
            </a:r>
          </a:p>
          <a:p>
            <a:pPr eaLnBrk="1" hangingPunct="1"/>
            <a:r>
              <a:rPr lang="en-US" sz="1200" b="1">
                <a:solidFill>
                  <a:srgbClr val="FF6600"/>
                </a:solidFill>
                <a:latin typeface="Times New Roman" pitchFamily="18" charset="0"/>
              </a:rPr>
              <a:t>peer membership thru consistent</a:t>
            </a:r>
            <a:r>
              <a:rPr lang="en-US" sz="1200" b="1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1200" b="1">
                <a:solidFill>
                  <a:srgbClr val="FF6600"/>
                </a:solidFill>
                <a:latin typeface="Times New Roman" pitchFamily="18" charset="0"/>
              </a:rPr>
              <a:t>hash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Kelips</a:t>
            </a: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4724400" y="3276600"/>
            <a:ext cx="458788" cy="183038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5257800" y="3275013"/>
            <a:ext cx="458788" cy="1830387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5789613" y="3276600"/>
            <a:ext cx="458787" cy="183038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7315200" y="3275013"/>
            <a:ext cx="458788" cy="1830387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4845050" y="2971800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200">
                <a:solidFill>
                  <a:srgbClr val="FF6600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5334000" y="2971800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200">
                <a:solidFill>
                  <a:srgbClr val="FF66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5867400" y="2971800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200">
                <a:solidFill>
                  <a:srgbClr val="FF6600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4914900" y="34671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fr-FR" sz="2400" b="1"/>
          </a:p>
        </p:txBody>
      </p:sp>
      <p:sp>
        <p:nvSpPr>
          <p:cNvPr id="36875" name="Rectangle 11"/>
          <p:cNvSpPr>
            <a:spLocks noChangeArrowheads="1"/>
          </p:cNvSpPr>
          <p:nvPr/>
        </p:nvSpPr>
        <p:spPr bwMode="auto">
          <a:xfrm>
            <a:off x="4913313" y="4038600"/>
            <a:ext cx="115887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4837113" y="4760913"/>
            <a:ext cx="115887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6877" name="Rectangle 13"/>
          <p:cNvSpPr>
            <a:spLocks noChangeArrowheads="1"/>
          </p:cNvSpPr>
          <p:nvPr/>
        </p:nvSpPr>
        <p:spPr bwMode="auto">
          <a:xfrm>
            <a:off x="6019800" y="47244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6878" name="Rectangle 14"/>
          <p:cNvSpPr>
            <a:spLocks noChangeArrowheads="1"/>
          </p:cNvSpPr>
          <p:nvPr/>
        </p:nvSpPr>
        <p:spPr bwMode="auto">
          <a:xfrm>
            <a:off x="5410200" y="36195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6879" name="Rectangle 15"/>
          <p:cNvSpPr>
            <a:spLocks noChangeArrowheads="1"/>
          </p:cNvSpPr>
          <p:nvPr/>
        </p:nvSpPr>
        <p:spPr bwMode="auto">
          <a:xfrm>
            <a:off x="5522913" y="4379913"/>
            <a:ext cx="115887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6880" name="Rectangle 16"/>
          <p:cNvSpPr>
            <a:spLocks noChangeArrowheads="1"/>
          </p:cNvSpPr>
          <p:nvPr/>
        </p:nvSpPr>
        <p:spPr bwMode="auto">
          <a:xfrm>
            <a:off x="5980113" y="3389313"/>
            <a:ext cx="115887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6881" name="Rectangle 17"/>
          <p:cNvSpPr>
            <a:spLocks noChangeArrowheads="1"/>
          </p:cNvSpPr>
          <p:nvPr/>
        </p:nvSpPr>
        <p:spPr bwMode="auto">
          <a:xfrm>
            <a:off x="5867400" y="40386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6882" name="Rectangle 18"/>
          <p:cNvSpPr>
            <a:spLocks noChangeArrowheads="1"/>
          </p:cNvSpPr>
          <p:nvPr/>
        </p:nvSpPr>
        <p:spPr bwMode="auto">
          <a:xfrm>
            <a:off x="7580313" y="3429000"/>
            <a:ext cx="115887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6883" name="Rectangle 19"/>
          <p:cNvSpPr>
            <a:spLocks noChangeArrowheads="1"/>
          </p:cNvSpPr>
          <p:nvPr/>
        </p:nvSpPr>
        <p:spPr bwMode="auto">
          <a:xfrm>
            <a:off x="7391400" y="4191000"/>
            <a:ext cx="115888" cy="115888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6884" name="Rectangle 20"/>
          <p:cNvSpPr>
            <a:spLocks noChangeArrowheads="1"/>
          </p:cNvSpPr>
          <p:nvPr/>
        </p:nvSpPr>
        <p:spPr bwMode="auto">
          <a:xfrm>
            <a:off x="7543800" y="4837113"/>
            <a:ext cx="115888" cy="11588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6885" name="Rectangle 21"/>
          <p:cNvSpPr>
            <a:spLocks noChangeArrowheads="1"/>
          </p:cNvSpPr>
          <p:nvPr/>
        </p:nvSpPr>
        <p:spPr bwMode="auto">
          <a:xfrm>
            <a:off x="4800600" y="4495800"/>
            <a:ext cx="311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30</a:t>
            </a:r>
          </a:p>
        </p:txBody>
      </p:sp>
      <p:sp>
        <p:nvSpPr>
          <p:cNvPr id="36886" name="Rectangle 22"/>
          <p:cNvSpPr>
            <a:spLocks noChangeArrowheads="1"/>
          </p:cNvSpPr>
          <p:nvPr/>
        </p:nvSpPr>
        <p:spPr bwMode="auto">
          <a:xfrm>
            <a:off x="4800600" y="3276600"/>
            <a:ext cx="374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110</a:t>
            </a:r>
          </a:p>
        </p:txBody>
      </p:sp>
      <p:sp>
        <p:nvSpPr>
          <p:cNvPr id="36887" name="Rectangle 23"/>
          <p:cNvSpPr>
            <a:spLocks noChangeArrowheads="1"/>
          </p:cNvSpPr>
          <p:nvPr/>
        </p:nvSpPr>
        <p:spPr bwMode="auto">
          <a:xfrm>
            <a:off x="4724400" y="3810000"/>
            <a:ext cx="374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230</a:t>
            </a:r>
          </a:p>
        </p:txBody>
      </p:sp>
      <p:sp>
        <p:nvSpPr>
          <p:cNvPr id="36888" name="Rectangle 24"/>
          <p:cNvSpPr>
            <a:spLocks noChangeArrowheads="1"/>
          </p:cNvSpPr>
          <p:nvPr/>
        </p:nvSpPr>
        <p:spPr bwMode="auto">
          <a:xfrm>
            <a:off x="5867400" y="3810000"/>
            <a:ext cx="374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latin typeface="Times New Roman" pitchFamily="18" charset="0"/>
              </a:rPr>
              <a:t>202</a:t>
            </a:r>
          </a:p>
        </p:txBody>
      </p:sp>
      <p:sp>
        <p:nvSpPr>
          <p:cNvPr id="36890" name="Line 26"/>
          <p:cNvSpPr>
            <a:spLocks noChangeShapeType="1"/>
          </p:cNvSpPr>
          <p:nvPr/>
        </p:nvSpPr>
        <p:spPr bwMode="auto">
          <a:xfrm flipV="1">
            <a:off x="5029200" y="2667000"/>
            <a:ext cx="304800" cy="304800"/>
          </a:xfrm>
          <a:prstGeom prst="line">
            <a:avLst/>
          </a:prstGeom>
          <a:noFill/>
          <a:ln w="9525">
            <a:solidFill>
              <a:srgbClr val="FF66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6891" name="Line 27"/>
          <p:cNvSpPr>
            <a:spLocks noChangeShapeType="1"/>
          </p:cNvSpPr>
          <p:nvPr/>
        </p:nvSpPr>
        <p:spPr bwMode="auto">
          <a:xfrm>
            <a:off x="5486400" y="2743200"/>
            <a:ext cx="0" cy="228600"/>
          </a:xfrm>
          <a:prstGeom prst="line">
            <a:avLst/>
          </a:prstGeom>
          <a:noFill/>
          <a:ln w="9525">
            <a:solidFill>
              <a:srgbClr val="FF66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6892" name="Line 28"/>
          <p:cNvSpPr>
            <a:spLocks noChangeShapeType="1"/>
          </p:cNvSpPr>
          <p:nvPr/>
        </p:nvSpPr>
        <p:spPr bwMode="auto">
          <a:xfrm>
            <a:off x="6019800" y="2743200"/>
            <a:ext cx="0" cy="228600"/>
          </a:xfrm>
          <a:prstGeom prst="line">
            <a:avLst/>
          </a:prstGeom>
          <a:noFill/>
          <a:ln w="9525">
            <a:solidFill>
              <a:srgbClr val="FF66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6893" name="Line 29"/>
          <p:cNvSpPr>
            <a:spLocks noChangeShapeType="1"/>
          </p:cNvSpPr>
          <p:nvPr/>
        </p:nvSpPr>
        <p:spPr bwMode="auto">
          <a:xfrm>
            <a:off x="7391400" y="2743200"/>
            <a:ext cx="152400" cy="304800"/>
          </a:xfrm>
          <a:prstGeom prst="line">
            <a:avLst/>
          </a:prstGeom>
          <a:noFill/>
          <a:ln w="9525">
            <a:solidFill>
              <a:srgbClr val="FF66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6894" name="Text Box 30"/>
          <p:cNvSpPr txBox="1">
            <a:spLocks noChangeArrowheads="1"/>
          </p:cNvSpPr>
          <p:nvPr/>
        </p:nvSpPr>
        <p:spPr bwMode="auto">
          <a:xfrm>
            <a:off x="7315200" y="3048000"/>
            <a:ext cx="381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fr-FR" sz="1200" b="1"/>
          </a:p>
        </p:txBody>
      </p:sp>
      <p:grpSp>
        <p:nvGrpSpPr>
          <p:cNvPr id="36895" name="Group 31"/>
          <p:cNvGrpSpPr>
            <a:grpSpLocks/>
          </p:cNvGrpSpPr>
          <p:nvPr/>
        </p:nvGrpSpPr>
        <p:grpSpPr bwMode="auto">
          <a:xfrm>
            <a:off x="7315200" y="3033713"/>
            <a:ext cx="406400" cy="198437"/>
            <a:chOff x="4452" y="1911"/>
            <a:chExt cx="256" cy="125"/>
          </a:xfrm>
        </p:grpSpPr>
        <p:sp>
          <p:nvSpPr>
            <p:cNvPr id="36966" name="Line 32"/>
            <p:cNvSpPr>
              <a:spLocks noChangeShapeType="1"/>
            </p:cNvSpPr>
            <p:nvPr/>
          </p:nvSpPr>
          <p:spPr bwMode="auto">
            <a:xfrm flipV="1">
              <a:off x="4452" y="1976"/>
              <a:ext cx="12" cy="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67" name="Line 33"/>
            <p:cNvSpPr>
              <a:spLocks noChangeShapeType="1"/>
            </p:cNvSpPr>
            <p:nvPr/>
          </p:nvSpPr>
          <p:spPr bwMode="auto">
            <a:xfrm>
              <a:off x="4464" y="1977"/>
              <a:ext cx="17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68" name="Line 34"/>
            <p:cNvSpPr>
              <a:spLocks noChangeShapeType="1"/>
            </p:cNvSpPr>
            <p:nvPr/>
          </p:nvSpPr>
          <p:spPr bwMode="auto">
            <a:xfrm flipV="1">
              <a:off x="4483" y="1916"/>
              <a:ext cx="22" cy="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69" name="Line 35"/>
            <p:cNvSpPr>
              <a:spLocks noChangeShapeType="1"/>
            </p:cNvSpPr>
            <p:nvPr/>
          </p:nvSpPr>
          <p:spPr bwMode="auto">
            <a:xfrm>
              <a:off x="4505" y="1916"/>
              <a:ext cx="81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70" name="Rectangle 36"/>
            <p:cNvSpPr>
              <a:spLocks noChangeArrowheads="1"/>
            </p:cNvSpPr>
            <p:nvPr/>
          </p:nvSpPr>
          <p:spPr bwMode="auto">
            <a:xfrm>
              <a:off x="4660" y="1921"/>
              <a:ext cx="48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n-US" sz="2400" b="1"/>
            </a:p>
          </p:txBody>
        </p:sp>
        <p:sp>
          <p:nvSpPr>
            <p:cNvPr id="36971" name="Rectangle 37"/>
            <p:cNvSpPr>
              <a:spLocks noChangeArrowheads="1"/>
            </p:cNvSpPr>
            <p:nvPr/>
          </p:nvSpPr>
          <p:spPr bwMode="auto">
            <a:xfrm>
              <a:off x="4514" y="1921"/>
              <a:ext cx="6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en-US" sz="2400" b="1"/>
            </a:p>
          </p:txBody>
        </p:sp>
        <p:sp>
          <p:nvSpPr>
            <p:cNvPr id="36972" name="Rectangle 38"/>
            <p:cNvSpPr>
              <a:spLocks noChangeArrowheads="1"/>
            </p:cNvSpPr>
            <p:nvPr/>
          </p:nvSpPr>
          <p:spPr bwMode="auto">
            <a:xfrm>
              <a:off x="4604" y="1911"/>
              <a:ext cx="5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en-US" sz="2400" b="1"/>
            </a:p>
          </p:txBody>
        </p:sp>
      </p:grpSp>
      <p:sp>
        <p:nvSpPr>
          <p:cNvPr id="36896" name="Text Box 44"/>
          <p:cNvSpPr txBox="1">
            <a:spLocks noChangeArrowheads="1"/>
          </p:cNvSpPr>
          <p:nvPr/>
        </p:nvSpPr>
        <p:spPr bwMode="auto">
          <a:xfrm>
            <a:off x="3810000" y="48768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fr-FR" sz="2400" b="1"/>
          </a:p>
        </p:txBody>
      </p:sp>
      <p:sp>
        <p:nvSpPr>
          <p:cNvPr id="69678" name="Text Box 46"/>
          <p:cNvSpPr txBox="1">
            <a:spLocks noChangeArrowheads="1"/>
          </p:cNvSpPr>
          <p:nvPr/>
        </p:nvSpPr>
        <p:spPr bwMode="auto">
          <a:xfrm>
            <a:off x="5257800" y="5334000"/>
            <a:ext cx="16764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400">
                <a:solidFill>
                  <a:schemeClr val="folHlink"/>
                </a:solidFill>
                <a:latin typeface="Times New Roman" pitchFamily="18" charset="0"/>
              </a:rPr>
              <a:t>Gossip protocol replicates data cheaply</a:t>
            </a:r>
          </a:p>
        </p:txBody>
      </p:sp>
      <p:grpSp>
        <p:nvGrpSpPr>
          <p:cNvPr id="36898" name="Group 47"/>
          <p:cNvGrpSpPr>
            <a:grpSpLocks/>
          </p:cNvGrpSpPr>
          <p:nvPr/>
        </p:nvGrpSpPr>
        <p:grpSpPr bwMode="auto">
          <a:xfrm>
            <a:off x="8001000" y="3687763"/>
            <a:ext cx="330200" cy="381000"/>
            <a:chOff x="4452" y="1911"/>
            <a:chExt cx="208" cy="240"/>
          </a:xfrm>
        </p:grpSpPr>
        <p:sp>
          <p:nvSpPr>
            <p:cNvPr id="36959" name="Line 48"/>
            <p:cNvSpPr>
              <a:spLocks noChangeShapeType="1"/>
            </p:cNvSpPr>
            <p:nvPr/>
          </p:nvSpPr>
          <p:spPr bwMode="auto">
            <a:xfrm flipV="1">
              <a:off x="4452" y="1976"/>
              <a:ext cx="12" cy="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60" name="Line 49"/>
            <p:cNvSpPr>
              <a:spLocks noChangeShapeType="1"/>
            </p:cNvSpPr>
            <p:nvPr/>
          </p:nvSpPr>
          <p:spPr bwMode="auto">
            <a:xfrm>
              <a:off x="4464" y="1977"/>
              <a:ext cx="17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61" name="Line 50"/>
            <p:cNvSpPr>
              <a:spLocks noChangeShapeType="1"/>
            </p:cNvSpPr>
            <p:nvPr/>
          </p:nvSpPr>
          <p:spPr bwMode="auto">
            <a:xfrm flipV="1">
              <a:off x="4483" y="1916"/>
              <a:ext cx="22" cy="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62" name="Line 51"/>
            <p:cNvSpPr>
              <a:spLocks noChangeShapeType="1"/>
            </p:cNvSpPr>
            <p:nvPr/>
          </p:nvSpPr>
          <p:spPr bwMode="auto">
            <a:xfrm>
              <a:off x="4505" y="1916"/>
              <a:ext cx="81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63" name="Rectangle 52"/>
            <p:cNvSpPr>
              <a:spLocks noChangeArrowheads="1"/>
            </p:cNvSpPr>
            <p:nvPr/>
          </p:nvSpPr>
          <p:spPr bwMode="auto">
            <a:xfrm>
              <a:off x="4660" y="1921"/>
              <a:ext cx="0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endParaRPr lang="fr-FR" sz="2400" b="1"/>
            </a:p>
          </p:txBody>
        </p:sp>
        <p:sp>
          <p:nvSpPr>
            <p:cNvPr id="36964" name="Rectangle 53"/>
            <p:cNvSpPr>
              <a:spLocks noChangeArrowheads="1"/>
            </p:cNvSpPr>
            <p:nvPr/>
          </p:nvSpPr>
          <p:spPr bwMode="auto">
            <a:xfrm>
              <a:off x="4514" y="1921"/>
              <a:ext cx="6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en-US" sz="2400" b="1"/>
            </a:p>
          </p:txBody>
        </p:sp>
        <p:sp>
          <p:nvSpPr>
            <p:cNvPr id="36965" name="Rectangle 54"/>
            <p:cNvSpPr>
              <a:spLocks noChangeArrowheads="1"/>
            </p:cNvSpPr>
            <p:nvPr/>
          </p:nvSpPr>
          <p:spPr bwMode="auto">
            <a:xfrm>
              <a:off x="4604" y="1911"/>
              <a:ext cx="0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endParaRPr lang="fr-FR" sz="2400" b="1"/>
            </a:p>
          </p:txBody>
        </p:sp>
      </p:grpSp>
      <p:sp>
        <p:nvSpPr>
          <p:cNvPr id="36899" name="Text Box 55"/>
          <p:cNvSpPr txBox="1">
            <a:spLocks noChangeArrowheads="1"/>
          </p:cNvSpPr>
          <p:nvPr/>
        </p:nvSpPr>
        <p:spPr bwMode="auto">
          <a:xfrm>
            <a:off x="7848600" y="3857625"/>
            <a:ext cx="10668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>
                <a:latin typeface="Times New Roman" pitchFamily="18" charset="0"/>
              </a:rPr>
              <a:t>members per affinity group</a:t>
            </a:r>
            <a:endParaRPr lang="en-US" sz="1400" b="1"/>
          </a:p>
        </p:txBody>
      </p:sp>
      <p:sp>
        <p:nvSpPr>
          <p:cNvPr id="36900" name="AutoShape 56"/>
          <p:cNvSpPr>
            <a:spLocks noChangeArrowheads="1"/>
          </p:cNvSpPr>
          <p:nvPr/>
        </p:nvSpPr>
        <p:spPr bwMode="auto">
          <a:xfrm>
            <a:off x="0" y="1905000"/>
            <a:ext cx="3276600" cy="4953000"/>
          </a:xfrm>
          <a:prstGeom prst="wedgeRoundRectCallout">
            <a:avLst>
              <a:gd name="adj1" fmla="val 99856"/>
              <a:gd name="adj2" fmla="val -18431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eaLnBrk="1" hangingPunct="1"/>
            <a:endParaRPr lang="fr-FR" sz="2400" b="1"/>
          </a:p>
        </p:txBody>
      </p:sp>
      <p:graphicFrame>
        <p:nvGraphicFramePr>
          <p:cNvPr id="69689" name="Group 57"/>
          <p:cNvGraphicFramePr>
            <a:graphicFrameLocks noGrp="1"/>
          </p:cNvGraphicFramePr>
          <p:nvPr/>
        </p:nvGraphicFramePr>
        <p:xfrm>
          <a:off x="762000" y="2544763"/>
          <a:ext cx="1752600" cy="962026"/>
        </p:xfrm>
        <a:graphic>
          <a:graphicData uri="http://schemas.openxmlformats.org/drawingml/2006/table">
            <a:tbl>
              <a:tblPr/>
              <a:tblGrid>
                <a:gridCol w="584200"/>
                <a:gridCol w="584200"/>
                <a:gridCol w="5842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hbeat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90ms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919" name="Text Box 75"/>
          <p:cNvSpPr txBox="1">
            <a:spLocks noChangeArrowheads="1"/>
          </p:cNvSpPr>
          <p:nvPr/>
        </p:nvSpPr>
        <p:spPr bwMode="auto">
          <a:xfrm>
            <a:off x="685800" y="2133600"/>
            <a:ext cx="1981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>
                <a:solidFill>
                  <a:srgbClr val="FF6600"/>
                </a:solidFill>
              </a:rPr>
              <a:t>Affinity group view</a:t>
            </a:r>
            <a:endParaRPr lang="en-US" sz="1600" b="1">
              <a:solidFill>
                <a:srgbClr val="FF6600"/>
              </a:solidFill>
            </a:endParaRPr>
          </a:p>
        </p:txBody>
      </p:sp>
      <p:graphicFrame>
        <p:nvGraphicFramePr>
          <p:cNvPr id="69708" name="Group 76"/>
          <p:cNvGraphicFramePr>
            <a:graphicFrameLocks noGrp="1"/>
          </p:cNvGraphicFramePr>
          <p:nvPr/>
        </p:nvGraphicFramePr>
        <p:xfrm>
          <a:off x="838200" y="4038600"/>
          <a:ext cx="1752600" cy="914400"/>
        </p:xfrm>
        <a:graphic>
          <a:graphicData uri="http://schemas.openxmlformats.org/drawingml/2006/table">
            <a:tbl>
              <a:tblPr/>
              <a:tblGrid>
                <a:gridCol w="609600"/>
                <a:gridCol w="1143000"/>
              </a:tblGrid>
              <a:tr h="119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contactNode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934" name="Text Box 90"/>
          <p:cNvSpPr txBox="1">
            <a:spLocks noChangeArrowheads="1"/>
          </p:cNvSpPr>
          <p:nvPr/>
        </p:nvSpPr>
        <p:spPr bwMode="auto">
          <a:xfrm>
            <a:off x="685800" y="3657600"/>
            <a:ext cx="1981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>
                <a:solidFill>
                  <a:srgbClr val="FF6600"/>
                </a:solidFill>
                <a:latin typeface="Times New Roman" pitchFamily="18" charset="0"/>
              </a:rPr>
              <a:t>Contacts</a:t>
            </a:r>
          </a:p>
        </p:txBody>
      </p:sp>
      <p:graphicFrame>
        <p:nvGraphicFramePr>
          <p:cNvPr id="69748" name="Group 116"/>
          <p:cNvGraphicFramePr>
            <a:graphicFrameLocks noGrp="1"/>
          </p:cNvGraphicFramePr>
          <p:nvPr/>
        </p:nvGraphicFramePr>
        <p:xfrm>
          <a:off x="838200" y="5643563"/>
          <a:ext cx="1752600" cy="914400"/>
        </p:xfrm>
        <a:graphic>
          <a:graphicData uri="http://schemas.openxmlformats.org/drawingml/2006/table">
            <a:tbl>
              <a:tblPr/>
              <a:tblGrid>
                <a:gridCol w="838200"/>
                <a:gridCol w="91440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resource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info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cnn.com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949" name="Text Box 105"/>
          <p:cNvSpPr txBox="1">
            <a:spLocks noChangeArrowheads="1"/>
          </p:cNvSpPr>
          <p:nvPr/>
        </p:nvSpPr>
        <p:spPr bwMode="auto">
          <a:xfrm>
            <a:off x="685800" y="5181600"/>
            <a:ext cx="1981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>
                <a:solidFill>
                  <a:srgbClr val="FF6600"/>
                </a:solidFill>
                <a:latin typeface="Times New Roman" pitchFamily="18" charset="0"/>
              </a:rPr>
              <a:t>Resource Tuples</a:t>
            </a:r>
          </a:p>
        </p:txBody>
      </p:sp>
      <p:sp>
        <p:nvSpPr>
          <p:cNvPr id="69738" name="Oval 106"/>
          <p:cNvSpPr>
            <a:spLocks noChangeArrowheads="1"/>
          </p:cNvSpPr>
          <p:nvPr/>
        </p:nvSpPr>
        <p:spPr bwMode="auto">
          <a:xfrm>
            <a:off x="5715000" y="3200400"/>
            <a:ext cx="609600" cy="2057400"/>
          </a:xfrm>
          <a:prstGeom prst="ellips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9741" name="AutoShape 109"/>
          <p:cNvSpPr>
            <a:spLocks noChangeArrowheads="1"/>
          </p:cNvSpPr>
          <p:nvPr/>
        </p:nvSpPr>
        <p:spPr bwMode="auto">
          <a:xfrm>
            <a:off x="4191000" y="457200"/>
            <a:ext cx="4953000" cy="2209800"/>
          </a:xfrm>
          <a:prstGeom prst="cloudCallout">
            <a:avLst>
              <a:gd name="adj1" fmla="val -8366"/>
              <a:gd name="adj2" fmla="val 109481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/>
            </a:r>
            <a:br>
              <a:rPr lang="en-US"/>
            </a:br>
            <a:r>
              <a:rPr lang="en-US"/>
              <a:t>“cnn.com” maps to group 2.  So 110 tells group 2 to “route” inquiries about cnn.com to it.</a:t>
            </a:r>
          </a:p>
        </p:txBody>
      </p:sp>
      <p:sp>
        <p:nvSpPr>
          <p:cNvPr id="69744" name="Line 112"/>
          <p:cNvSpPr>
            <a:spLocks noChangeShapeType="1"/>
          </p:cNvSpPr>
          <p:nvPr/>
        </p:nvSpPr>
        <p:spPr bwMode="auto">
          <a:xfrm flipV="1">
            <a:off x="5867400" y="3505200"/>
            <a:ext cx="76200" cy="45720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745" name="Line 113"/>
          <p:cNvSpPr>
            <a:spLocks noChangeShapeType="1"/>
          </p:cNvSpPr>
          <p:nvPr/>
        </p:nvSpPr>
        <p:spPr bwMode="auto">
          <a:xfrm>
            <a:off x="5029200" y="3505200"/>
            <a:ext cx="838200" cy="60960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746" name="Line 114"/>
          <p:cNvSpPr>
            <a:spLocks noChangeShapeType="1"/>
          </p:cNvSpPr>
          <p:nvPr/>
        </p:nvSpPr>
        <p:spPr bwMode="auto">
          <a:xfrm>
            <a:off x="5867400" y="4191000"/>
            <a:ext cx="152400" cy="45720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" name="Line 113"/>
          <p:cNvSpPr>
            <a:spLocks noChangeShapeType="1"/>
          </p:cNvSpPr>
          <p:nvPr/>
        </p:nvSpPr>
        <p:spPr bwMode="auto">
          <a:xfrm flipH="1" flipV="1">
            <a:off x="6172200" y="4800600"/>
            <a:ext cx="1371600" cy="762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" name="Line 113"/>
          <p:cNvSpPr>
            <a:spLocks noChangeShapeType="1"/>
          </p:cNvSpPr>
          <p:nvPr/>
        </p:nvSpPr>
        <p:spPr bwMode="auto">
          <a:xfrm flipH="1" flipV="1">
            <a:off x="5029200" y="3581400"/>
            <a:ext cx="914400" cy="12192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" name="Line 113"/>
          <p:cNvSpPr>
            <a:spLocks noChangeShapeType="1"/>
          </p:cNvSpPr>
          <p:nvPr/>
        </p:nvSpPr>
        <p:spPr bwMode="auto">
          <a:xfrm>
            <a:off x="5029200" y="3505200"/>
            <a:ext cx="2514600" cy="1371600"/>
          </a:xfrm>
          <a:prstGeom prst="line">
            <a:avLst/>
          </a:prstGeom>
          <a:noFill/>
          <a:ln w="28575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" name="AutoShape 109"/>
          <p:cNvSpPr>
            <a:spLocks noChangeArrowheads="1"/>
          </p:cNvSpPr>
          <p:nvPr/>
        </p:nvSpPr>
        <p:spPr bwMode="auto">
          <a:xfrm>
            <a:off x="4953000" y="2133600"/>
            <a:ext cx="4114800" cy="838200"/>
          </a:xfrm>
          <a:prstGeom prst="cloudCallout">
            <a:avLst>
              <a:gd name="adj1" fmla="val -5347"/>
              <a:gd name="adj2" fmla="val 266861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>Lookup required just one extra 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78" grpId="0"/>
      <p:bldP spid="69738" grpId="0" animBg="1"/>
      <p:bldP spid="69738" grpId="1" animBg="1"/>
      <p:bldP spid="69741" grpId="0" animBg="1"/>
      <p:bldP spid="69741" grpId="1" animBg="1"/>
      <p:bldP spid="69744" grpId="0" animBg="1"/>
      <p:bldP spid="69744" grpId="1" animBg="1"/>
      <p:bldP spid="69745" grpId="0" animBg="1"/>
      <p:bldP spid="69745" grpId="1" animBg="1"/>
      <p:bldP spid="69746" grpId="0" animBg="1"/>
      <p:bldP spid="69746" grpId="1" animBg="1"/>
      <p:bldP spid="62" grpId="0" animBg="1"/>
      <p:bldP spid="63" grpId="0" animBg="1"/>
      <p:bldP spid="64" grpId="0" animBg="1"/>
      <p:bldP spid="6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Why do builds work?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Pop-ups eliminate need to point to slides</a:t>
            </a:r>
          </a:p>
          <a:p>
            <a:pPr lvl="1"/>
            <a:r>
              <a:rPr lang="en-US" dirty="0" smtClean="0"/>
              <a:t>They “tell my story” for me</a:t>
            </a:r>
          </a:p>
          <a:p>
            <a:pPr lvl="1"/>
            <a:r>
              <a:rPr lang="en-US" dirty="0" smtClean="0"/>
              <a:t>Do you see how I’m using the s</a:t>
            </a:r>
            <a:r>
              <a:rPr lang="en-US" dirty="0" smtClean="0"/>
              <a:t>tep </a:t>
            </a:r>
            <a:r>
              <a:rPr lang="en-US" dirty="0" smtClean="0"/>
              <a:t>by step “build” </a:t>
            </a:r>
            <a:r>
              <a:rPr lang="en-US" dirty="0" smtClean="0"/>
              <a:t>to lead my audience through the thought process?</a:t>
            </a:r>
            <a:endParaRPr lang="en-US" dirty="0" smtClean="0"/>
          </a:p>
          <a:p>
            <a:pPr lvl="1">
              <a:buFont typeface="Wingdings 2" pitchFamily="18" charset="2"/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Pictures really</a:t>
            </a:r>
            <a:r>
              <a:rPr lang="en-US" i="1" dirty="0" smtClean="0">
                <a:solidFill>
                  <a:srgbClr val="C00000"/>
                </a:solidFill>
              </a:rPr>
              <a:t> are </a:t>
            </a:r>
            <a:r>
              <a:rPr lang="en-US" dirty="0" smtClean="0">
                <a:solidFill>
                  <a:srgbClr val="C00000"/>
                </a:solidFill>
              </a:rPr>
              <a:t>worth a thousand words</a:t>
            </a:r>
          </a:p>
          <a:p>
            <a:pPr lvl="1"/>
            <a:r>
              <a:rPr lang="en-US" dirty="0" smtClean="0"/>
              <a:t>But they need to be simple and </a:t>
            </a:r>
            <a:r>
              <a:rPr lang="en-US" dirty="0" smtClean="0"/>
              <a:t>clear and relevant</a:t>
            </a:r>
            <a:endParaRPr lang="en-US" dirty="0" smtClean="0"/>
          </a:p>
          <a:p>
            <a:pPr lvl="1"/>
            <a:r>
              <a:rPr lang="en-US" dirty="0" smtClean="0"/>
              <a:t>Pick dark, easily legible colors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mtClean="0"/>
              <a:t>A slide with graphs</a:t>
            </a:r>
          </a:p>
        </p:txBody>
      </p:sp>
      <p:sp>
        <p:nvSpPr>
          <p:cNvPr id="38915" name="Rectangle 13"/>
          <p:cNvSpPr>
            <a:spLocks noGrp="1" noChangeArrowheads="1"/>
          </p:cNvSpPr>
          <p:nvPr>
            <p:ph sz="quarter" idx="4294967295"/>
          </p:nvPr>
        </p:nvSpPr>
        <p:spPr>
          <a:xfrm>
            <a:off x="990600" y="1600200"/>
            <a:ext cx="8153400" cy="4495800"/>
          </a:xfrm>
        </p:spPr>
        <p:txBody>
          <a:bodyPr/>
          <a:lstStyle/>
          <a:p>
            <a:r>
              <a:rPr lang="en-US" smtClean="0"/>
              <a:t>Lots of processes join 10% of thousands of groups with Zipf-like (</a:t>
            </a:r>
            <a:r>
              <a:rPr lang="en-US" smtClean="0">
                <a:sym typeface="Symbol" pitchFamily="18" charset="2"/>
              </a:rPr>
              <a:t>=1.5)</a:t>
            </a:r>
            <a:r>
              <a:rPr lang="en-US" smtClean="0"/>
              <a:t> popularity….</a:t>
            </a:r>
          </a:p>
        </p:txBody>
      </p:sp>
      <p:pic>
        <p:nvPicPr>
          <p:cNvPr id="3891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33650"/>
            <a:ext cx="4114800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/>
        </p:nvSpPr>
        <p:spPr>
          <a:xfrm>
            <a:off x="2590800" y="3200400"/>
            <a:ext cx="228600" cy="2286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pic>
        <p:nvPicPr>
          <p:cNvPr id="389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514600"/>
            <a:ext cx="4191000" cy="263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7162800" y="2819400"/>
            <a:ext cx="14478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/>
              <a:t>Heavily loaded</a:t>
            </a:r>
          </a:p>
        </p:txBody>
      </p:sp>
      <p:sp>
        <p:nvSpPr>
          <p:cNvPr id="38920" name="Line 8"/>
          <p:cNvSpPr>
            <a:spLocks noChangeShapeType="1"/>
          </p:cNvSpPr>
          <p:nvPr/>
        </p:nvSpPr>
        <p:spPr bwMode="auto">
          <a:xfrm flipH="1">
            <a:off x="6477000" y="3048000"/>
            <a:ext cx="1143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7543800" y="3276600"/>
            <a:ext cx="1143000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i="1"/>
              <a:t>total</a:t>
            </a:r>
          </a:p>
        </p:txBody>
      </p:sp>
      <p:sp>
        <p:nvSpPr>
          <p:cNvPr id="38922" name="Line 10"/>
          <p:cNvSpPr>
            <a:spLocks noChangeShapeType="1"/>
          </p:cNvSpPr>
          <p:nvPr/>
        </p:nvSpPr>
        <p:spPr bwMode="auto">
          <a:xfrm flipH="1">
            <a:off x="7772400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685800" y="5410200"/>
            <a:ext cx="3810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i="1"/>
              <a:t>Nodes end up in very few regions (100:1 ratio…)</a:t>
            </a:r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4953000" y="5410200"/>
            <a:ext cx="3810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i="1"/>
              <a:t>And even fewer “busy” regions (1000:1 ratio)!</a:t>
            </a:r>
          </a:p>
        </p:txBody>
      </p:sp>
      <p:sp>
        <p:nvSpPr>
          <p:cNvPr id="13" name="Line Callout 1 12"/>
          <p:cNvSpPr/>
          <p:nvPr/>
        </p:nvSpPr>
        <p:spPr>
          <a:xfrm>
            <a:off x="3886200" y="2057400"/>
            <a:ext cx="2667000" cy="1143000"/>
          </a:xfrm>
          <a:prstGeom prst="borderCallout1">
            <a:avLst>
              <a:gd name="adj1" fmla="val 18750"/>
              <a:gd name="adj2" fmla="val -8333"/>
              <a:gd name="adj3" fmla="val 102761"/>
              <a:gd name="adj4" fmla="val -39824"/>
            </a:avLst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0070C0"/>
                </a:solidFill>
              </a:rPr>
              <a:t>1000 processes each join 10% of 5,000 groups… and yet we only need 9 channels!</a:t>
            </a:r>
            <a:endParaRPr lang="fr-BE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 animBg="1"/>
      <p:bldP spid="13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Slides with tables</a:t>
            </a:r>
            <a:endParaRPr lang="fr-BE" smtClean="0"/>
          </a:p>
        </p:txBody>
      </p:sp>
      <p:graphicFrame>
        <p:nvGraphicFramePr>
          <p:cNvPr id="54331" name="Group 59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886682"/>
        </p:xfrm>
        <a:graphic>
          <a:graphicData uri="http://schemas.openxmlformats.org/drawingml/2006/table">
            <a:tbl>
              <a:tblPr/>
              <a:tblGrid>
                <a:gridCol w="2832961"/>
                <a:gridCol w="5320439"/>
              </a:tblGrid>
              <a:tr h="45714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Kind of technology</a:t>
                      </a:r>
                    </a:p>
                  </a:txBody>
                  <a:tcPr marL="82916" marR="82916"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Why we rejected it</a:t>
                      </a:r>
                    </a:p>
                  </a:txBody>
                  <a:tcPr marL="82916" marR="82916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9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IP multicast, pt-to-pt TCP</a:t>
                      </a:r>
                    </a:p>
                  </a:txBody>
                  <a:tcPr marL="82916" marR="82916"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Too many IPMC addrs.  Too many TCP streams</a:t>
                      </a:r>
                    </a:p>
                  </a:txBody>
                  <a:tcPr marL="82916" marR="82916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57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Software group multicast solutions (“heavyweight”)</a:t>
                      </a:r>
                    </a:p>
                  </a:txBody>
                  <a:tcPr marL="82916" marR="82916"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Protocols designed for just one group at a time; overheads soar.  Instability in large deployments</a:t>
                      </a:r>
                    </a:p>
                  </a:txBody>
                  <a:tcPr marL="82916" marR="82916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9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Lightweight groups</a:t>
                      </a:r>
                    </a:p>
                  </a:txBody>
                  <a:tcPr marL="82916" marR="82916"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Nodes get undesired traffic, data sent indirectly</a:t>
                      </a:r>
                    </a:p>
                  </a:txBody>
                  <a:tcPr marL="82916" marR="82916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9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Publish-subscribe bus</a:t>
                      </a:r>
                    </a:p>
                  </a:txBody>
                  <a:tcPr marL="82916" marR="82916"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Unstable in large deployments, data sent indirectly</a:t>
                      </a:r>
                    </a:p>
                  </a:txBody>
                  <a:tcPr marL="82916" marR="82916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72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Content-filtering event notification.</a:t>
                      </a:r>
                    </a:p>
                  </a:txBody>
                  <a:tcPr marL="82916" marR="82916"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Very expensive.  Nodes see undesired traffic.  High latency paths are common</a:t>
                      </a:r>
                    </a:p>
                  </a:txBody>
                  <a:tcPr marL="82916" marR="82916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33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Peer-to-peer overlays</a:t>
                      </a:r>
                    </a:p>
                  </a:txBody>
                  <a:tcPr marL="82916" marR="82916"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Similar to content-filtering scenario</a:t>
                      </a:r>
                    </a:p>
                  </a:txBody>
                  <a:tcPr marL="82916" marR="82916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109"/>
          <p:cNvSpPr txBox="1">
            <a:spLocks noChangeArrowheads="1"/>
          </p:cNvSpPr>
          <p:nvPr/>
        </p:nvSpPr>
        <p:spPr bwMode="auto">
          <a:xfrm rot="-1928352">
            <a:off x="1671638" y="2908300"/>
            <a:ext cx="6757987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6600">
                <a:solidFill>
                  <a:srgbClr val="C00000"/>
                </a:solidFill>
                <a:latin typeface="Impact" pitchFamily="34" charset="0"/>
              </a:rPr>
              <a:t>DON’T READ THEM THE WHOLE TABLE!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Slides with tables?</a:t>
            </a:r>
            <a:endParaRPr lang="fr-BE" smtClean="0"/>
          </a:p>
        </p:txBody>
      </p:sp>
      <p:graphicFrame>
        <p:nvGraphicFramePr>
          <p:cNvPr id="54331" name="Group 59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886682"/>
        </p:xfrm>
        <a:graphic>
          <a:graphicData uri="http://schemas.openxmlformats.org/drawingml/2006/table">
            <a:tbl>
              <a:tblPr/>
              <a:tblGrid>
                <a:gridCol w="2832961"/>
                <a:gridCol w="5320439"/>
              </a:tblGrid>
              <a:tr h="45714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Kind of technology</a:t>
                      </a:r>
                    </a:p>
                  </a:txBody>
                  <a:tcPr marL="82916" marR="82916"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Why we rejected it</a:t>
                      </a:r>
                    </a:p>
                  </a:txBody>
                  <a:tcPr marL="82916" marR="82916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9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IP multicast, pt-to-pt TCP</a:t>
                      </a:r>
                    </a:p>
                  </a:txBody>
                  <a:tcPr marL="82916" marR="82916"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Too many IPMC </a:t>
                      </a: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addrs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  Too many TCP streams</a:t>
                      </a:r>
                    </a:p>
                  </a:txBody>
                  <a:tcPr marL="82916" marR="82916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57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Software group multicast solutions (“heavyweight”)</a:t>
                      </a:r>
                    </a:p>
                  </a:txBody>
                  <a:tcPr marL="82916" marR="82916"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Protocols designed for just one group at a time; overheads soar.  Instability in large deployments</a:t>
                      </a:r>
                    </a:p>
                  </a:txBody>
                  <a:tcPr marL="82916" marR="82916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9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Lightweight groups</a:t>
                      </a:r>
                    </a:p>
                  </a:txBody>
                  <a:tcPr marL="82916" marR="82916"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Nodes get undesired traffic, data sent indirectly</a:t>
                      </a:r>
                    </a:p>
                  </a:txBody>
                  <a:tcPr marL="82916" marR="82916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9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Publish-subscribe bus</a:t>
                      </a:r>
                    </a:p>
                  </a:txBody>
                  <a:tcPr marL="82916" marR="82916"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Unstable in large deployments, data sent indirectly</a:t>
                      </a:r>
                    </a:p>
                  </a:txBody>
                  <a:tcPr marL="82916" marR="82916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72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Content-filtering event notification.</a:t>
                      </a:r>
                    </a:p>
                  </a:txBody>
                  <a:tcPr marL="82916" marR="82916"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Very expensive.  Nodes see undesired traffic.  High latency paths are common</a:t>
                      </a:r>
                    </a:p>
                  </a:txBody>
                  <a:tcPr marL="82916" marR="82916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33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Peer-to-peer overlays</a:t>
                      </a:r>
                    </a:p>
                  </a:txBody>
                  <a:tcPr marL="82916" marR="82916"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Similar to content-filtering scenario</a:t>
                      </a:r>
                    </a:p>
                  </a:txBody>
                  <a:tcPr marL="82916" marR="82916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ular Callout 4"/>
          <p:cNvSpPr/>
          <p:nvPr/>
        </p:nvSpPr>
        <p:spPr>
          <a:xfrm>
            <a:off x="2133600" y="2819400"/>
            <a:ext cx="5867400" cy="1219200"/>
          </a:xfrm>
          <a:prstGeom prst="wedgeRectCallout">
            <a:avLst>
              <a:gd name="adj1" fmla="val -44233"/>
              <a:gd name="adj2" fmla="val 94231"/>
            </a:avLst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002060"/>
                </a:solidFill>
              </a:rPr>
              <a:t>Better: Just explain that “in this table we summarize the existing options, but none are very good.  For example, publish-subscribe is quite unstable in large settings.  I won’t go through this line by line but the story is grim…</a:t>
            </a:r>
            <a:endParaRPr lang="fr-BE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Some common mistakes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4" y="1600200"/>
            <a:ext cx="8455025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C00000"/>
                </a:solidFill>
              </a:rPr>
              <a:t>Getting too detailed.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 talk should convey the style and impact of your work but usually can’t cover the real details!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Crowded slides are useless – audience is forced to ignore them</a:t>
            </a:r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C00000"/>
                </a:solidFill>
              </a:rPr>
              <a:t>Losing their enthusiasm.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More important for the audience to feel excited about your work than to understand every single detail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Tell them </a:t>
            </a:r>
            <a:r>
              <a:rPr lang="en-US" i="1" dirty="0" smtClean="0"/>
              <a:t>why your work is </a:t>
            </a:r>
            <a:r>
              <a:rPr lang="en-US" i="1" dirty="0" smtClean="0"/>
              <a:t>exciting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Then they will read the paper or approach you in the hall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9843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“Slide fails”</a:t>
            </a:r>
            <a:endParaRPr lang="en-US" dirty="0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C00000"/>
                </a:solidFill>
              </a:rPr>
              <a:t>Graphs are hard to interpret.  </a:t>
            </a:r>
            <a:endParaRPr lang="en-US" sz="2800" dirty="0" smtClean="0"/>
          </a:p>
          <a:p>
            <a:pPr lvl="1" eaLnBrk="1" hangingPunct="1"/>
            <a:r>
              <a:rPr lang="en-US" sz="2500" dirty="0" smtClean="0"/>
              <a:t>Explaining a few data points helps.</a:t>
            </a:r>
          </a:p>
          <a:p>
            <a:pPr lvl="1" eaLnBrk="1" hangingPunct="1"/>
            <a:endParaRPr lang="en-US" sz="2500" dirty="0" smtClean="0"/>
          </a:p>
          <a:p>
            <a:pPr eaLnBrk="1" hangingPunct="1"/>
            <a:r>
              <a:rPr lang="en-US" sz="2800" dirty="0" smtClean="0">
                <a:solidFill>
                  <a:srgbClr val="C00000"/>
                </a:solidFill>
              </a:rPr>
              <a:t>Stick with standard font sizes</a:t>
            </a:r>
          </a:p>
          <a:p>
            <a:pPr lvl="1" eaLnBrk="1" hangingPunct="1"/>
            <a:r>
              <a:rPr lang="en-US" sz="1800" b="1" dirty="0" smtClean="0"/>
              <a:t>Slides with </a:t>
            </a:r>
            <a:r>
              <a:rPr lang="en-US" sz="1800" b="1" dirty="0" smtClean="0"/>
              <a:t>tiny </a:t>
            </a:r>
            <a:r>
              <a:rPr lang="en-US" sz="1800" b="1" dirty="0" smtClean="0"/>
              <a:t>dense </a:t>
            </a:r>
            <a:r>
              <a:rPr lang="en-US" sz="1800" b="1" dirty="0" smtClean="0"/>
              <a:t>text and strange colors or fonts </a:t>
            </a:r>
            <a:r>
              <a:rPr lang="en-US" sz="1800" b="1" dirty="0" smtClean="0"/>
              <a:t>are illegible.</a:t>
            </a:r>
          </a:p>
          <a:p>
            <a:pPr lvl="1" eaLnBrk="1" hangingPunct="1"/>
            <a:r>
              <a:rPr lang="en-US" sz="1800" b="1" dirty="0" smtClean="0"/>
              <a:t>You thought you squeezed more on the slide, but you </a:t>
            </a:r>
            <a:br>
              <a:rPr lang="en-US" sz="1800" b="1" dirty="0" smtClean="0"/>
            </a:br>
            <a:r>
              <a:rPr lang="en-US" sz="1800" b="1" dirty="0" smtClean="0"/>
              <a:t>might as well throw away that slide</a:t>
            </a:r>
            <a:r>
              <a:rPr lang="en-US" sz="1800" b="1" dirty="0" smtClean="0"/>
              <a:t>!  </a:t>
            </a:r>
            <a:r>
              <a:rPr lang="en-US" sz="1600" b="1" dirty="0" smtClean="0">
                <a:solidFill>
                  <a:srgbClr val="FF0000"/>
                </a:solidFill>
                <a:latin typeface="Edwardian Script ITC" panose="030303020407070D0804" pitchFamily="66" charset="0"/>
              </a:rPr>
              <a:t>Plus you lost audience attention.</a:t>
            </a:r>
            <a:endParaRPr lang="en-US" sz="1800" b="1" dirty="0" smtClean="0">
              <a:solidFill>
                <a:srgbClr val="FF0000"/>
              </a:solidFill>
              <a:latin typeface="Edwardian Script ITC" panose="030303020407070D0804" pitchFamily="66" charset="0"/>
            </a:endParaRPr>
          </a:p>
          <a:p>
            <a:pPr eaLnBrk="1" hangingPunct="1"/>
            <a:endParaRPr lang="en-US" sz="2800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en-US" sz="2800" dirty="0" smtClean="0">
                <a:solidFill>
                  <a:srgbClr val="C00000"/>
                </a:solidFill>
              </a:rPr>
              <a:t>Bizarre/complex pictures, special effects.  </a:t>
            </a:r>
          </a:p>
          <a:p>
            <a:pPr lvl="1" eaLnBrk="1" hangingPunct="1"/>
            <a:r>
              <a:rPr lang="en-US" sz="2500" dirty="0" smtClean="0"/>
              <a:t>Audience will be baffled.</a:t>
            </a:r>
            <a:br>
              <a:rPr lang="en-US" sz="2500" dirty="0" smtClean="0"/>
            </a:br>
            <a:endParaRPr lang="en-US" sz="2500" dirty="0" smtClean="0"/>
          </a:p>
          <a:p>
            <a:pPr lvl="1" eaLnBrk="1" hangingPunct="1"/>
            <a:endParaRPr lang="en-US" sz="2500" dirty="0" smtClean="0"/>
          </a:p>
          <a:p>
            <a:pPr eaLnBrk="1" hangingPunct="1">
              <a:buFont typeface="Wingdings" pitchFamily="2" charset="2"/>
              <a:buNone/>
            </a:pPr>
            <a:endParaRPr lang="en-US" sz="28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198120"/>
            <a:ext cx="2447925" cy="18251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fails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Almost always your own fault</a:t>
            </a:r>
          </a:p>
          <a:p>
            <a:endParaRPr lang="en-US" dirty="0"/>
          </a:p>
          <a:p>
            <a:r>
              <a:rPr lang="en-US" dirty="0" smtClean="0"/>
              <a:t>It is very rare that a technology problem can’t be fixed if you notice it ahead of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3837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Before they introduce you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226425" cy="449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C00000"/>
                </a:solidFill>
              </a:rPr>
              <a:t>Deal with the laptop hookup ahead of time.  </a:t>
            </a:r>
          </a:p>
          <a:p>
            <a:pPr lvl="1" eaLnBrk="1" hangingPunct="1"/>
            <a:r>
              <a:rPr lang="en-US" sz="2400" dirty="0" smtClean="0"/>
              <a:t>Or while the guy before you is taking questions</a:t>
            </a:r>
          </a:p>
          <a:p>
            <a:pPr lvl="1" eaLnBrk="1" hangingPunct="1"/>
            <a:endParaRPr lang="en-US" sz="2400" dirty="0" smtClean="0"/>
          </a:p>
          <a:p>
            <a:pPr eaLnBrk="1" hangingPunct="1"/>
            <a:r>
              <a:rPr lang="en-US" sz="2800" dirty="0" smtClean="0">
                <a:solidFill>
                  <a:srgbClr val="C00000"/>
                </a:solidFill>
              </a:rPr>
              <a:t>Pre-test </a:t>
            </a:r>
            <a:r>
              <a:rPr lang="en-US" sz="2800" i="1" dirty="0" smtClean="0">
                <a:solidFill>
                  <a:srgbClr val="C00000"/>
                </a:solidFill>
              </a:rPr>
              <a:t>all </a:t>
            </a:r>
            <a:r>
              <a:rPr lang="en-US" sz="2800" dirty="0" smtClean="0">
                <a:solidFill>
                  <a:srgbClr val="C00000"/>
                </a:solidFill>
              </a:rPr>
              <a:t>your slides if isn’t your machine.</a:t>
            </a:r>
          </a:p>
          <a:p>
            <a:pPr lvl="1" eaLnBrk="1" hangingPunct="1"/>
            <a:r>
              <a:rPr lang="en-US" sz="2500" dirty="0" smtClean="0"/>
              <a:t>Mac, Linux / PC incompatibilities are famous!</a:t>
            </a:r>
          </a:p>
          <a:p>
            <a:pPr lvl="1" eaLnBrk="1" hangingPunct="1"/>
            <a:r>
              <a:rPr lang="en-US" sz="2500" dirty="0" smtClean="0"/>
              <a:t>PDF works best (but builds will be lost).</a:t>
            </a:r>
          </a:p>
          <a:p>
            <a:pPr lvl="1" eaLnBrk="1" hangingPunct="1"/>
            <a:r>
              <a:rPr lang="en-US" sz="2500" dirty="0" smtClean="0"/>
              <a:t>You can always just say “No, that won’t work for me”</a:t>
            </a:r>
          </a:p>
          <a:p>
            <a:pPr eaLnBrk="1" hangingPunct="1"/>
            <a:endParaRPr lang="en-US" sz="2800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en-US" sz="2800" dirty="0" smtClean="0">
                <a:solidFill>
                  <a:srgbClr val="C00000"/>
                </a:solidFill>
              </a:rPr>
              <a:t>Put on the microphone </a:t>
            </a:r>
            <a:r>
              <a:rPr lang="en-US" sz="2800" dirty="0" smtClean="0">
                <a:solidFill>
                  <a:srgbClr val="C00000"/>
                </a:solidFill>
              </a:rPr>
              <a:t>pointed at your throat.</a:t>
            </a:r>
          </a:p>
          <a:p>
            <a:pPr lvl="1" eaLnBrk="1" hangingPunct="1"/>
            <a:r>
              <a:rPr lang="en-US" sz="2500" dirty="0" smtClean="0"/>
              <a:t>Tap it to see if it is live.</a:t>
            </a:r>
            <a:endParaRPr lang="en-US" sz="2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Topic of this talk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smtClean="0"/>
              <a:t>How to prepare a professional seminar or presentation</a:t>
            </a:r>
          </a:p>
          <a:p>
            <a:pPr eaLnBrk="1" hangingPunct="1"/>
            <a:r>
              <a:rPr lang="en-US" smtClean="0"/>
              <a:t>Dealing with timing and flow</a:t>
            </a:r>
          </a:p>
          <a:p>
            <a:pPr eaLnBrk="1" hangingPunct="1"/>
            <a:r>
              <a:rPr lang="en-US" smtClean="0"/>
              <a:t>How detailed to get?</a:t>
            </a:r>
          </a:p>
          <a:p>
            <a:pPr eaLnBrk="1" hangingPunct="1"/>
            <a:r>
              <a:rPr lang="en-US" smtClean="0"/>
              <a:t>Structuring your material</a:t>
            </a:r>
          </a:p>
          <a:p>
            <a:pPr eaLnBrk="1" hangingPunct="1"/>
            <a:r>
              <a:rPr lang="en-US" smtClean="0"/>
              <a:t>Dynamics of talking to an audience</a:t>
            </a:r>
          </a:p>
          <a:p>
            <a:pPr eaLnBrk="1" hangingPunct="1"/>
            <a:r>
              <a:rPr lang="en-US" smtClean="0"/>
              <a:t>Common pitfalls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Technology catastrophes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z="2800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en-US" sz="2800" dirty="0" smtClean="0"/>
              <a:t>Stay calm but take control.  </a:t>
            </a:r>
            <a:r>
              <a:rPr lang="en-US" sz="2800" i="1" dirty="0" smtClean="0">
                <a:solidFill>
                  <a:srgbClr val="C00000"/>
                </a:solidFill>
              </a:rPr>
              <a:t>Resolve the issue.</a:t>
            </a:r>
          </a:p>
          <a:p>
            <a:pPr lvl="1" eaLnBrk="1" hangingPunct="1"/>
            <a:r>
              <a:rPr lang="en-US" sz="2400" dirty="0" smtClean="0"/>
              <a:t>Time wasted will come from your slot</a:t>
            </a:r>
          </a:p>
          <a:p>
            <a:pPr lvl="1" eaLnBrk="1" hangingPunct="1">
              <a:buFont typeface="Wingdings 2" pitchFamily="18" charset="2"/>
              <a:buNone/>
            </a:pPr>
            <a:endParaRPr lang="en-US" sz="2400" dirty="0" smtClean="0"/>
          </a:p>
          <a:p>
            <a:pPr eaLnBrk="1" hangingPunct="1"/>
            <a:r>
              <a:rPr lang="en-US" sz="2700" dirty="0" smtClean="0"/>
              <a:t>Serious glitch?  </a:t>
            </a:r>
          </a:p>
          <a:p>
            <a:pPr lvl="1" eaLnBrk="1" hangingPunct="1"/>
            <a:r>
              <a:rPr lang="en-US" i="1" dirty="0" smtClean="0">
                <a:solidFill>
                  <a:srgbClr val="C00000"/>
                </a:solidFill>
              </a:rPr>
              <a:t>“Look, let’s skip to the next speaker to give me time to work out this laptop issue”</a:t>
            </a:r>
          </a:p>
          <a:p>
            <a:pPr lvl="1" eaLnBrk="1" hangingPunct="1"/>
            <a:r>
              <a:rPr lang="en-US" dirty="0" smtClean="0"/>
              <a:t>Don’t think, just do it</a:t>
            </a:r>
            <a:r>
              <a:rPr lang="en-US" dirty="0" smtClean="0"/>
              <a:t>.  </a:t>
            </a:r>
            <a:endParaRPr lang="en-US" dirty="0" smtClean="0"/>
          </a:p>
          <a:p>
            <a:pPr lvl="1" eaLnBrk="1" hangingPunct="1"/>
            <a:r>
              <a:rPr lang="en-US" sz="2400" dirty="0" smtClean="0"/>
              <a:t>Then find a laptop that works!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Sizing up the audience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981200"/>
            <a:ext cx="7162800" cy="429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28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Engage your audience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rgbClr val="C00000"/>
                </a:solidFill>
              </a:rPr>
              <a:t>Relax.  </a:t>
            </a:r>
            <a:r>
              <a:rPr lang="en-US" sz="2800" dirty="0" smtClean="0"/>
              <a:t>Look at the audience.  Enjoy yourself.  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sz="2800" dirty="0">
              <a:solidFill>
                <a:srgbClr val="C0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rgbClr val="C00000"/>
                </a:solidFill>
              </a:rPr>
              <a:t>Keep </a:t>
            </a:r>
            <a:r>
              <a:rPr lang="en-US" sz="2800" dirty="0" smtClean="0">
                <a:solidFill>
                  <a:srgbClr val="C00000"/>
                </a:solidFill>
              </a:rPr>
              <a:t>it light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But don’t use comics, self-deprecating remarks or comments about people being sleepy.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rgbClr val="C00000"/>
                </a:solidFill>
              </a:rPr>
              <a:t>Look </a:t>
            </a:r>
            <a:r>
              <a:rPr lang="en-US" sz="2800" dirty="0" smtClean="0">
                <a:solidFill>
                  <a:srgbClr val="C00000"/>
                </a:solidFill>
              </a:rPr>
              <a:t>at the room when you speak</a:t>
            </a:r>
            <a:r>
              <a:rPr lang="en-US" sz="2800" dirty="0" smtClean="0"/>
              <a:t>, not the slide.  Watch to see if they are following you</a:t>
            </a:r>
            <a:r>
              <a:rPr lang="en-US" sz="28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rgbClr val="C00000"/>
                </a:solidFill>
              </a:rPr>
              <a:t>Pause </a:t>
            </a:r>
            <a:r>
              <a:rPr lang="en-US" sz="2800" dirty="0" smtClean="0">
                <a:solidFill>
                  <a:srgbClr val="C00000"/>
                </a:solidFill>
              </a:rPr>
              <a:t>for emphasis</a:t>
            </a:r>
            <a:r>
              <a:rPr lang="en-US" sz="2800" dirty="0" smtClean="0"/>
              <a:t>.  </a:t>
            </a:r>
            <a:r>
              <a:rPr lang="en-US" sz="2800" dirty="0" smtClean="0"/>
              <a:t>Look around.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Sizing up the audience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Try and find </a:t>
            </a:r>
            <a:r>
              <a:rPr lang="en-US" sz="2800" dirty="0" smtClean="0"/>
              <a:t>out about the audience </a:t>
            </a:r>
            <a:r>
              <a:rPr lang="en-US" sz="2800" dirty="0" smtClean="0"/>
              <a:t>in </a:t>
            </a:r>
            <a:r>
              <a:rPr lang="en-US" sz="2800" dirty="0" smtClean="0"/>
              <a:t>advance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The room </a:t>
            </a:r>
            <a:r>
              <a:rPr lang="en-US" sz="2800" dirty="0" smtClean="0"/>
              <a:t>is full of very smart people.  </a:t>
            </a:r>
            <a:r>
              <a:rPr lang="en-US" sz="2800" b="1" i="1" dirty="0" smtClean="0">
                <a:solidFill>
                  <a:srgbClr val="C00000"/>
                </a:solidFill>
              </a:rPr>
              <a:t>But </a:t>
            </a:r>
            <a:r>
              <a:rPr lang="en-US" sz="2800" b="1" i="1" dirty="0" smtClean="0">
                <a:solidFill>
                  <a:srgbClr val="C00000"/>
                </a:solidFill>
              </a:rPr>
              <a:t>they </a:t>
            </a:r>
            <a:r>
              <a:rPr lang="en-US" sz="2800" b="1" i="1" dirty="0" smtClean="0">
                <a:solidFill>
                  <a:srgbClr val="C00000"/>
                </a:solidFill>
              </a:rPr>
              <a:t>lack background on your </a:t>
            </a:r>
            <a:r>
              <a:rPr lang="en-US" sz="2800" b="1" i="1" dirty="0" smtClean="0">
                <a:solidFill>
                  <a:srgbClr val="C00000"/>
                </a:solidFill>
              </a:rPr>
              <a:t>topic.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Speaking to them in language they will understand is more important than telling your story in the way you like to think about it yourself.</a:t>
            </a:r>
            <a:endParaRPr lang="en-US" sz="2800" dirty="0" smtClean="0"/>
          </a:p>
          <a:p>
            <a:pPr eaLnBrk="1" hangingPunct="1">
              <a:buFont typeface="Wingdings" pitchFamily="2" charset="2"/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Creating a friendly audience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rgbClr val="C00000"/>
                </a:solidFill>
              </a:rPr>
              <a:t>Personalize your talk</a:t>
            </a:r>
          </a:p>
          <a:p>
            <a:pPr lvl="1" eaLnBrk="1" hangingPunct="1"/>
            <a:r>
              <a:rPr lang="en-US" sz="3200" dirty="0" smtClean="0"/>
              <a:t>Mention attendees by name now and then</a:t>
            </a:r>
          </a:p>
          <a:p>
            <a:pPr lvl="2" eaLnBrk="1" hangingPunct="1"/>
            <a:r>
              <a:rPr lang="en-US" sz="2800" i="1" dirty="0" smtClean="0">
                <a:solidFill>
                  <a:schemeClr val="folHlink"/>
                </a:solidFill>
              </a:rPr>
              <a:t>“This next step may remind you of Fred’s classic paper on state machine replication”</a:t>
            </a:r>
          </a:p>
          <a:p>
            <a:pPr lvl="1" eaLnBrk="1" hangingPunct="1"/>
            <a:r>
              <a:rPr lang="en-US" sz="3200" dirty="0" smtClean="0"/>
              <a:t>Using people as proxies makes algorithms friendly.  </a:t>
            </a:r>
          </a:p>
          <a:p>
            <a:pPr lvl="2" eaLnBrk="1" hangingPunct="1"/>
            <a:r>
              <a:rPr lang="en-US" sz="2800" i="1" dirty="0" smtClean="0">
                <a:solidFill>
                  <a:schemeClr val="folHlink"/>
                </a:solidFill>
              </a:rPr>
              <a:t>“So, Fred sends a note to Sally asking the time…  She checks her watch and responds.”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Use jokes cautiously</a:t>
            </a:r>
            <a:endParaRPr lang="fr-BE" smtClean="0"/>
          </a:p>
        </p:txBody>
      </p:sp>
      <p:sp>
        <p:nvSpPr>
          <p:cNvPr id="5120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8382000" cy="41148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Getting people to laugh </a:t>
            </a:r>
            <a:r>
              <a:rPr lang="en-US" i="1" u="sng" dirty="0" smtClean="0">
                <a:solidFill>
                  <a:srgbClr val="C00000"/>
                </a:solidFill>
              </a:rPr>
              <a:t>with you </a:t>
            </a:r>
            <a:r>
              <a:rPr lang="en-US" dirty="0" smtClean="0">
                <a:solidFill>
                  <a:srgbClr val="C00000"/>
                </a:solidFill>
              </a:rPr>
              <a:t>is good</a:t>
            </a:r>
          </a:p>
          <a:p>
            <a:pPr lvl="1"/>
            <a:r>
              <a:rPr lang="en-US" dirty="0" smtClean="0"/>
              <a:t>But your job isn’t to be a comedian</a:t>
            </a:r>
          </a:p>
          <a:p>
            <a:pPr lvl="1"/>
            <a:r>
              <a:rPr lang="en-US" dirty="0" smtClean="0"/>
              <a:t>Don’t tell “real” jokes, but look for opportunities to lighten the presentation now and then.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Encouraging them to laugh </a:t>
            </a:r>
            <a:r>
              <a:rPr lang="en-US" i="1" u="sng" dirty="0" smtClean="0">
                <a:solidFill>
                  <a:srgbClr val="C00000"/>
                </a:solidFill>
              </a:rPr>
              <a:t>at you </a:t>
            </a:r>
            <a:r>
              <a:rPr lang="en-US" dirty="0" smtClean="0">
                <a:solidFill>
                  <a:srgbClr val="C00000"/>
                </a:solidFill>
              </a:rPr>
              <a:t>is always bad</a:t>
            </a:r>
          </a:p>
          <a:p>
            <a:pPr lvl="1"/>
            <a:r>
              <a:rPr lang="en-US" dirty="0" smtClean="0"/>
              <a:t>“</a:t>
            </a:r>
            <a:r>
              <a:rPr lang="en-US" i="1" dirty="0" smtClean="0"/>
              <a:t>I can see that I’m putting you to sleep”</a:t>
            </a:r>
          </a:p>
          <a:p>
            <a:pPr lvl="1"/>
            <a:r>
              <a:rPr lang="en-US" i="1" dirty="0" smtClean="0"/>
              <a:t>“I know this is going to be boring”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Powerpoint effects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Limit your use of special effects</a:t>
            </a:r>
          </a:p>
          <a:p>
            <a:pPr lvl="1" eaLnBrk="1" hangingPunct="1"/>
            <a:r>
              <a:rPr lang="en-US" dirty="0" smtClean="0">
                <a:solidFill>
                  <a:schemeClr val="folHlink"/>
                </a:solidFill>
              </a:rPr>
              <a:t>They</a:t>
            </a:r>
            <a:r>
              <a:rPr lang="en-US" dirty="0" smtClean="0">
                <a:solidFill>
                  <a:schemeClr val="hlink"/>
                </a:solidFill>
              </a:rPr>
              <a:t> </a:t>
            </a:r>
            <a:r>
              <a:rPr lang="en-US" dirty="0" smtClean="0">
                <a:solidFill>
                  <a:schemeClr val="accent2"/>
                </a:solidFill>
              </a:rPr>
              <a:t>get</a:t>
            </a:r>
            <a:r>
              <a:rPr lang="en-US" dirty="0" smtClean="0">
                <a:solidFill>
                  <a:schemeClr val="hlink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old kind of fast</a:t>
            </a:r>
          </a:p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And don’t copy comics onto your slides</a:t>
            </a:r>
          </a:p>
          <a:p>
            <a:pPr lvl="1" eaLnBrk="1" hangingPunct="1"/>
            <a:r>
              <a:rPr lang="en-US" dirty="0" smtClean="0"/>
              <a:t>People will have trouble making them out</a:t>
            </a:r>
          </a:p>
          <a:p>
            <a:pPr lvl="1" eaLnBrk="1" hangingPunct="1"/>
            <a:r>
              <a:rPr lang="en-US" dirty="0" smtClean="0"/>
              <a:t>Written jokes are hard to use in talks</a:t>
            </a:r>
          </a:p>
        </p:txBody>
      </p:sp>
      <p:pic>
        <p:nvPicPr>
          <p:cNvPr id="53252" name="Picture 4" descr="dilbe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800600"/>
            <a:ext cx="4743450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Avoid lists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C00000"/>
                </a:solidFill>
              </a:rPr>
              <a:t>Lists are very boring.</a:t>
            </a:r>
            <a:endParaRPr lang="en-US" u="sng" smtClean="0">
              <a:solidFill>
                <a:srgbClr val="C00000"/>
              </a:solidFill>
            </a:endParaRPr>
          </a:p>
          <a:p>
            <a:pPr eaLnBrk="1" hangingPunct="1"/>
            <a:r>
              <a:rPr lang="en-US" smtClean="0"/>
              <a:t>If you do have a list, don’t read it</a:t>
            </a:r>
          </a:p>
          <a:p>
            <a:pPr lvl="1" eaLnBrk="1" hangingPunct="1"/>
            <a:r>
              <a:rPr lang="en-US" i="1" smtClean="0">
                <a:solidFill>
                  <a:schemeClr val="folHlink"/>
                </a:solidFill>
              </a:rPr>
              <a:t>“Our work has applications in many areas.  I’ve listed a few here.  We’re especially motivated by medical applications.”</a:t>
            </a:r>
          </a:p>
          <a:p>
            <a:pPr eaLnBrk="1" hangingPunct="1"/>
            <a:r>
              <a:rPr lang="en-US" smtClean="0"/>
              <a:t>This is a very hard lesson for speakers to learn!</a:t>
            </a:r>
          </a:p>
          <a:p>
            <a:pPr eaLnBrk="1" hangingPunct="1"/>
            <a:endParaRPr lang="en-US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Theoretical results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C00000"/>
                </a:solidFill>
              </a:rPr>
              <a:t>Show them a key theorem or two</a:t>
            </a:r>
          </a:p>
          <a:p>
            <a:pPr lvl="1" eaLnBrk="1" hangingPunct="1"/>
            <a:r>
              <a:rPr lang="en-US" smtClean="0"/>
              <a:t>Explain how your proof works</a:t>
            </a:r>
          </a:p>
          <a:p>
            <a:pPr lvl="1" eaLnBrk="1" hangingPunct="1"/>
            <a:r>
              <a:rPr lang="en-US" smtClean="0"/>
              <a:t>Then state other theorems (without proofs)</a:t>
            </a:r>
          </a:p>
          <a:p>
            <a:pPr lvl="1"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r>
              <a:rPr lang="en-US" smtClean="0">
                <a:solidFill>
                  <a:srgbClr val="C00000"/>
                </a:solidFill>
              </a:rPr>
              <a:t>Remember: even brilliant people can get lost</a:t>
            </a:r>
          </a:p>
          <a:p>
            <a:pPr lvl="1" eaLnBrk="1" hangingPunct="1"/>
            <a:r>
              <a:rPr lang="en-US" smtClean="0"/>
              <a:t>Focus.  What do you want them to learn?</a:t>
            </a:r>
          </a:p>
          <a:p>
            <a:pPr lvl="1" eaLnBrk="1" hangingPunct="1"/>
            <a:r>
              <a:rPr lang="en-US" smtClean="0"/>
              <a:t>Teach the key points and get them </a:t>
            </a:r>
            <a:r>
              <a:rPr lang="en-US" i="1" u="sng" smtClean="0"/>
              <a:t>excited</a:t>
            </a:r>
            <a:r>
              <a:rPr lang="en-US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Some common problems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226425" cy="4495800"/>
          </a:xfrm>
        </p:spPr>
        <p:txBody>
          <a:bodyPr/>
          <a:lstStyle/>
          <a:p>
            <a:pPr eaLnBrk="1" hangingPunct="1"/>
            <a:r>
              <a:rPr lang="en-US" smtClean="0"/>
              <a:t>Bored looking audience</a:t>
            </a:r>
          </a:p>
          <a:p>
            <a:pPr lvl="1" eaLnBrk="1" hangingPunct="1"/>
            <a:r>
              <a:rPr lang="en-US" smtClean="0">
                <a:solidFill>
                  <a:srgbClr val="C00000"/>
                </a:solidFill>
              </a:rPr>
              <a:t>Perhaps you are getting too detailed.  </a:t>
            </a:r>
            <a:endParaRPr lang="en-US" smtClean="0"/>
          </a:p>
          <a:p>
            <a:pPr lvl="1" eaLnBrk="1" hangingPunct="1"/>
            <a:r>
              <a:rPr lang="en-US" smtClean="0">
                <a:solidFill>
                  <a:srgbClr val="C00000"/>
                </a:solidFill>
              </a:rPr>
              <a:t>Perhaps you are going too fast.</a:t>
            </a:r>
            <a:endParaRPr lang="en-US" smtClean="0"/>
          </a:p>
          <a:p>
            <a:pPr lvl="1" eaLnBrk="1" hangingPunct="1"/>
            <a:r>
              <a:rPr lang="en-US" smtClean="0">
                <a:solidFill>
                  <a:srgbClr val="C00000"/>
                </a:solidFill>
              </a:rPr>
              <a:t>Perhaps you aren’t connecting.</a:t>
            </a:r>
          </a:p>
          <a:p>
            <a:pPr lvl="1" eaLnBrk="1" hangingPunct="1"/>
            <a:endParaRPr lang="en-US" smtClean="0">
              <a:solidFill>
                <a:srgbClr val="C00000"/>
              </a:solidFill>
            </a:endParaRPr>
          </a:p>
          <a:p>
            <a:pPr eaLnBrk="1" hangingPunct="1"/>
            <a:r>
              <a:rPr lang="en-US" smtClean="0"/>
              <a:t>Don’t make self-deprecating remarks!</a:t>
            </a:r>
          </a:p>
          <a:p>
            <a:pPr lvl="2" eaLnBrk="1" hangingPunct="1"/>
            <a:r>
              <a:rPr lang="en-US" smtClean="0"/>
              <a:t>Instead, engage someone directly</a:t>
            </a:r>
          </a:p>
          <a:p>
            <a:pPr lvl="2" eaLnBrk="1" hangingPunct="1"/>
            <a:r>
              <a:rPr lang="en-US" i="1" smtClean="0"/>
              <a:t>Fred, you asked how we handle race conditions.  </a:t>
            </a:r>
            <a:br>
              <a:rPr lang="en-US" i="1" smtClean="0"/>
            </a:br>
            <a:r>
              <a:rPr lang="en-US" i="1" smtClean="0"/>
              <a:t>Let’s tackle that.  Now, what </a:t>
            </a:r>
            <a:r>
              <a:rPr lang="en-US" i="1" u="sng" smtClean="0"/>
              <a:t>is</a:t>
            </a:r>
            <a:r>
              <a:rPr lang="en-US" i="1" smtClean="0"/>
              <a:t> a race condition?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Professional talks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/>
              <a:t>The centerpiece of any research career</a:t>
            </a:r>
          </a:p>
          <a:p>
            <a:pPr lvl="1"/>
            <a:r>
              <a:rPr lang="en-US" smtClean="0"/>
              <a:t>As important in industry as it is here at Cornell</a:t>
            </a:r>
          </a:p>
          <a:p>
            <a:pPr lvl="1"/>
            <a:r>
              <a:rPr lang="en-US" smtClean="0"/>
              <a:t>Key to getting a great job… and to keeping it!</a:t>
            </a:r>
          </a:p>
          <a:p>
            <a:pPr lvl="1"/>
            <a:endParaRPr lang="en-US" smtClean="0"/>
          </a:p>
          <a:p>
            <a:r>
              <a:rPr lang="en-US" smtClean="0"/>
              <a:t>Anyone can learn to give good talks</a:t>
            </a:r>
          </a:p>
          <a:p>
            <a:pPr lvl="1"/>
            <a:r>
              <a:rPr lang="en-US" smtClean="0"/>
              <a:t>But not everyone is born knowing how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More common problems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C00000"/>
                </a:solidFill>
              </a:rPr>
              <a:t>Audience is making you uncomfortable</a:t>
            </a:r>
          </a:p>
          <a:p>
            <a:pPr lvl="1" eaLnBrk="1" hangingPunct="1"/>
            <a:r>
              <a:rPr lang="en-US" sz="2400" dirty="0" smtClean="0"/>
              <a:t>Slow dow</a:t>
            </a:r>
            <a:r>
              <a:rPr lang="en-US" sz="2400" dirty="0" smtClean="0"/>
              <a:t>n.  Uncomfortable speakers get fast / incoherent</a:t>
            </a:r>
            <a:endParaRPr lang="en-US" sz="2400" dirty="0" smtClean="0"/>
          </a:p>
          <a:p>
            <a:pPr lvl="1" eaLnBrk="1" hangingPunct="1"/>
            <a:r>
              <a:rPr lang="en-US" sz="2400" dirty="0" smtClean="0"/>
              <a:t>Instead </a:t>
            </a:r>
            <a:r>
              <a:rPr lang="en-US" sz="2400" dirty="0" smtClean="0"/>
              <a:t>of looking at individuals, look at gaps between them, or the air over them (but not at the screen!)</a:t>
            </a:r>
          </a:p>
          <a:p>
            <a:pPr lvl="1" eaLnBrk="1" hangingPunct="1"/>
            <a:r>
              <a:rPr lang="en-US" sz="2400" dirty="0" smtClean="0"/>
              <a:t>Speak in 1 minute “chunks”, look at audience during pauses </a:t>
            </a:r>
            <a:r>
              <a:rPr lang="en-US" sz="2400" dirty="0" smtClean="0"/>
              <a:t>that will help them focus </a:t>
            </a:r>
            <a:r>
              <a:rPr lang="en-US" sz="2400" dirty="0" smtClean="0"/>
              <a:t>on what you are saying</a:t>
            </a:r>
          </a:p>
          <a:p>
            <a:pPr lvl="1" eaLnBrk="1" hangingPunct="1"/>
            <a:r>
              <a:rPr lang="en-US" sz="2400" dirty="0" smtClean="0"/>
              <a:t>It is fine to </a:t>
            </a:r>
            <a:r>
              <a:rPr lang="en-US" sz="2400" dirty="0" smtClean="0"/>
              <a:t>skip details.  Hit the important points and remind them why this matters and how it relates to the big picture</a:t>
            </a:r>
          </a:p>
          <a:p>
            <a:pPr lvl="1" eaLnBrk="1" hangingPunct="1"/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More common problems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C00000"/>
                </a:solidFill>
              </a:rPr>
              <a:t>Question throws your timing or sequence off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solidFill>
                  <a:srgbClr val="C00000"/>
                </a:solidFill>
              </a:rPr>
              <a:t>Answer questions very briefly.  </a:t>
            </a:r>
            <a:r>
              <a:rPr lang="en-US" smtClean="0"/>
              <a:t>It helps to restate the question in your own words (especially if the question was bizarre)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solidFill>
                  <a:srgbClr val="C00000"/>
                </a:solidFill>
              </a:rPr>
              <a:t>Answer in a sentence or two</a:t>
            </a:r>
            <a:r>
              <a:rPr lang="en-US" smtClean="0"/>
              <a:t>, not a speech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If you will cover a topic soon, say so: </a:t>
            </a:r>
            <a:br>
              <a:rPr lang="en-US" smtClean="0"/>
            </a:br>
            <a:r>
              <a:rPr lang="en-US" smtClean="0"/>
              <a:t>“</a:t>
            </a:r>
            <a:r>
              <a:rPr lang="en-US" i="1" smtClean="0"/>
              <a:t>We’ll get to that in a moment.” 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When you get there, point it out.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You ran out of time…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76400"/>
            <a:ext cx="8458200" cy="4419600"/>
          </a:xfrm>
        </p:spPr>
        <p:txBody>
          <a:bodyPr/>
          <a:lstStyle/>
          <a:p>
            <a:pPr eaLnBrk="1" hangingPunct="1"/>
            <a:r>
              <a:rPr lang="en-US" dirty="0" smtClean="0"/>
              <a:t>Despite my advice, it happens!</a:t>
            </a:r>
          </a:p>
          <a:p>
            <a:pPr lvl="1" eaLnBrk="1" hangingPunct="1"/>
            <a:r>
              <a:rPr lang="en-US" dirty="0" smtClean="0"/>
              <a:t>When the moderator says “time’s up”, smile, </a:t>
            </a:r>
            <a:br>
              <a:rPr lang="en-US" dirty="0" smtClean="0"/>
            </a:br>
            <a:r>
              <a:rPr lang="en-US" dirty="0" smtClean="0"/>
              <a:t>shrug and thank him.</a:t>
            </a:r>
          </a:p>
          <a:p>
            <a:pPr lvl="1" eaLnBrk="1" hangingPunct="1"/>
            <a:r>
              <a:rPr lang="en-US" dirty="0" smtClean="0"/>
              <a:t>“</a:t>
            </a:r>
            <a:r>
              <a:rPr lang="en-US" i="1" dirty="0" smtClean="0"/>
              <a:t>No problem.  I’ll jump to my last slide”</a:t>
            </a:r>
          </a:p>
          <a:p>
            <a:pPr lvl="1" eaLnBrk="1" hangingPunct="1"/>
            <a:endParaRPr lang="en-US" i="1" dirty="0"/>
          </a:p>
          <a:p>
            <a:pPr eaLnBrk="1" hangingPunct="1"/>
            <a:r>
              <a:rPr lang="en-US" i="1" dirty="0" smtClean="0"/>
              <a:t>But now you </a:t>
            </a:r>
            <a:r>
              <a:rPr lang="en-US" i="1" dirty="0" smtClean="0">
                <a:solidFill>
                  <a:srgbClr val="C00000"/>
                </a:solidFill>
              </a:rPr>
              <a:t>really must finish immediately</a:t>
            </a:r>
            <a:r>
              <a:rPr lang="en-US" i="1" dirty="0" smtClean="0"/>
              <a:t>.</a:t>
            </a:r>
          </a:p>
        </p:txBody>
      </p:sp>
      <p:pic>
        <p:nvPicPr>
          <p:cNvPr id="58372" name="Picture 5" descr="gxe1lknf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33400"/>
            <a:ext cx="1839913" cy="183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4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Cutting off questions</a:t>
            </a:r>
          </a:p>
        </p:txBody>
      </p:sp>
      <p:sp>
        <p:nvSpPr>
          <p:cNvPr id="41989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>
                <a:solidFill>
                  <a:srgbClr val="C00000"/>
                </a:solidFill>
              </a:rPr>
              <a:t>Always answer questions </a:t>
            </a:r>
            <a:r>
              <a:rPr lang="en-US" sz="2800" i="1" smtClean="0">
                <a:solidFill>
                  <a:srgbClr val="C00000"/>
                </a:solidFill>
              </a:rPr>
              <a:t>briefly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500" smtClean="0"/>
              <a:t>Great question?  Say so.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500" smtClean="0"/>
              <a:t>Confusing question?  Restate it.</a:t>
            </a:r>
          </a:p>
          <a:p>
            <a:pPr eaLnBrk="1" hangingPunct="1">
              <a:lnSpc>
                <a:spcPct val="80000"/>
              </a:lnSpc>
            </a:pPr>
            <a:endParaRPr lang="en-US" sz="2800" i="1" smtClean="0"/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Questioner gives an angry speech…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Don’t take the bait: stay controlled and confident. </a:t>
            </a:r>
          </a:p>
          <a:p>
            <a:pPr lvl="1" eaLnBrk="1" hangingPunct="1">
              <a:lnSpc>
                <a:spcPct val="80000"/>
              </a:lnSpc>
            </a:pPr>
            <a:endParaRPr lang="en-US" sz="2400" smtClean="0">
              <a:solidFill>
                <a:srgbClr val="C00000"/>
              </a:solidFill>
            </a:endParaRPr>
          </a:p>
          <a:p>
            <a:pPr lvl="2" eaLnBrk="1" hangingPunct="1">
              <a:lnSpc>
                <a:spcPct val="80000"/>
              </a:lnSpc>
            </a:pPr>
            <a:r>
              <a:rPr lang="en-US" sz="2000" i="1" smtClean="0">
                <a:solidFill>
                  <a:schemeClr val="folHlink"/>
                </a:solidFill>
              </a:rPr>
              <a:t>“Thank you, David. Let’s discuss this further offline.”</a:t>
            </a:r>
          </a:p>
          <a:p>
            <a:pPr lvl="2" eaLnBrk="1" hangingPunct="1">
              <a:lnSpc>
                <a:spcPct val="80000"/>
              </a:lnSpc>
            </a:pPr>
            <a:endParaRPr lang="en-US" sz="2000" i="1" smtClean="0">
              <a:solidFill>
                <a:schemeClr val="folHlink"/>
              </a:solidFill>
            </a:endParaRPr>
          </a:p>
          <a:p>
            <a:pPr lvl="2" eaLnBrk="1" hangingPunct="1">
              <a:lnSpc>
                <a:spcPct val="80000"/>
              </a:lnSpc>
            </a:pPr>
            <a:r>
              <a:rPr lang="en-US" sz="2000" i="1" smtClean="0">
                <a:solidFill>
                  <a:schemeClr val="folHlink"/>
                </a:solidFill>
              </a:rPr>
              <a:t>“OK, let’s get back to very large sparse matrices…”</a:t>
            </a:r>
          </a:p>
        </p:txBody>
      </p:sp>
      <p:pic>
        <p:nvPicPr>
          <p:cNvPr id="61444" name="Picture 5" descr="http://tbn1.google.com/images?q=tbn:hFZ9740O-dmMfM:http://farm1.static.flickr.com/9/68900900_d49a0897b0.jpg%3Fv%3D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100" y="1066800"/>
            <a:ext cx="17081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Language challenges</a:t>
            </a:r>
            <a:endParaRPr lang="fr-BE" smtClean="0"/>
          </a:p>
        </p:txBody>
      </p:sp>
      <p:sp>
        <p:nvSpPr>
          <p:cNvPr id="62467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smtClean="0"/>
              <a:t>Avoid “unusual” vocabulary.  Use your normal speaking style and language.</a:t>
            </a:r>
          </a:p>
          <a:p>
            <a:r>
              <a:rPr lang="en-US" sz="2400" smtClean="0"/>
              <a:t>Consider writing out the talk ahead of time</a:t>
            </a:r>
          </a:p>
          <a:p>
            <a:pPr lvl="1"/>
            <a:r>
              <a:rPr lang="en-US" sz="2000" smtClean="0"/>
              <a:t>Practice until you are very comfortable</a:t>
            </a:r>
          </a:p>
          <a:p>
            <a:pPr lvl="1"/>
            <a:r>
              <a:rPr lang="en-US" sz="2000" smtClean="0"/>
              <a:t>Do a dry run with a native speaker</a:t>
            </a:r>
            <a:endParaRPr lang="fr-BE" sz="2000" smtClean="0"/>
          </a:p>
          <a:p>
            <a:r>
              <a:rPr lang="en-US" sz="2400" smtClean="0"/>
              <a:t>Pace your delivery, don’t rush!  </a:t>
            </a:r>
          </a:p>
          <a:p>
            <a:r>
              <a:rPr lang="en-US" sz="2400" smtClean="0"/>
              <a:t>Be clear about the big picture: the setting, the problem statement, the approach used, the key elements</a:t>
            </a:r>
          </a:p>
          <a:p>
            <a:r>
              <a:rPr lang="en-US" sz="2400" smtClean="0"/>
              <a:t>Pause and say “And this addresses the first of our three main issues” to remind them where we are.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Special: Interview talks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sz="2800" smtClean="0"/>
              <a:t>Not so different than other talks!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Point out which parts of your work were joint... But stress your personal contribution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3100" smtClean="0"/>
              <a:t>At the end, summarize your innovations</a:t>
            </a:r>
          </a:p>
          <a:p>
            <a:pPr lvl="1" eaLnBrk="1" hangingPunct="1"/>
            <a:r>
              <a:rPr lang="en-US" sz="2400" smtClean="0"/>
              <a:t>But avoid dry lists of results.  Convey excitement!</a:t>
            </a:r>
          </a:p>
          <a:p>
            <a:pPr lvl="1" eaLnBrk="1" hangingPunct="1"/>
            <a:r>
              <a:rPr lang="en-US" sz="2400" smtClean="0"/>
              <a:t>Just a sentence or two, not a whole extra talk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What to take away?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A talk is about information channels</a:t>
            </a:r>
          </a:p>
          <a:p>
            <a:pPr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As you work through a talk, your goal is to build up a mental picture in their minds</a:t>
            </a:r>
          </a:p>
          <a:p>
            <a:pPr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Decide ahead of time on what you are trying to teach them.  Know what they should take away before you start, and remember Ken’s Dad’s advice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What to take away?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Engaging </a:t>
            </a:r>
            <a:r>
              <a:rPr lang="en-US" sz="2800" dirty="0" smtClean="0"/>
              <a:t>your </a:t>
            </a:r>
            <a:r>
              <a:rPr lang="en-US" sz="2800" dirty="0" smtClean="0"/>
              <a:t>audience is the most important thing  </a:t>
            </a:r>
            <a:endParaRPr lang="en-US" sz="2800" dirty="0" smtClean="0"/>
          </a:p>
          <a:p>
            <a:pPr lvl="1" eaLnBrk="1" hangingPunct="1"/>
            <a:r>
              <a:rPr lang="en-US" sz="2400" dirty="0" smtClean="0"/>
              <a:t>Talk </a:t>
            </a:r>
            <a:r>
              <a:rPr lang="en-US" sz="2400" dirty="0" smtClean="0"/>
              <a:t>“with” them, not “at” them</a:t>
            </a:r>
          </a:p>
          <a:p>
            <a:pPr lvl="1" eaLnBrk="1" hangingPunct="1"/>
            <a:r>
              <a:rPr lang="en-US" sz="2400" dirty="0" smtClean="0"/>
              <a:t>Decide </a:t>
            </a:r>
            <a:r>
              <a:rPr lang="en-US" sz="2400" dirty="0" smtClean="0"/>
              <a:t>what you want to teach today.  </a:t>
            </a:r>
            <a:endParaRPr lang="en-US" sz="2400" dirty="0" smtClean="0"/>
          </a:p>
          <a:p>
            <a:pPr lvl="1" eaLnBrk="1" hangingPunct="1"/>
            <a:r>
              <a:rPr lang="en-US" sz="2400" dirty="0" smtClean="0"/>
              <a:t>Explain </a:t>
            </a:r>
            <a:r>
              <a:rPr lang="en-US" sz="2400" dirty="0" smtClean="0"/>
              <a:t>results in </a:t>
            </a:r>
            <a:r>
              <a:rPr lang="en-US" sz="2400" dirty="0" smtClean="0">
                <a:solidFill>
                  <a:srgbClr val="C00000"/>
                </a:solidFill>
              </a:rPr>
              <a:t>their</a:t>
            </a:r>
            <a:r>
              <a:rPr lang="en-US" sz="2400" dirty="0" smtClean="0"/>
              <a:t> </a:t>
            </a:r>
            <a:r>
              <a:rPr lang="en-US" sz="2400" dirty="0" smtClean="0"/>
              <a:t>terms. Motivate </a:t>
            </a:r>
            <a:r>
              <a:rPr lang="en-US" sz="2400" i="1" dirty="0" smtClean="0"/>
              <a:t>them </a:t>
            </a:r>
            <a:r>
              <a:rPr lang="en-US" sz="2400" dirty="0" smtClean="0"/>
              <a:t>to want to know.</a:t>
            </a:r>
            <a:endParaRPr lang="en-US" sz="2400" dirty="0" smtClean="0"/>
          </a:p>
          <a:p>
            <a:pPr lvl="1" eaLnBrk="1" hangingPunct="1"/>
            <a:endParaRPr lang="en-US" sz="2400" dirty="0" smtClean="0"/>
          </a:p>
          <a:p>
            <a:pPr eaLnBrk="1" hangingPunct="1"/>
            <a:r>
              <a:rPr lang="en-US" sz="2800" dirty="0" smtClean="0"/>
              <a:t>The audience came to learn something</a:t>
            </a:r>
          </a:p>
          <a:p>
            <a:pPr lvl="1" eaLnBrk="1" hangingPunct="1"/>
            <a:r>
              <a:rPr lang="en-US" sz="2400" dirty="0" smtClean="0"/>
              <a:t>Tell them what you will teach them… </a:t>
            </a:r>
            <a:endParaRPr lang="en-US" sz="2400" dirty="0" smtClean="0"/>
          </a:p>
          <a:p>
            <a:pPr lvl="1" eaLnBrk="1" hangingPunct="1"/>
            <a:r>
              <a:rPr lang="en-US" sz="2400" dirty="0" smtClean="0"/>
              <a:t>… point out that you are teaching them as promised</a:t>
            </a:r>
          </a:p>
          <a:p>
            <a:pPr lvl="1" eaLnBrk="1" hangingPunct="1"/>
            <a:r>
              <a:rPr lang="en-US" sz="2400" dirty="0" smtClean="0"/>
              <a:t>At the </a:t>
            </a:r>
            <a:r>
              <a:rPr lang="en-US" sz="2400" dirty="0" smtClean="0"/>
              <a:t>end</a:t>
            </a:r>
            <a:r>
              <a:rPr lang="en-US" sz="2400" dirty="0" smtClean="0"/>
              <a:t>, </a:t>
            </a:r>
            <a:r>
              <a:rPr lang="en-US" sz="2400" dirty="0" smtClean="0"/>
              <a:t>remind them what they learned!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Placeholder 1"/>
          <p:cNvSpPr>
            <a:spLocks noGrp="1"/>
          </p:cNvSpPr>
          <p:nvPr>
            <p:ph type="body" idx="1"/>
          </p:nvPr>
        </p:nvSpPr>
        <p:spPr>
          <a:xfrm>
            <a:off x="1066800" y="2743200"/>
            <a:ext cx="7620000" cy="1673225"/>
          </a:xfrm>
        </p:spPr>
        <p:txBody>
          <a:bodyPr/>
          <a:lstStyle/>
          <a:p>
            <a:endParaRPr lang="en-US" sz="3600" b="1" i="1" smtClean="0">
              <a:solidFill>
                <a:srgbClr val="C00000"/>
              </a:solidFill>
            </a:endParaRPr>
          </a:p>
          <a:p>
            <a:r>
              <a:rPr lang="en-US" sz="3600" b="1" i="1" smtClean="0">
                <a:solidFill>
                  <a:srgbClr val="C00000"/>
                </a:solidFill>
              </a:rPr>
              <a:t>Practice really does make perfect!</a:t>
            </a:r>
            <a:endParaRPr lang="fr-BE" sz="3600" b="1" i="1" smtClean="0">
              <a:solidFill>
                <a:srgbClr val="C00000"/>
              </a:solidFill>
            </a:endParaRPr>
          </a:p>
        </p:txBody>
      </p:sp>
      <p:sp>
        <p:nvSpPr>
          <p:cNvPr id="6758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One final thought…</a:t>
            </a:r>
            <a:endParaRPr lang="fr-B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One size </a:t>
            </a:r>
            <a:r>
              <a:rPr lang="en-US" i="1" smtClean="0"/>
              <a:t>doesn’t</a:t>
            </a:r>
            <a:r>
              <a:rPr lang="en-US" smtClean="0"/>
              <a:t> fit all uses!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smtClean="0"/>
              <a:t>Lecture in a course</a:t>
            </a:r>
          </a:p>
          <a:p>
            <a:pPr eaLnBrk="1" hangingPunct="1"/>
            <a:r>
              <a:rPr lang="en-US" smtClean="0"/>
              <a:t>Short presentation at a conference or workshop of specialists in your field</a:t>
            </a:r>
          </a:p>
          <a:p>
            <a:pPr eaLnBrk="1" hangingPunct="1"/>
            <a:r>
              <a:rPr lang="en-US" smtClean="0"/>
              <a:t>Short talk to a broader audience</a:t>
            </a:r>
          </a:p>
          <a:p>
            <a:pPr eaLnBrk="1" hangingPunct="1"/>
            <a:r>
              <a:rPr lang="en-US" smtClean="0"/>
              <a:t>Long talk (50 minutes) to a general audience, for example a job interview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… so the first challenge is to think about who your audience will be and what you hope to teach them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85175" cy="990600"/>
          </a:xfrm>
        </p:spPr>
        <p:txBody>
          <a:bodyPr/>
          <a:lstStyle/>
          <a:p>
            <a:pPr eaLnBrk="1" hangingPunct="1"/>
            <a:r>
              <a:rPr lang="en-US" smtClean="0"/>
              <a:t>Pithy advice from Ken’s Dad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2362200"/>
            <a:ext cx="8153400" cy="3733800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rgbClr val="C00000"/>
                </a:solidFill>
              </a:rPr>
              <a:t>Plan to convey one “idea” per 20 minutes</a:t>
            </a:r>
          </a:p>
          <a:p>
            <a:pPr lvl="1" eaLnBrk="1" hangingPunct="1"/>
            <a:r>
              <a:rPr lang="en-US" sz="2500" smtClean="0"/>
              <a:t>Each “idea” should “peak” with a central 10 minutes or so of hard, core material</a:t>
            </a:r>
          </a:p>
          <a:p>
            <a:pPr lvl="1" eaLnBrk="1" hangingPunct="1"/>
            <a:r>
              <a:rPr lang="en-US" sz="2500" smtClean="0"/>
              <a:t>Each idea is a separate teachable insight, but one idea might still need a context, a development, and perhaps you’ll only reach the point of “voila” 15 minutes in</a:t>
            </a:r>
          </a:p>
          <a:p>
            <a:pPr lvl="1" eaLnBrk="1" hangingPunct="1"/>
            <a:r>
              <a:rPr lang="en-US" sz="2500" smtClean="0"/>
              <a:t>For a talk longer than 20 minutes, think in terms of narrative or story “arcs”</a:t>
            </a:r>
          </a:p>
        </p:txBody>
      </p:sp>
      <p:pic>
        <p:nvPicPr>
          <p:cNvPr id="2050" name="Picture 2" descr="http://www.cuny.edu/news/cm-archive/winter2010/noted-quoted/birm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8575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a Lecture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Before you start making slides, think about how you plan to organize the material</a:t>
            </a:r>
          </a:p>
          <a:p>
            <a:endParaRPr lang="en-US" dirty="0"/>
          </a:p>
          <a:p>
            <a:r>
              <a:rPr lang="en-US" dirty="0" smtClean="0"/>
              <a:t>Sketch ideas on paper and ask yourself what you want your audience to “understand” at each part</a:t>
            </a:r>
          </a:p>
          <a:p>
            <a:endParaRPr lang="en-US" dirty="0"/>
          </a:p>
          <a:p>
            <a:r>
              <a:rPr lang="en-US" dirty="0" smtClean="0"/>
              <a:t>Get a broad sense of your timing and how fast you plan to cover the material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16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Narrative “arcs”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Think of your talk in terms of a series of stories that each build over several slides</a:t>
            </a:r>
          </a:p>
          <a:p>
            <a:pPr lvl="1"/>
            <a:r>
              <a:rPr lang="en-US" smtClean="0"/>
              <a:t>Like a paragraph in a paper with a topic sentence</a:t>
            </a:r>
          </a:p>
          <a:p>
            <a:pPr lvl="1"/>
            <a:endParaRPr lang="en-US"/>
          </a:p>
          <a:p>
            <a:r>
              <a:rPr lang="en-US" smtClean="0"/>
              <a:t>Each story arc sets the context/poses the problem, builds to the main contribution (the “money slide”). </a:t>
            </a:r>
          </a:p>
          <a:p>
            <a:endParaRPr lang="en-US" smtClean="0"/>
          </a:p>
          <a:p>
            <a:r>
              <a:rPr lang="en-US" smtClean="0"/>
              <a:t>Some degree of internal redundancy/repetition can help, if done in a subtle way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69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2186</TotalTime>
  <Words>3217</Words>
  <Application>Microsoft Office PowerPoint</Application>
  <PresentationFormat>On-screen Show (4:3)</PresentationFormat>
  <Paragraphs>589</Paragraphs>
  <Slides>58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9" baseType="lpstr">
      <vt:lpstr>Calibri</vt:lpstr>
      <vt:lpstr>Edwardian Script ITC</vt:lpstr>
      <vt:lpstr>Impact</vt:lpstr>
      <vt:lpstr>Symbol</vt:lpstr>
      <vt:lpstr>Tahoma</vt:lpstr>
      <vt:lpstr>Times New Roman</vt:lpstr>
      <vt:lpstr>Tw Cen MT</vt:lpstr>
      <vt:lpstr>Wingdings</vt:lpstr>
      <vt:lpstr>Wingdings 2</vt:lpstr>
      <vt:lpstr>Median</vt:lpstr>
      <vt:lpstr>Presentation</vt:lpstr>
      <vt:lpstr>Thoughts ON Giving  PROFESSIONAL TalkS</vt:lpstr>
      <vt:lpstr>Dining philosophers</vt:lpstr>
      <vt:lpstr>Dining philosophers researchers</vt:lpstr>
      <vt:lpstr>Topic of this talk</vt:lpstr>
      <vt:lpstr>Professional talks</vt:lpstr>
      <vt:lpstr>One size doesn’t fit all uses!</vt:lpstr>
      <vt:lpstr>Pithy advice from Ken’s Dad</vt:lpstr>
      <vt:lpstr>Designing a Lecture</vt:lpstr>
      <vt:lpstr>Narrative “arcs”</vt:lpstr>
      <vt:lpstr>Narrative Arcs and Elevator pitches</vt:lpstr>
      <vt:lpstr>… don’t omit the “wow-them” part</vt:lpstr>
      <vt:lpstr>Pithy advice from Ken’s Mom</vt:lpstr>
      <vt:lpstr>Information channel perspective</vt:lpstr>
      <vt:lpstr>Information channel perspective</vt:lpstr>
      <vt:lpstr>Common “channel fails”</vt:lpstr>
      <vt:lpstr>Time… friend or enemy?</vt:lpstr>
      <vt:lpstr>Sense of timing</vt:lpstr>
      <vt:lpstr>“Own” timing decisions</vt:lpstr>
      <vt:lpstr>Think of time when structuring a talk</vt:lpstr>
      <vt:lpstr>Sample timelines</vt:lpstr>
      <vt:lpstr>Don’t waste time with an outline…</vt:lpstr>
      <vt:lpstr>Overcoming fear</vt:lpstr>
      <vt:lpstr>If in doubt… </vt:lpstr>
      <vt:lpstr>PowerPoint Presentation</vt:lpstr>
      <vt:lpstr>Generalized insight?</vt:lpstr>
      <vt:lpstr>Kelips</vt:lpstr>
      <vt:lpstr>Kelips</vt:lpstr>
      <vt:lpstr>Kelips</vt:lpstr>
      <vt:lpstr>Kelips</vt:lpstr>
      <vt:lpstr>Kelips</vt:lpstr>
      <vt:lpstr>Kelips</vt:lpstr>
      <vt:lpstr>Why do builds work?</vt:lpstr>
      <vt:lpstr>A slide with graphs</vt:lpstr>
      <vt:lpstr>Slides with tables</vt:lpstr>
      <vt:lpstr>Slides with tables?</vt:lpstr>
      <vt:lpstr>Some common mistakes</vt:lpstr>
      <vt:lpstr>“Slide fails”</vt:lpstr>
      <vt:lpstr>Technology fails</vt:lpstr>
      <vt:lpstr>Before they introduce you</vt:lpstr>
      <vt:lpstr>Technology catastrophes</vt:lpstr>
      <vt:lpstr>Sizing up the audience</vt:lpstr>
      <vt:lpstr>Engage your audience</vt:lpstr>
      <vt:lpstr>Sizing up the audience</vt:lpstr>
      <vt:lpstr>Creating a friendly audience</vt:lpstr>
      <vt:lpstr>Use jokes cautiously</vt:lpstr>
      <vt:lpstr>Powerpoint effects</vt:lpstr>
      <vt:lpstr>Avoid lists</vt:lpstr>
      <vt:lpstr>Theoretical results</vt:lpstr>
      <vt:lpstr>Some common problems</vt:lpstr>
      <vt:lpstr>More common problems</vt:lpstr>
      <vt:lpstr>More common problems</vt:lpstr>
      <vt:lpstr>You ran out of time…</vt:lpstr>
      <vt:lpstr>Cutting off questions</vt:lpstr>
      <vt:lpstr>Language challenges</vt:lpstr>
      <vt:lpstr>Special: Interview talks</vt:lpstr>
      <vt:lpstr>What to take away?</vt:lpstr>
      <vt:lpstr>What to take away?</vt:lpstr>
      <vt:lpstr>One final thought…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 Birman</dc:creator>
  <cp:lastModifiedBy>ken</cp:lastModifiedBy>
  <cp:revision>93</cp:revision>
  <dcterms:created xsi:type="dcterms:W3CDTF">1601-01-01T00:00:00Z</dcterms:created>
  <dcterms:modified xsi:type="dcterms:W3CDTF">2014-10-04T15:48:38Z</dcterms:modified>
</cp:coreProperties>
</file>