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2" r:id="rId7"/>
    <p:sldId id="263" r:id="rId8"/>
    <p:sldId id="265" r:id="rId9"/>
    <p:sldId id="266" r:id="rId10"/>
    <p:sldId id="267" r:id="rId11"/>
    <p:sldId id="268" r:id="rId12"/>
    <p:sldId id="271" r:id="rId13"/>
    <p:sldId id="272" r:id="rId14"/>
    <p:sldId id="273" r:id="rId15"/>
    <p:sldId id="278" r:id="rId16"/>
    <p:sldId id="279" r:id="rId17"/>
    <p:sldId id="274" r:id="rId18"/>
    <p:sldId id="275" r:id="rId19"/>
    <p:sldId id="276" r:id="rId20"/>
    <p:sldId id="277" r:id="rId21"/>
    <p:sldId id="281" r:id="rId22"/>
    <p:sldId id="282" r:id="rId23"/>
    <p:sldId id="283" r:id="rId24"/>
    <p:sldId id="284" r:id="rId25"/>
    <p:sldId id="285" r:id="rId26"/>
    <p:sldId id="286" r:id="rId27"/>
    <p:sldId id="287" r:id="rId28"/>
    <p:sldId id="288" r:id="rId29"/>
    <p:sldId id="289" r:id="rId30"/>
    <p:sldId id="290" r:id="rId31"/>
    <p:sldId id="292" r:id="rId32"/>
    <p:sldId id="291" r:id="rId33"/>
    <p:sldId id="293" r:id="rId34"/>
    <p:sldId id="294" r:id="rId35"/>
    <p:sldId id="295" r:id="rId36"/>
    <p:sldId id="296" r:id="rId37"/>
    <p:sldId id="261" r:id="rId38"/>
    <p:sldId id="297" r:id="rId39"/>
    <p:sldId id="269" r:id="rId40"/>
    <p:sldId id="270"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9" autoAdjust="0"/>
    <p:restoredTop sz="94660"/>
  </p:normalViewPr>
  <p:slideViewPr>
    <p:cSldViewPr snapToGrid="0">
      <p:cViewPr varScale="1">
        <p:scale>
          <a:sx n="83" d="100"/>
          <a:sy n="83" d="100"/>
        </p:scale>
        <p:origin x="494" y="5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339859-501B-4A3D-916A-3AA50ED60DE6}"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4239706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339859-501B-4A3D-916A-3AA50ED60DE6}"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3120910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339859-501B-4A3D-916A-3AA50ED60DE6}"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529840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339859-501B-4A3D-916A-3AA50ED60DE6}"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196298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1339859-501B-4A3D-916A-3AA50ED60DE6}"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2544242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339859-501B-4A3D-916A-3AA50ED60DE6}"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183690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339859-501B-4A3D-916A-3AA50ED60DE6}" type="datetimeFigureOut">
              <a:rPr lang="en-US" smtClean="0"/>
              <a:t>10/9/2023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387070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339859-501B-4A3D-916A-3AA50ED60DE6}" type="datetimeFigureOut">
              <a:rPr lang="en-US" smtClean="0"/>
              <a:t>10/9/2023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2090472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339859-501B-4A3D-916A-3AA50ED60DE6}" type="datetimeFigureOut">
              <a:rPr lang="en-US" smtClean="0"/>
              <a:t>10/9/2023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4111720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1339859-501B-4A3D-916A-3AA50ED60DE6}"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1288669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1339859-501B-4A3D-916A-3AA50ED60DE6}"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64450F-7F51-4041-A359-D5D66797C249}" type="slidenum">
              <a:rPr lang="en-US" smtClean="0"/>
              <a:t>‹#›</a:t>
            </a:fld>
            <a:endParaRPr lang="en-US"/>
          </a:p>
        </p:txBody>
      </p:sp>
    </p:spTree>
    <p:extLst>
      <p:ext uri="{BB962C8B-B14F-4D97-AF65-F5344CB8AC3E}">
        <p14:creationId xmlns:p14="http://schemas.microsoft.com/office/powerpoint/2010/main" val="3383910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339859-501B-4A3D-916A-3AA50ED60DE6}" type="datetimeFigureOut">
              <a:rPr lang="en-US" smtClean="0"/>
              <a:t>10/9/2023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64450F-7F51-4041-A359-D5D66797C249}" type="slidenum">
              <a:rPr lang="en-US" smtClean="0"/>
              <a:t>‹#›</a:t>
            </a:fld>
            <a:endParaRPr lang="en-US"/>
          </a:p>
        </p:txBody>
      </p:sp>
    </p:spTree>
    <p:extLst>
      <p:ext uri="{BB962C8B-B14F-4D97-AF65-F5344CB8AC3E}">
        <p14:creationId xmlns:p14="http://schemas.microsoft.com/office/powerpoint/2010/main" val="1410139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err="1" smtClean="0"/>
              <a:t>FlexGen</a:t>
            </a:r>
            <a:r>
              <a:rPr lang="en-US" sz="4800" dirty="0" smtClean="0"/>
              <a:t>: High-Throughput Generative Inference of Large Language Models with a Single GPU </a:t>
            </a:r>
            <a:endParaRPr lang="en-US" sz="4800" dirty="0"/>
          </a:p>
        </p:txBody>
      </p:sp>
      <p:sp>
        <p:nvSpPr>
          <p:cNvPr id="3" name="Subtitle 2"/>
          <p:cNvSpPr>
            <a:spLocks noGrp="1"/>
          </p:cNvSpPr>
          <p:nvPr>
            <p:ph type="subTitle" idx="1"/>
          </p:nvPr>
        </p:nvSpPr>
        <p:spPr/>
        <p:txBody>
          <a:bodyPr/>
          <a:lstStyle/>
          <a:p>
            <a:r>
              <a:rPr lang="en-US" dirty="0" smtClean="0"/>
              <a:t>Ying Sheng 1 </a:t>
            </a:r>
            <a:r>
              <a:rPr lang="en-US" dirty="0" err="1" smtClean="0"/>
              <a:t>Lianmin</a:t>
            </a:r>
            <a:r>
              <a:rPr lang="en-US" dirty="0" smtClean="0"/>
              <a:t> Zheng 2 </a:t>
            </a:r>
            <a:r>
              <a:rPr lang="en-US" dirty="0" err="1" smtClean="0"/>
              <a:t>Binhang</a:t>
            </a:r>
            <a:r>
              <a:rPr lang="en-US" dirty="0" smtClean="0"/>
              <a:t> Yuan 3 </a:t>
            </a:r>
            <a:r>
              <a:rPr lang="en-US" dirty="0" err="1" smtClean="0"/>
              <a:t>Zhuohan</a:t>
            </a:r>
            <a:r>
              <a:rPr lang="en-US" dirty="0" smtClean="0"/>
              <a:t> Li 2 Max </a:t>
            </a:r>
            <a:r>
              <a:rPr lang="en-US" dirty="0" err="1" smtClean="0"/>
              <a:t>Ryabinin</a:t>
            </a:r>
            <a:r>
              <a:rPr lang="en-US" dirty="0" smtClean="0"/>
              <a:t> 4 5 Daniel Y. Fu 1 </a:t>
            </a:r>
            <a:r>
              <a:rPr lang="en-US" dirty="0" err="1" smtClean="0"/>
              <a:t>Zhiqiang</a:t>
            </a:r>
            <a:r>
              <a:rPr lang="en-US" dirty="0" smtClean="0"/>
              <a:t> Xie 1 </a:t>
            </a:r>
            <a:r>
              <a:rPr lang="en-US" dirty="0" err="1" smtClean="0"/>
              <a:t>Beidi</a:t>
            </a:r>
            <a:r>
              <a:rPr lang="en-US" dirty="0" smtClean="0"/>
              <a:t> Chen 6 7 Clark Barrett 1 Joseph E. Gonzalez 2 Percy Liang 1 Christopher Re´ 1 Ion Stoica 2 Ce Zhang</a:t>
            </a:r>
            <a:endParaRPr lang="en-US" dirty="0"/>
          </a:p>
        </p:txBody>
      </p:sp>
      <p:sp>
        <p:nvSpPr>
          <p:cNvPr id="4" name="Subtitle 2"/>
          <p:cNvSpPr txBox="1">
            <a:spLocks/>
          </p:cNvSpPr>
          <p:nvPr/>
        </p:nvSpPr>
        <p:spPr>
          <a:xfrm>
            <a:off x="1352145" y="5129280"/>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smtClean="0"/>
              <a:t>1 Stanford University 2UC Berkeley 3ETH Zurich 4Yandex 5HSE University 6Meta 7Carnegie Mellon University. </a:t>
            </a:r>
            <a:endParaRPr lang="en-US" dirty="0"/>
          </a:p>
        </p:txBody>
      </p:sp>
    </p:spTree>
    <p:extLst>
      <p:ext uri="{BB962C8B-B14F-4D97-AF65-F5344CB8AC3E}">
        <p14:creationId xmlns:p14="http://schemas.microsoft.com/office/powerpoint/2010/main" val="3830882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2: effective compression strategies</a:t>
            </a:r>
            <a:endParaRPr lang="en-US" dirty="0"/>
          </a:p>
        </p:txBody>
      </p:sp>
      <p:sp>
        <p:nvSpPr>
          <p:cNvPr id="3" name="Content Placeholder 2"/>
          <p:cNvSpPr>
            <a:spLocks noGrp="1"/>
          </p:cNvSpPr>
          <p:nvPr>
            <p:ph idx="1"/>
          </p:nvPr>
        </p:nvSpPr>
        <p:spPr/>
        <p:txBody>
          <a:bodyPr/>
          <a:lstStyle/>
          <a:p>
            <a:r>
              <a:rPr lang="en-US" dirty="0" smtClean="0"/>
              <a:t>When combining compression with offloading for high-throughput inference, the I/O costs and memory reduction of the weights and KV cache become more important, motivating alternative compression schemes</a:t>
            </a:r>
            <a:endParaRPr lang="en-US" dirty="0"/>
          </a:p>
        </p:txBody>
      </p:sp>
    </p:spTree>
    <p:extLst>
      <p:ext uri="{BB962C8B-B14F-4D97-AF65-F5344CB8AC3E}">
        <p14:creationId xmlns:p14="http://schemas.microsoft.com/office/powerpoint/2010/main" val="3570089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FlexGen</a:t>
            </a:r>
            <a:r>
              <a:rPr lang="en-US" dirty="0" smtClean="0"/>
              <a:t> aggregates memory from the GPU, CPU, and disk, and efficiently schedules I/O operations, along with possible compression methods and distributed pipeline parallelism</a:t>
            </a:r>
          </a:p>
          <a:p>
            <a:pPr lvl="1"/>
            <a:r>
              <a:rPr lang="en-US" dirty="0" smtClean="0"/>
              <a:t>Contribution 1:</a:t>
            </a:r>
          </a:p>
          <a:p>
            <a:pPr lvl="2"/>
            <a:r>
              <a:rPr lang="en-US" dirty="0" smtClean="0"/>
              <a:t>Formally define a search space of possible offloading strategies by considering computation schedule, tensor placement, and computation delegation</a:t>
            </a:r>
          </a:p>
          <a:p>
            <a:pPr lvl="2"/>
            <a:r>
              <a:rPr lang="en-US" dirty="0" smtClean="0"/>
              <a:t>Search space captures a computation order with I/O complexity within 2× of optimality</a:t>
            </a:r>
          </a:p>
          <a:p>
            <a:pPr lvl="2"/>
            <a:r>
              <a:rPr lang="en-US" dirty="0"/>
              <a:t>A</a:t>
            </a:r>
            <a:r>
              <a:rPr lang="en-US" dirty="0" smtClean="0"/>
              <a:t> linear programming-based search algorithm</a:t>
            </a:r>
          </a:p>
          <a:p>
            <a:pPr lvl="1"/>
            <a:r>
              <a:rPr lang="en-US" dirty="0" smtClean="0"/>
              <a:t>Contribution 2:</a:t>
            </a:r>
          </a:p>
          <a:p>
            <a:pPr lvl="2"/>
            <a:r>
              <a:rPr lang="en-US" dirty="0" smtClean="0"/>
              <a:t>Fine-grained </a:t>
            </a:r>
            <a:r>
              <a:rPr lang="en-US" dirty="0" err="1" smtClean="0"/>
              <a:t>groupwise</a:t>
            </a:r>
            <a:r>
              <a:rPr lang="en-US" dirty="0" smtClean="0"/>
              <a:t> quantization (Shen et al., 2020), which is suitable for reducing I/O costs and memory usage during offloading</a:t>
            </a:r>
          </a:p>
          <a:p>
            <a:pPr lvl="1"/>
            <a:r>
              <a:rPr lang="en-US" dirty="0" smtClean="0"/>
              <a:t>Contribution 3:</a:t>
            </a:r>
          </a:p>
          <a:p>
            <a:pPr lvl="2"/>
            <a:r>
              <a:rPr lang="en-US" dirty="0" smtClean="0"/>
              <a:t>Demonstrate the efficiency of </a:t>
            </a:r>
            <a:r>
              <a:rPr lang="en-US" dirty="0" err="1" smtClean="0"/>
              <a:t>FlexGen</a:t>
            </a:r>
            <a:r>
              <a:rPr lang="en-US" dirty="0" smtClean="0"/>
              <a:t> by running OPT-175B on NVIDIA T4 (16GB) GPUs</a:t>
            </a:r>
            <a:endParaRPr lang="en-US" dirty="0"/>
          </a:p>
        </p:txBody>
      </p:sp>
    </p:spTree>
    <p:extLst>
      <p:ext uri="{BB962C8B-B14F-4D97-AF65-F5344CB8AC3E}">
        <p14:creationId xmlns:p14="http://schemas.microsoft.com/office/powerpoint/2010/main" val="1577803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Two stages: </a:t>
            </a:r>
          </a:p>
          <a:p>
            <a:pPr lvl="1"/>
            <a:r>
              <a:rPr lang="en-US" dirty="0" err="1" smtClean="0"/>
              <a:t>i</a:t>
            </a:r>
            <a:r>
              <a:rPr lang="en-US" dirty="0" smtClean="0"/>
              <a:t>) the prefill stage which takes a prompt sequence to generate the key-value cache (KV cache) for each transformer layer of the LLM; </a:t>
            </a:r>
            <a:endParaRPr lang="en-US" dirty="0"/>
          </a:p>
          <a:p>
            <a:pPr lvl="1"/>
            <a:r>
              <a:rPr lang="en-US" dirty="0" smtClean="0"/>
              <a:t>ii) the decoding stage which utilizes and updates the KV cache to generate tokens step-by-step</a:t>
            </a:r>
          </a:p>
          <a:p>
            <a:r>
              <a:rPr lang="en-US" dirty="0" smtClean="0"/>
              <a:t>Considering FP16, the total number of bytes to store the parameters can be roughly 1 calculated by l(8h</a:t>
            </a:r>
            <a:r>
              <a:rPr lang="en-US" baseline="-25000" dirty="0" smtClean="0"/>
              <a:t>1</a:t>
            </a:r>
            <a:r>
              <a:rPr lang="en-US" baseline="30000" dirty="0" smtClean="0"/>
              <a:t>2</a:t>
            </a:r>
            <a:r>
              <a:rPr lang="en-US" dirty="0" smtClean="0"/>
              <a:t> + 4h</a:t>
            </a:r>
            <a:r>
              <a:rPr lang="en-US" baseline="-25000" dirty="0" smtClean="0"/>
              <a:t>1</a:t>
            </a:r>
            <a:r>
              <a:rPr lang="en-US" dirty="0" smtClean="0"/>
              <a:t>h</a:t>
            </a:r>
            <a:r>
              <a:rPr lang="en-US" baseline="-25000" dirty="0" smtClean="0"/>
              <a:t>2</a:t>
            </a:r>
            <a:r>
              <a:rPr lang="en-US" dirty="0" smtClean="0"/>
              <a:t>). The total number of bytes to store the KV cache in peak is 4 × blh</a:t>
            </a:r>
            <a:r>
              <a:rPr lang="en-US" baseline="-25000" dirty="0" smtClean="0"/>
              <a:t>1</a:t>
            </a:r>
            <a:r>
              <a:rPr lang="en-US" dirty="0" smtClean="0"/>
              <a:t>(s + n).</a:t>
            </a:r>
          </a:p>
          <a:p>
            <a:r>
              <a:rPr lang="en-US" dirty="0" smtClean="0"/>
              <a:t>Notations:</a:t>
            </a:r>
          </a:p>
          <a:p>
            <a:pPr lvl="1"/>
            <a:r>
              <a:rPr lang="en-US" dirty="0" smtClean="0"/>
              <a:t>b: batch size by b</a:t>
            </a:r>
          </a:p>
          <a:p>
            <a:pPr lvl="1"/>
            <a:r>
              <a:rPr lang="en-US" dirty="0" smtClean="0"/>
              <a:t>s: the input sequence length</a:t>
            </a:r>
          </a:p>
          <a:p>
            <a:pPr lvl="1"/>
            <a:r>
              <a:rPr lang="en-US" dirty="0" smtClean="0"/>
              <a:t>n: the output sequence length</a:t>
            </a:r>
          </a:p>
          <a:p>
            <a:pPr lvl="1"/>
            <a:r>
              <a:rPr lang="en-US" dirty="0" smtClean="0"/>
              <a:t>h1: the hidden dimension of the transformer</a:t>
            </a:r>
          </a:p>
          <a:p>
            <a:pPr lvl="1"/>
            <a:r>
              <a:rPr lang="en-US" dirty="0" smtClean="0"/>
              <a:t>h2: the hidden dimension of the second MLP layer</a:t>
            </a:r>
          </a:p>
          <a:p>
            <a:pPr lvl="1"/>
            <a:r>
              <a:rPr lang="en-US" dirty="0" smtClean="0"/>
              <a:t>l: the total number of transformer layers</a:t>
            </a:r>
            <a:endParaRPr lang="en-US" dirty="0"/>
          </a:p>
        </p:txBody>
      </p:sp>
    </p:spTree>
    <p:extLst>
      <p:ext uri="{BB962C8B-B14F-4D97-AF65-F5344CB8AC3E}">
        <p14:creationId xmlns:p14="http://schemas.microsoft.com/office/powerpoint/2010/main" val="554587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a:t>
            </a:r>
            <a:endParaRPr lang="en-US" dirty="0"/>
          </a:p>
        </p:txBody>
      </p:sp>
      <p:sp>
        <p:nvSpPr>
          <p:cNvPr id="3" name="Content Placeholder 2"/>
          <p:cNvSpPr>
            <a:spLocks noGrp="1"/>
          </p:cNvSpPr>
          <p:nvPr>
            <p:ph idx="1"/>
          </p:nvPr>
        </p:nvSpPr>
        <p:spPr/>
        <p:txBody>
          <a:bodyPr/>
          <a:lstStyle/>
          <a:p>
            <a:r>
              <a:rPr lang="en-US" dirty="0" smtClean="0"/>
              <a:t>OPT-175B model (l = 96, h1 = 12288, h2 = 49152) takes 325 GB. With a batch size of b = 512, an input sequence length s = 512, and an output sequence length of n = 32, the total memory required to store the KV cache is 1.2 TB, which is 3.8× the model weights</a:t>
            </a:r>
          </a:p>
          <a:p>
            <a:r>
              <a:rPr lang="en-US" dirty="0" smtClean="0"/>
              <a:t>Considering an effective batch size b, an input sequence length s, and an output sequence length of n, </a:t>
            </a:r>
          </a:p>
          <a:p>
            <a:pPr lvl="1"/>
            <a:r>
              <a:rPr lang="en-US" dirty="0" smtClean="0"/>
              <a:t>Latency t is defined as the total number of seconds spent to process the prompts and generate all the </a:t>
            </a:r>
            <a:r>
              <a:rPr lang="en-US" dirty="0" err="1" smtClean="0"/>
              <a:t>bn</a:t>
            </a:r>
            <a:r>
              <a:rPr lang="en-US" dirty="0" smtClean="0"/>
              <a:t> tokens</a:t>
            </a:r>
          </a:p>
          <a:p>
            <a:pPr lvl="1"/>
            <a:r>
              <a:rPr lang="en-US" dirty="0" smtClean="0"/>
              <a:t>The generation throughput is defined as </a:t>
            </a:r>
            <a:r>
              <a:rPr lang="en-US" dirty="0" err="1" smtClean="0"/>
              <a:t>bn</a:t>
            </a:r>
            <a:r>
              <a:rPr lang="en-US" dirty="0" smtClean="0"/>
              <a:t>/t</a:t>
            </a:r>
            <a:endParaRPr lang="en-US" dirty="0"/>
          </a:p>
        </p:txBody>
      </p:sp>
    </p:spTree>
    <p:extLst>
      <p:ext uri="{BB962C8B-B14F-4D97-AF65-F5344CB8AC3E}">
        <p14:creationId xmlns:p14="http://schemas.microsoft.com/office/powerpoint/2010/main" val="178029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a:t>
            </a:r>
            <a:endParaRPr lang="en-US" dirty="0"/>
          </a:p>
        </p:txBody>
      </p:sp>
      <p:sp>
        <p:nvSpPr>
          <p:cNvPr id="4" name="Content Placeholder 3"/>
          <p:cNvSpPr>
            <a:spLocks noGrp="1"/>
          </p:cNvSpPr>
          <p:nvPr>
            <p:ph idx="1"/>
          </p:nvPr>
        </p:nvSpPr>
        <p:spPr/>
        <p:txBody>
          <a:bodyPr/>
          <a:lstStyle/>
          <a:p>
            <a:r>
              <a:rPr lang="en-US" dirty="0"/>
              <a:t>T</a:t>
            </a:r>
            <a:r>
              <a:rPr lang="en-US" dirty="0" smtClean="0"/>
              <a:t>he model has 4 layers and the system generate 3 tokens per prompt</a:t>
            </a:r>
          </a:p>
          <a:p>
            <a:r>
              <a:rPr lang="en-US" dirty="0"/>
              <a:t>A</a:t>
            </a:r>
            <a:r>
              <a:rPr lang="en-US" dirty="0" smtClean="0"/>
              <a:t> square means the computation of a GPU batch for a layer</a:t>
            </a:r>
          </a:p>
          <a:p>
            <a:r>
              <a:rPr lang="en-US" dirty="0" smtClean="0"/>
              <a:t>The squares with the same color share the same layer weights</a:t>
            </a:r>
            <a:endParaRPr lang="en-US" dirty="0"/>
          </a:p>
        </p:txBody>
      </p:sp>
      <p:pic>
        <p:nvPicPr>
          <p:cNvPr id="5" name="Picture 4"/>
          <p:cNvPicPr>
            <a:picLocks noChangeAspect="1"/>
          </p:cNvPicPr>
          <p:nvPr/>
        </p:nvPicPr>
        <p:blipFill>
          <a:blip r:embed="rId2"/>
          <a:stretch>
            <a:fillRect/>
          </a:stretch>
        </p:blipFill>
        <p:spPr>
          <a:xfrm>
            <a:off x="2315183" y="3335980"/>
            <a:ext cx="6513782" cy="2724396"/>
          </a:xfrm>
          <a:prstGeom prst="rect">
            <a:avLst/>
          </a:prstGeom>
        </p:spPr>
      </p:pic>
    </p:spTree>
    <p:extLst>
      <p:ext uri="{BB962C8B-B14F-4D97-AF65-F5344CB8AC3E}">
        <p14:creationId xmlns:p14="http://schemas.microsoft.com/office/powerpoint/2010/main" val="259192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a:t>
            </a:r>
            <a:endParaRPr lang="en-US" dirty="0"/>
          </a:p>
        </p:txBody>
      </p:sp>
      <p:sp>
        <p:nvSpPr>
          <p:cNvPr id="3" name="Content Placeholder 2"/>
          <p:cNvSpPr>
            <a:spLocks noGrp="1"/>
          </p:cNvSpPr>
          <p:nvPr>
            <p:ph idx="1"/>
          </p:nvPr>
        </p:nvSpPr>
        <p:spPr/>
        <p:txBody>
          <a:bodyPr>
            <a:normAutofit fontScale="92500" lnSpcReduction="20000"/>
          </a:bodyPr>
          <a:lstStyle/>
          <a:p>
            <a:r>
              <a:rPr lang="en-US" dirty="0"/>
              <a:t>Define a valid path as a path that traverses (i.e., computes) all squares, while subject to the following constraints: </a:t>
            </a:r>
          </a:p>
          <a:p>
            <a:pPr lvl="1"/>
            <a:r>
              <a:rPr lang="en-US" dirty="0" smtClean="0"/>
              <a:t>A square can only be computed if all squares to its left on the same row were computed</a:t>
            </a:r>
          </a:p>
          <a:p>
            <a:pPr lvl="1"/>
            <a:r>
              <a:rPr lang="en-US" dirty="0" smtClean="0"/>
              <a:t>To compute a square on a device, all its inputs (weights, activations, cache) must be loaded to the same device</a:t>
            </a:r>
          </a:p>
          <a:p>
            <a:pPr lvl="1"/>
            <a:r>
              <a:rPr lang="en-US" dirty="0" smtClean="0"/>
              <a:t>After being computed, a square produces two outputs: activations and KV cache. The activations should be stored until its right sibling is computed. The KV cache should be stored until the rightmost square on the same row is computed. </a:t>
            </a:r>
            <a:endParaRPr lang="en-US" dirty="0"/>
          </a:p>
          <a:p>
            <a:pPr lvl="1"/>
            <a:r>
              <a:rPr lang="en-US" dirty="0" smtClean="0"/>
              <a:t>At any time, the total size of tensors stored on a device cannot exceed its memory capacity. </a:t>
            </a:r>
          </a:p>
          <a:p>
            <a:r>
              <a:rPr lang="en-US" dirty="0" smtClean="0"/>
              <a:t>The goal is to find a valid path that minimizes the total execution time, which includes the compute cost and I/O cost when moving tensors between devices.</a:t>
            </a:r>
            <a:endParaRPr lang="en-US" dirty="0"/>
          </a:p>
        </p:txBody>
      </p:sp>
    </p:spTree>
    <p:extLst>
      <p:ext uri="{BB962C8B-B14F-4D97-AF65-F5344CB8AC3E}">
        <p14:creationId xmlns:p14="http://schemas.microsoft.com/office/powerpoint/2010/main" val="1688084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a:t>
            </a:r>
            <a:endParaRPr lang="en-US" dirty="0"/>
          </a:p>
        </p:txBody>
      </p:sp>
      <p:sp>
        <p:nvSpPr>
          <p:cNvPr id="3" name="Content Placeholder 2"/>
          <p:cNvSpPr>
            <a:spLocks noGrp="1"/>
          </p:cNvSpPr>
          <p:nvPr>
            <p:ph idx="1"/>
          </p:nvPr>
        </p:nvSpPr>
        <p:spPr/>
        <p:txBody>
          <a:bodyPr>
            <a:normAutofit/>
          </a:bodyPr>
          <a:lstStyle/>
          <a:p>
            <a:r>
              <a:rPr lang="en-US" dirty="0"/>
              <a:t>Search space</a:t>
            </a:r>
          </a:p>
          <a:p>
            <a:pPr lvl="1"/>
            <a:r>
              <a:rPr lang="en-US" dirty="0" smtClean="0"/>
              <a:t>Compute schedule</a:t>
            </a:r>
          </a:p>
          <a:p>
            <a:pPr lvl="1"/>
            <a:r>
              <a:rPr lang="en-US" dirty="0" smtClean="0"/>
              <a:t>Tensor placement</a:t>
            </a:r>
          </a:p>
          <a:p>
            <a:pPr lvl="1"/>
            <a:r>
              <a:rPr lang="en-US" dirty="0" smtClean="0"/>
              <a:t>Computation delegation</a:t>
            </a:r>
          </a:p>
          <a:p>
            <a:r>
              <a:rPr lang="en-US" dirty="0" smtClean="0"/>
              <a:t>Cost Model and Policy Search</a:t>
            </a:r>
          </a:p>
          <a:p>
            <a:r>
              <a:rPr lang="en-US" dirty="0" smtClean="0"/>
              <a:t>Extension to Multiple GPUs</a:t>
            </a:r>
            <a:endParaRPr lang="en-US" dirty="0"/>
          </a:p>
        </p:txBody>
      </p:sp>
    </p:spTree>
    <p:extLst>
      <p:ext uri="{BB962C8B-B14F-4D97-AF65-F5344CB8AC3E}">
        <p14:creationId xmlns:p14="http://schemas.microsoft.com/office/powerpoint/2010/main" val="1321693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a:t>
            </a:r>
            <a:endParaRPr lang="en-US" dirty="0"/>
          </a:p>
        </p:txBody>
      </p:sp>
      <p:sp>
        <p:nvSpPr>
          <p:cNvPr id="4" name="Content Placeholder 3"/>
          <p:cNvSpPr>
            <a:spLocks noGrp="1"/>
          </p:cNvSpPr>
          <p:nvPr>
            <p:ph idx="1"/>
          </p:nvPr>
        </p:nvSpPr>
        <p:spPr/>
        <p:txBody>
          <a:bodyPr/>
          <a:lstStyle/>
          <a:p>
            <a:r>
              <a:rPr lang="en-US" dirty="0" smtClean="0"/>
              <a:t>All existing systems traverse the graph row-by-row</a:t>
            </a:r>
          </a:p>
          <a:p>
            <a:r>
              <a:rPr lang="en-US" dirty="0"/>
              <a:t>B</a:t>
            </a:r>
            <a:r>
              <a:rPr lang="en-US" dirty="0" smtClean="0"/>
              <a:t>ecause every two contiguous squares do not share weights, this schedule has to repeatedly load the weights and incurs huge I/O costs</a:t>
            </a:r>
            <a:endParaRPr lang="en-US" dirty="0"/>
          </a:p>
        </p:txBody>
      </p:sp>
      <p:pic>
        <p:nvPicPr>
          <p:cNvPr id="5" name="Picture 4"/>
          <p:cNvPicPr>
            <a:picLocks noChangeAspect="1"/>
          </p:cNvPicPr>
          <p:nvPr/>
        </p:nvPicPr>
        <p:blipFill>
          <a:blip r:embed="rId2"/>
          <a:stretch>
            <a:fillRect/>
          </a:stretch>
        </p:blipFill>
        <p:spPr>
          <a:xfrm>
            <a:off x="564204" y="3452567"/>
            <a:ext cx="5560448" cy="2325663"/>
          </a:xfrm>
          <a:prstGeom prst="rect">
            <a:avLst/>
          </a:prstGeom>
        </p:spPr>
      </p:pic>
      <p:pic>
        <p:nvPicPr>
          <p:cNvPr id="3" name="Picture 2"/>
          <p:cNvPicPr>
            <a:picLocks noChangeAspect="1"/>
          </p:cNvPicPr>
          <p:nvPr/>
        </p:nvPicPr>
        <p:blipFill>
          <a:blip r:embed="rId3"/>
          <a:stretch>
            <a:fillRect/>
          </a:stretch>
        </p:blipFill>
        <p:spPr>
          <a:xfrm>
            <a:off x="6124652" y="3525681"/>
            <a:ext cx="4946944" cy="1957779"/>
          </a:xfrm>
          <a:prstGeom prst="rect">
            <a:avLst/>
          </a:prstGeom>
        </p:spPr>
      </p:pic>
    </p:spTree>
    <p:extLst>
      <p:ext uri="{BB962C8B-B14F-4D97-AF65-F5344CB8AC3E}">
        <p14:creationId xmlns:p14="http://schemas.microsoft.com/office/powerpoint/2010/main" val="614388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FlexGen</a:t>
            </a:r>
            <a:r>
              <a:rPr lang="en-US" dirty="0" smtClean="0"/>
              <a:t>: Proposed offloading framework (cont.) -- Search space</a:t>
            </a:r>
            <a:endParaRPr lang="en-US" dirty="0"/>
          </a:p>
        </p:txBody>
      </p:sp>
      <p:sp>
        <p:nvSpPr>
          <p:cNvPr id="4" name="Content Placeholder 3"/>
          <p:cNvSpPr>
            <a:spLocks noGrp="1"/>
          </p:cNvSpPr>
          <p:nvPr>
            <p:ph idx="1"/>
          </p:nvPr>
        </p:nvSpPr>
        <p:spPr/>
        <p:txBody>
          <a:bodyPr>
            <a:normAutofit/>
          </a:bodyPr>
          <a:lstStyle/>
          <a:p>
            <a:r>
              <a:rPr lang="en-US" sz="2400" dirty="0" smtClean="0"/>
              <a:t>To reduce the I/O costs of the weights, we can traverse the graph column-by-column. </a:t>
            </a:r>
          </a:p>
          <a:p>
            <a:r>
              <a:rPr lang="en-US" sz="2400" dirty="0" smtClean="0"/>
              <a:t>All squares in a column share weights, so we can let the weights stay on GPU for reusing and only load/unload the activations and KV cache.</a:t>
            </a:r>
          </a:p>
          <a:p>
            <a:r>
              <a:rPr lang="en-US" sz="2400" dirty="0"/>
              <a:t>S</a:t>
            </a:r>
            <a:r>
              <a:rPr lang="en-US" sz="2400" dirty="0" smtClean="0"/>
              <a:t>top when they fill the CPU and disk memory</a:t>
            </a:r>
            <a:endParaRPr lang="en-US" sz="2400" dirty="0"/>
          </a:p>
        </p:txBody>
      </p:sp>
      <p:pic>
        <p:nvPicPr>
          <p:cNvPr id="5" name="Picture 4"/>
          <p:cNvPicPr>
            <a:picLocks noChangeAspect="1"/>
          </p:cNvPicPr>
          <p:nvPr/>
        </p:nvPicPr>
        <p:blipFill>
          <a:blip r:embed="rId2"/>
          <a:stretch>
            <a:fillRect/>
          </a:stretch>
        </p:blipFill>
        <p:spPr>
          <a:xfrm>
            <a:off x="201038" y="4047747"/>
            <a:ext cx="5374036" cy="2247696"/>
          </a:xfrm>
          <a:prstGeom prst="rect">
            <a:avLst/>
          </a:prstGeom>
        </p:spPr>
      </p:pic>
      <p:pic>
        <p:nvPicPr>
          <p:cNvPr id="3" name="Picture 2"/>
          <p:cNvPicPr>
            <a:picLocks noChangeAspect="1"/>
          </p:cNvPicPr>
          <p:nvPr/>
        </p:nvPicPr>
        <p:blipFill>
          <a:blip r:embed="rId3"/>
          <a:stretch>
            <a:fillRect/>
          </a:stretch>
        </p:blipFill>
        <p:spPr>
          <a:xfrm>
            <a:off x="5523193" y="4166226"/>
            <a:ext cx="6278585" cy="2010737"/>
          </a:xfrm>
          <a:prstGeom prst="rect">
            <a:avLst/>
          </a:prstGeom>
        </p:spPr>
      </p:pic>
    </p:spTree>
    <p:extLst>
      <p:ext uri="{BB962C8B-B14F-4D97-AF65-F5344CB8AC3E}">
        <p14:creationId xmlns:p14="http://schemas.microsoft.com/office/powerpoint/2010/main" val="3290872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FlexGen</a:t>
            </a:r>
            <a:r>
              <a:rPr lang="en-US" dirty="0" smtClean="0"/>
              <a:t>: Proposed offloading framework (cont.) -- Search space</a:t>
            </a:r>
            <a:endParaRPr lang="en-US" dirty="0"/>
          </a:p>
        </p:txBody>
      </p:sp>
      <p:sp>
        <p:nvSpPr>
          <p:cNvPr id="4" name="Rectangle 3"/>
          <p:cNvSpPr/>
          <p:nvPr/>
        </p:nvSpPr>
        <p:spPr>
          <a:xfrm>
            <a:off x="2061317" y="2285977"/>
            <a:ext cx="7963711" cy="954107"/>
          </a:xfrm>
          <a:prstGeom prst="rect">
            <a:avLst/>
          </a:prstGeom>
          <a:solidFill>
            <a:schemeClr val="accent1"/>
          </a:solidFill>
        </p:spPr>
        <p:txBody>
          <a:bodyPr wrap="square">
            <a:spAutoFit/>
          </a:bodyPr>
          <a:lstStyle/>
          <a:p>
            <a:r>
              <a:rPr lang="en-US" sz="2800" dirty="0" smtClean="0"/>
              <a:t>Theorem 4.1. The I/O complexity of the zig-zag block schedule is within 2× of the optimal solution. </a:t>
            </a:r>
            <a:endParaRPr lang="en-US" sz="2800" dirty="0"/>
          </a:p>
        </p:txBody>
      </p:sp>
      <p:sp>
        <p:nvSpPr>
          <p:cNvPr id="5" name="Content Placeholder 4"/>
          <p:cNvSpPr>
            <a:spLocks noGrp="1"/>
          </p:cNvSpPr>
          <p:nvPr>
            <p:ph idx="1"/>
          </p:nvPr>
        </p:nvSpPr>
        <p:spPr/>
        <p:txBody>
          <a:bodyPr/>
          <a:lstStyle/>
          <a:p>
            <a:endParaRPr lang="en-US"/>
          </a:p>
        </p:txBody>
      </p:sp>
    </p:spTree>
    <p:extLst>
      <p:ext uri="{BB962C8B-B14F-4D97-AF65-F5344CB8AC3E}">
        <p14:creationId xmlns:p14="http://schemas.microsoft.com/office/powerpoint/2010/main" val="872576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Motivation 1: Making Large Models Accessible</a:t>
            </a:r>
            <a:endParaRPr lang="en-US" sz="40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22201" y="2706721"/>
            <a:ext cx="4610100" cy="2819400"/>
          </a:xfrm>
          <a:prstGeom prst="rect">
            <a:avLst/>
          </a:prstGeom>
        </p:spPr>
      </p:pic>
      <p:sp>
        <p:nvSpPr>
          <p:cNvPr id="6" name="TextBox 5"/>
          <p:cNvSpPr txBox="1"/>
          <p:nvPr/>
        </p:nvSpPr>
        <p:spPr>
          <a:xfrm>
            <a:off x="6828817" y="3229583"/>
            <a:ext cx="726332" cy="707886"/>
          </a:xfrm>
          <a:prstGeom prst="rect">
            <a:avLst/>
          </a:prstGeom>
          <a:noFill/>
        </p:spPr>
        <p:txBody>
          <a:bodyPr wrap="square" rtlCol="0">
            <a:spAutoFit/>
          </a:bodyPr>
          <a:lstStyle/>
          <a:p>
            <a:r>
              <a:rPr lang="en-US" sz="4000" dirty="0" smtClean="0"/>
              <a:t>To</a:t>
            </a:r>
            <a:endParaRPr lang="en-US" sz="4000" dirty="0"/>
          </a:p>
        </p:txBody>
      </p:sp>
      <p:pic>
        <p:nvPicPr>
          <p:cNvPr id="7" name="Picture 6"/>
          <p:cNvPicPr>
            <a:picLocks noChangeAspect="1"/>
          </p:cNvPicPr>
          <p:nvPr/>
        </p:nvPicPr>
        <p:blipFill>
          <a:blip r:embed="rId3"/>
          <a:stretch>
            <a:fillRect/>
          </a:stretch>
        </p:blipFill>
        <p:spPr>
          <a:xfrm>
            <a:off x="8121165" y="3125821"/>
            <a:ext cx="1849686" cy="1297933"/>
          </a:xfrm>
          <a:prstGeom prst="rect">
            <a:avLst/>
          </a:prstGeom>
        </p:spPr>
      </p:pic>
    </p:spTree>
    <p:extLst>
      <p:ext uri="{BB962C8B-B14F-4D97-AF65-F5344CB8AC3E}">
        <p14:creationId xmlns:p14="http://schemas.microsoft.com/office/powerpoint/2010/main" val="2501718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FlexGen</a:t>
            </a:r>
            <a:r>
              <a:rPr lang="en-US" dirty="0" smtClean="0"/>
              <a:t>: Proposed offloading framework (cont.) -- Search space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38200" y="1884193"/>
            <a:ext cx="5033301" cy="4292770"/>
          </a:xfrm>
          <a:prstGeom prst="rect">
            <a:avLst/>
          </a:prstGeom>
        </p:spPr>
      </p:pic>
      <p:sp>
        <p:nvSpPr>
          <p:cNvPr id="5" name="Content Placeholder 2"/>
          <p:cNvSpPr txBox="1">
            <a:spLocks/>
          </p:cNvSpPr>
          <p:nvPr/>
        </p:nvSpPr>
        <p:spPr>
          <a:xfrm>
            <a:off x="5566493" y="1968964"/>
            <a:ext cx="5939707" cy="43603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Another typical optimization is overlapping. </a:t>
            </a:r>
          </a:p>
          <a:p>
            <a:pPr lvl="1"/>
            <a:r>
              <a:rPr lang="en-US" dirty="0" smtClean="0"/>
              <a:t>The weights load of the next layer</a:t>
            </a:r>
          </a:p>
          <a:p>
            <a:pPr lvl="1"/>
            <a:r>
              <a:rPr lang="en-US" dirty="0" smtClean="0"/>
              <a:t>Cache/activation load of the next batch</a:t>
            </a:r>
          </a:p>
          <a:p>
            <a:pPr lvl="1"/>
            <a:r>
              <a:rPr lang="en-US" dirty="0" smtClean="0"/>
              <a:t>Cache/activation store of the previous batch</a:t>
            </a:r>
          </a:p>
          <a:p>
            <a:pPr lvl="1"/>
            <a:r>
              <a:rPr lang="en-US" dirty="0" smtClean="0"/>
              <a:t>The computation of the current batch.</a:t>
            </a:r>
          </a:p>
          <a:p>
            <a:endParaRPr lang="en-US" dirty="0"/>
          </a:p>
        </p:txBody>
      </p:sp>
    </p:spTree>
    <p:extLst>
      <p:ext uri="{BB962C8B-B14F-4D97-AF65-F5344CB8AC3E}">
        <p14:creationId xmlns:p14="http://schemas.microsoft.com/office/powerpoint/2010/main" val="4036291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 – Tensor placement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How to store these tensors within the memory hierarchy</a:t>
            </a:r>
          </a:p>
          <a:p>
            <a:pPr lvl="1"/>
            <a:r>
              <a:rPr lang="en-US" dirty="0" smtClean="0"/>
              <a:t>Three variables </a:t>
            </a:r>
            <a:r>
              <a:rPr lang="en-US" dirty="0" err="1" smtClean="0"/>
              <a:t>wg</a:t>
            </a:r>
            <a:r>
              <a:rPr lang="en-US" dirty="0" smtClean="0"/>
              <a:t>, </a:t>
            </a:r>
            <a:r>
              <a:rPr lang="en-US" dirty="0" err="1" smtClean="0"/>
              <a:t>wc</a:t>
            </a:r>
            <a:r>
              <a:rPr lang="en-US" dirty="0" smtClean="0"/>
              <a:t>, and </a:t>
            </a:r>
            <a:r>
              <a:rPr lang="en-US" dirty="0" err="1" smtClean="0"/>
              <a:t>wd</a:t>
            </a:r>
            <a:r>
              <a:rPr lang="en-US" dirty="0" smtClean="0"/>
              <a:t> to define the percentages of weights stored on GPU, CPU, and disk respectively. </a:t>
            </a:r>
            <a:endParaRPr lang="en-US" dirty="0"/>
          </a:p>
          <a:p>
            <a:pPr lvl="1"/>
            <a:r>
              <a:rPr lang="en-US" dirty="0" smtClean="0"/>
              <a:t>Three variables hg, </a:t>
            </a:r>
            <a:r>
              <a:rPr lang="en-US" dirty="0" err="1" smtClean="0"/>
              <a:t>hc</a:t>
            </a:r>
            <a:r>
              <a:rPr lang="en-US" dirty="0" smtClean="0"/>
              <a:t>, </a:t>
            </a:r>
            <a:r>
              <a:rPr lang="en-US" dirty="0" err="1" smtClean="0"/>
              <a:t>hd</a:t>
            </a:r>
            <a:r>
              <a:rPr lang="en-US" dirty="0" smtClean="0"/>
              <a:t> to define the percentages of activations </a:t>
            </a:r>
          </a:p>
          <a:p>
            <a:pPr lvl="1"/>
            <a:r>
              <a:rPr lang="en-US" dirty="0" smtClean="0"/>
              <a:t>Three variables cg, cc, cd for the KV cache</a:t>
            </a:r>
          </a:p>
          <a:p>
            <a:r>
              <a:rPr lang="en-US" dirty="0"/>
              <a:t>P</a:t>
            </a:r>
            <a:r>
              <a:rPr lang="en-US" dirty="0" smtClean="0"/>
              <a:t>artition the weights </a:t>
            </a:r>
          </a:p>
          <a:p>
            <a:pPr lvl="1"/>
            <a:r>
              <a:rPr lang="en-US" dirty="0"/>
              <a:t>A</a:t>
            </a:r>
            <a:r>
              <a:rPr lang="en-US" dirty="0" smtClean="0"/>
              <a:t>t the model granularity (e.g., assign 50% of the layers in a model to the GPU)</a:t>
            </a:r>
          </a:p>
          <a:p>
            <a:pPr lvl="1"/>
            <a:r>
              <a:rPr lang="en-US" dirty="0" smtClean="0"/>
              <a:t>At the layer granularity (e.g., assign 50% of the tensors in a layer to the GPU)</a:t>
            </a:r>
          </a:p>
          <a:p>
            <a:pPr lvl="1"/>
            <a:r>
              <a:rPr lang="en-US" dirty="0"/>
              <a:t>A</a:t>
            </a:r>
            <a:r>
              <a:rPr lang="en-US" dirty="0" smtClean="0"/>
              <a:t>t the tensor granularity (e.g., assign 50% of the elements in a tensor to the GPU)</a:t>
            </a:r>
          </a:p>
          <a:p>
            <a:r>
              <a:rPr lang="en-US" dirty="0" smtClean="0"/>
              <a:t>Coarser granularity leads to lower runtime overhead but it is less flexible and its cost is difficult to analyze</a:t>
            </a:r>
          </a:p>
          <a:p>
            <a:r>
              <a:rPr lang="en-US" dirty="0" smtClean="0"/>
              <a:t>Use layer granularity for weights, and tensor granularity for activations and the KV cache.</a:t>
            </a:r>
            <a:endParaRPr lang="en-US" dirty="0"/>
          </a:p>
        </p:txBody>
      </p:sp>
    </p:spTree>
    <p:extLst>
      <p:ext uri="{BB962C8B-B14F-4D97-AF65-F5344CB8AC3E}">
        <p14:creationId xmlns:p14="http://schemas.microsoft.com/office/powerpoint/2010/main" val="3095739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 – Computation delegation</a:t>
            </a:r>
            <a:endParaRPr lang="en-US" dirty="0"/>
          </a:p>
        </p:txBody>
      </p:sp>
      <p:sp>
        <p:nvSpPr>
          <p:cNvPr id="3" name="Content Placeholder 2"/>
          <p:cNvSpPr>
            <a:spLocks noGrp="1"/>
          </p:cNvSpPr>
          <p:nvPr>
            <p:ph idx="1"/>
          </p:nvPr>
        </p:nvSpPr>
        <p:spPr/>
        <p:txBody>
          <a:bodyPr>
            <a:normAutofit/>
          </a:bodyPr>
          <a:lstStyle/>
          <a:p>
            <a:r>
              <a:rPr lang="en-US" dirty="0" smtClean="0"/>
              <a:t>Computing the attention scores on the GPU requires moving the entire KV cache to the GPU, which incurs a substantial I/O cost as the KV cache is huge</a:t>
            </a:r>
          </a:p>
          <a:p>
            <a:r>
              <a:rPr lang="en-US" dirty="0" smtClean="0"/>
              <a:t>Computing the attention score on the CPU does not require moving the KV cache. It only requires moving the activations from the GPU to the CPU. </a:t>
            </a:r>
          </a:p>
          <a:p>
            <a:r>
              <a:rPr lang="en-US" dirty="0" smtClean="0"/>
              <a:t>For long sequences (e.g., s ≥ 512), it is better to compute the attention scores on the CPU if the associated KV cache is not stored on the GPU.</a:t>
            </a:r>
            <a:endParaRPr lang="en-US" dirty="0"/>
          </a:p>
        </p:txBody>
      </p:sp>
    </p:spTree>
    <p:extLst>
      <p:ext uri="{BB962C8B-B14F-4D97-AF65-F5344CB8AC3E}">
        <p14:creationId xmlns:p14="http://schemas.microsoft.com/office/powerpoint/2010/main" val="457438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 – Cost Model and Policy Search</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cost model predicts the latency during prefill for one layer denoted as </a:t>
            </a:r>
            <a:r>
              <a:rPr lang="en-US" dirty="0" err="1" smtClean="0"/>
              <a:t>Tpre</a:t>
            </a:r>
            <a:r>
              <a:rPr lang="en-US" dirty="0" smtClean="0"/>
              <a:t>, and the averaged latency during decoding for one layer denoted as </a:t>
            </a:r>
            <a:r>
              <a:rPr lang="en-US" dirty="0" err="1" smtClean="0"/>
              <a:t>Tgen</a:t>
            </a:r>
            <a:r>
              <a:rPr lang="en-US" dirty="0" smtClean="0"/>
              <a:t> in one block</a:t>
            </a:r>
          </a:p>
          <a:p>
            <a:r>
              <a:rPr lang="en-US" dirty="0" smtClean="0"/>
              <a:t>The total latency for computing a block can then be estimated as:</a:t>
            </a:r>
          </a:p>
          <a:p>
            <a:pPr lvl="1"/>
            <a:r>
              <a:rPr lang="en-US" dirty="0" smtClean="0"/>
              <a:t>T = </a:t>
            </a:r>
            <a:r>
              <a:rPr lang="en-US" dirty="0" err="1" smtClean="0"/>
              <a:t>Tpre</a:t>
            </a:r>
            <a:r>
              <a:rPr lang="en-US" dirty="0" smtClean="0"/>
              <a:t> · l + </a:t>
            </a:r>
            <a:r>
              <a:rPr lang="en-US" dirty="0" err="1" smtClean="0"/>
              <a:t>Tgen</a:t>
            </a:r>
            <a:r>
              <a:rPr lang="en-US" dirty="0" smtClean="0"/>
              <a:t> · (n − 1) </a:t>
            </a:r>
          </a:p>
          <a:p>
            <a:r>
              <a:rPr lang="en-US" dirty="0" err="1" smtClean="0"/>
              <a:t>Tpre</a:t>
            </a:r>
            <a:r>
              <a:rPr lang="en-US" dirty="0" smtClean="0"/>
              <a:t> can be estimated as </a:t>
            </a:r>
            <a:r>
              <a:rPr lang="en-US" dirty="0" err="1" smtClean="0"/>
              <a:t>Tpre</a:t>
            </a:r>
            <a:r>
              <a:rPr lang="en-US" dirty="0" smtClean="0"/>
              <a:t> = max(</a:t>
            </a:r>
            <a:r>
              <a:rPr lang="en-US" dirty="0" err="1" smtClean="0"/>
              <a:t>ctogp</a:t>
            </a:r>
            <a:r>
              <a:rPr lang="en-US" dirty="0" smtClean="0"/>
              <a:t> , </a:t>
            </a:r>
            <a:r>
              <a:rPr lang="en-US" dirty="0" err="1" smtClean="0"/>
              <a:t>gtocp</a:t>
            </a:r>
            <a:r>
              <a:rPr lang="en-US" dirty="0" smtClean="0"/>
              <a:t> , </a:t>
            </a:r>
            <a:r>
              <a:rPr lang="en-US" dirty="0" err="1" smtClean="0"/>
              <a:t>dtocp</a:t>
            </a:r>
            <a:r>
              <a:rPr lang="en-US" dirty="0" smtClean="0"/>
              <a:t> , </a:t>
            </a:r>
            <a:r>
              <a:rPr lang="en-US" dirty="0" err="1" smtClean="0"/>
              <a:t>ctodp</a:t>
            </a:r>
            <a:r>
              <a:rPr lang="en-US" dirty="0" smtClean="0"/>
              <a:t> , </a:t>
            </a:r>
            <a:r>
              <a:rPr lang="en-US" dirty="0" err="1" smtClean="0"/>
              <a:t>compp</a:t>
            </a:r>
            <a:r>
              <a:rPr lang="en-US" dirty="0" smtClean="0"/>
              <a:t> ), where </a:t>
            </a:r>
            <a:r>
              <a:rPr lang="en-US" dirty="0" err="1" smtClean="0"/>
              <a:t>ctogp</a:t>
            </a:r>
            <a:r>
              <a:rPr lang="en-US" dirty="0" smtClean="0"/>
              <a:t> , </a:t>
            </a:r>
            <a:r>
              <a:rPr lang="en-US" dirty="0" err="1" smtClean="0"/>
              <a:t>gtocp</a:t>
            </a:r>
            <a:r>
              <a:rPr lang="en-US" dirty="0" smtClean="0"/>
              <a:t> , </a:t>
            </a:r>
            <a:r>
              <a:rPr lang="en-US" dirty="0" err="1" smtClean="0"/>
              <a:t>dtocp</a:t>
            </a:r>
            <a:r>
              <a:rPr lang="en-US" dirty="0" smtClean="0"/>
              <a:t> , </a:t>
            </a:r>
            <a:r>
              <a:rPr lang="en-US" dirty="0" err="1" smtClean="0"/>
              <a:t>ctodp</a:t>
            </a:r>
            <a:r>
              <a:rPr lang="en-US" dirty="0" smtClean="0"/>
              <a:t> , </a:t>
            </a:r>
            <a:r>
              <a:rPr lang="en-US" dirty="0" err="1" smtClean="0"/>
              <a:t>compp</a:t>
            </a:r>
            <a:r>
              <a:rPr lang="en-US" dirty="0" smtClean="0"/>
              <a:t> denote the latency of read from CPU to GPU, write from GPU to CPU, read from disk to CPU, write from CPU to disk, computation, respectively, during prefill for one layer</a:t>
            </a:r>
          </a:p>
          <a:p>
            <a:r>
              <a:rPr lang="en-US" dirty="0" err="1" smtClean="0"/>
              <a:t>Tgen</a:t>
            </a:r>
            <a:r>
              <a:rPr lang="en-US" dirty="0" smtClean="0"/>
              <a:t> can be estimated as </a:t>
            </a:r>
            <a:r>
              <a:rPr lang="en-US" dirty="0" err="1" smtClean="0"/>
              <a:t>Tgen</a:t>
            </a:r>
            <a:r>
              <a:rPr lang="en-US" dirty="0" smtClean="0"/>
              <a:t> = max(</a:t>
            </a:r>
            <a:r>
              <a:rPr lang="en-US" dirty="0" err="1" smtClean="0"/>
              <a:t>ctogg</a:t>
            </a:r>
            <a:r>
              <a:rPr lang="en-US" dirty="0" smtClean="0"/>
              <a:t> , </a:t>
            </a:r>
            <a:r>
              <a:rPr lang="en-US" dirty="0" err="1" smtClean="0"/>
              <a:t>gtocg</a:t>
            </a:r>
            <a:r>
              <a:rPr lang="en-US" dirty="0" smtClean="0"/>
              <a:t> , </a:t>
            </a:r>
            <a:r>
              <a:rPr lang="en-US" dirty="0" err="1" smtClean="0"/>
              <a:t>dtocg</a:t>
            </a:r>
            <a:r>
              <a:rPr lang="en-US" dirty="0" smtClean="0"/>
              <a:t> , </a:t>
            </a:r>
            <a:r>
              <a:rPr lang="en-US" dirty="0" err="1" smtClean="0"/>
              <a:t>ctodg</a:t>
            </a:r>
            <a:r>
              <a:rPr lang="en-US" dirty="0" smtClean="0"/>
              <a:t> , </a:t>
            </a:r>
            <a:r>
              <a:rPr lang="en-US" dirty="0" err="1" smtClean="0"/>
              <a:t>compg</a:t>
            </a:r>
            <a:r>
              <a:rPr lang="en-US" dirty="0" smtClean="0"/>
              <a:t> ), with </a:t>
            </a:r>
            <a:r>
              <a:rPr lang="en-US" dirty="0" err="1" smtClean="0"/>
              <a:t>ctogg</a:t>
            </a:r>
            <a:r>
              <a:rPr lang="en-US" dirty="0" smtClean="0"/>
              <a:t> , </a:t>
            </a:r>
            <a:r>
              <a:rPr lang="en-US" dirty="0" err="1" smtClean="0"/>
              <a:t>gtocg</a:t>
            </a:r>
            <a:r>
              <a:rPr lang="en-US" dirty="0" smtClean="0"/>
              <a:t> , </a:t>
            </a:r>
            <a:r>
              <a:rPr lang="en-US" dirty="0" err="1" smtClean="0"/>
              <a:t>dtocg</a:t>
            </a:r>
            <a:r>
              <a:rPr lang="en-US" dirty="0" smtClean="0"/>
              <a:t> , </a:t>
            </a:r>
            <a:r>
              <a:rPr lang="en-US" dirty="0" err="1" smtClean="0"/>
              <a:t>ctodg</a:t>
            </a:r>
            <a:r>
              <a:rPr lang="en-US" dirty="0" smtClean="0"/>
              <a:t> , </a:t>
            </a:r>
            <a:r>
              <a:rPr lang="en-US" dirty="0" err="1" smtClean="0"/>
              <a:t>compg</a:t>
            </a:r>
            <a:r>
              <a:rPr lang="en-US" dirty="0" smtClean="0"/>
              <a:t> denoting the latency of read from CPU to GPU, write from GPU to CPU, read from disk to CPU, write from CPU to disk, computation, respectively, during decoding for one layer</a:t>
            </a:r>
            <a:endParaRPr lang="en-US" dirty="0"/>
          </a:p>
        </p:txBody>
      </p:sp>
    </p:spTree>
    <p:extLst>
      <p:ext uri="{BB962C8B-B14F-4D97-AF65-F5344CB8AC3E}">
        <p14:creationId xmlns:p14="http://schemas.microsoft.com/office/powerpoint/2010/main" val="947566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 – Cost Model and Policy Search</a:t>
            </a:r>
            <a:endParaRPr lang="en-US" dirty="0"/>
          </a:p>
        </p:txBody>
      </p:sp>
      <p:sp>
        <p:nvSpPr>
          <p:cNvPr id="3" name="Content Placeholder 2"/>
          <p:cNvSpPr>
            <a:spLocks noGrp="1"/>
          </p:cNvSpPr>
          <p:nvPr>
            <p:ph idx="1"/>
          </p:nvPr>
        </p:nvSpPr>
        <p:spPr/>
        <p:txBody>
          <a:bodyPr>
            <a:normAutofit/>
          </a:bodyPr>
          <a:lstStyle/>
          <a:p>
            <a:r>
              <a:rPr lang="en-US" dirty="0" smtClean="0"/>
              <a:t>A policy includes 11 variables: block size </a:t>
            </a:r>
            <a:r>
              <a:rPr lang="en-US" dirty="0" err="1" smtClean="0"/>
              <a:t>bls</a:t>
            </a:r>
            <a:r>
              <a:rPr lang="en-US" dirty="0" smtClean="0"/>
              <a:t>, GPU batch size </a:t>
            </a:r>
            <a:r>
              <a:rPr lang="en-US" dirty="0" err="1" smtClean="0"/>
              <a:t>gbs</a:t>
            </a:r>
            <a:r>
              <a:rPr lang="en-US" dirty="0" smtClean="0"/>
              <a:t>, weight placement </a:t>
            </a:r>
            <a:r>
              <a:rPr lang="en-US" dirty="0" err="1" smtClean="0"/>
              <a:t>wg</a:t>
            </a:r>
            <a:r>
              <a:rPr lang="en-US" dirty="0" smtClean="0"/>
              <a:t>, </a:t>
            </a:r>
            <a:r>
              <a:rPr lang="en-US" dirty="0" err="1" smtClean="0"/>
              <a:t>wc</a:t>
            </a:r>
            <a:r>
              <a:rPr lang="en-US" dirty="0" smtClean="0"/>
              <a:t>, </a:t>
            </a:r>
            <a:r>
              <a:rPr lang="en-US" dirty="0" err="1" smtClean="0"/>
              <a:t>wd</a:t>
            </a:r>
            <a:r>
              <a:rPr lang="en-US" dirty="0" smtClean="0"/>
              <a:t>, activation placement hg, </a:t>
            </a:r>
            <a:r>
              <a:rPr lang="en-US" dirty="0" err="1" smtClean="0"/>
              <a:t>hc</a:t>
            </a:r>
            <a:r>
              <a:rPr lang="en-US" dirty="0" smtClean="0"/>
              <a:t>, </a:t>
            </a:r>
            <a:r>
              <a:rPr lang="en-US" dirty="0" err="1" smtClean="0"/>
              <a:t>hd</a:t>
            </a:r>
            <a:r>
              <a:rPr lang="en-US" dirty="0" smtClean="0"/>
              <a:t>, and KV cache placement cg, cc, cd.</a:t>
            </a:r>
          </a:p>
          <a:p>
            <a:r>
              <a:rPr lang="en-US" dirty="0"/>
              <a:t>E</a:t>
            </a:r>
            <a:r>
              <a:rPr lang="en-US" dirty="0" smtClean="0"/>
              <a:t>numerate a few choices of (</a:t>
            </a:r>
            <a:r>
              <a:rPr lang="en-US" dirty="0" err="1" smtClean="0"/>
              <a:t>bls</a:t>
            </a:r>
            <a:r>
              <a:rPr lang="en-US" dirty="0" smtClean="0"/>
              <a:t>, </a:t>
            </a:r>
            <a:r>
              <a:rPr lang="en-US" dirty="0" err="1" smtClean="0"/>
              <a:t>gbs</a:t>
            </a:r>
            <a:r>
              <a:rPr lang="en-US" dirty="0" smtClean="0"/>
              <a:t>) tuple. Typically, </a:t>
            </a:r>
            <a:r>
              <a:rPr lang="en-US" dirty="0" err="1" smtClean="0"/>
              <a:t>gbs</a:t>
            </a:r>
            <a:r>
              <a:rPr lang="en-US" dirty="0" smtClean="0"/>
              <a:t> is a multiple of 4, and </a:t>
            </a:r>
            <a:r>
              <a:rPr lang="en-US" dirty="0" err="1" smtClean="0"/>
              <a:t>bls</a:t>
            </a:r>
            <a:r>
              <a:rPr lang="en-US" dirty="0" smtClean="0"/>
              <a:t> is less than 20 so there are not too many choices. </a:t>
            </a:r>
          </a:p>
          <a:p>
            <a:r>
              <a:rPr lang="en-US" dirty="0" smtClean="0"/>
              <a:t>Then with the fixed </a:t>
            </a:r>
            <a:r>
              <a:rPr lang="en-US" dirty="0" err="1" smtClean="0"/>
              <a:t>bls</a:t>
            </a:r>
            <a:r>
              <a:rPr lang="en-US" dirty="0" smtClean="0"/>
              <a:t>, </a:t>
            </a:r>
            <a:r>
              <a:rPr lang="en-US" dirty="0" err="1" smtClean="0"/>
              <a:t>gbs</a:t>
            </a:r>
            <a:r>
              <a:rPr lang="en-US" dirty="0" smtClean="0"/>
              <a:t>, finding the best placement p = (</a:t>
            </a:r>
            <a:r>
              <a:rPr lang="en-US" dirty="0" err="1" smtClean="0"/>
              <a:t>wg</a:t>
            </a:r>
            <a:r>
              <a:rPr lang="en-US" dirty="0" smtClean="0"/>
              <a:t>, </a:t>
            </a:r>
            <a:r>
              <a:rPr lang="en-US" dirty="0" err="1" smtClean="0"/>
              <a:t>wc</a:t>
            </a:r>
            <a:r>
              <a:rPr lang="en-US" dirty="0" smtClean="0"/>
              <a:t>, </a:t>
            </a:r>
            <a:r>
              <a:rPr lang="en-US" dirty="0" err="1" smtClean="0"/>
              <a:t>wd</a:t>
            </a:r>
            <a:r>
              <a:rPr lang="en-US" dirty="0" smtClean="0"/>
              <a:t>, cg, cc, cd, hg, </a:t>
            </a:r>
            <a:r>
              <a:rPr lang="en-US" dirty="0" err="1" smtClean="0"/>
              <a:t>hc</a:t>
            </a:r>
            <a:r>
              <a:rPr lang="en-US" dirty="0" smtClean="0"/>
              <a:t>, </a:t>
            </a:r>
            <a:r>
              <a:rPr lang="en-US" dirty="0" err="1" smtClean="0"/>
              <a:t>hd</a:t>
            </a:r>
            <a:r>
              <a:rPr lang="en-US" dirty="0" smtClean="0"/>
              <a:t>) becomes a linear programming problem shown in Eq. (1).</a:t>
            </a:r>
            <a:endParaRPr lang="en-US" dirty="0"/>
          </a:p>
        </p:txBody>
      </p:sp>
    </p:spTree>
    <p:extLst>
      <p:ext uri="{BB962C8B-B14F-4D97-AF65-F5344CB8AC3E}">
        <p14:creationId xmlns:p14="http://schemas.microsoft.com/office/powerpoint/2010/main" val="4709861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 – Cost Model and Policy Search</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057400" y="2417299"/>
            <a:ext cx="8077200" cy="3571875"/>
          </a:xfrm>
          <a:prstGeom prst="rect">
            <a:avLst/>
          </a:prstGeom>
        </p:spPr>
      </p:pic>
    </p:spTree>
    <p:extLst>
      <p:ext uri="{BB962C8B-B14F-4D97-AF65-F5344CB8AC3E}">
        <p14:creationId xmlns:p14="http://schemas.microsoft.com/office/powerpoint/2010/main" val="38980030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 – Extension to Multiple GPUs</a:t>
            </a:r>
            <a:endParaRPr lang="en-US" dirty="0"/>
          </a:p>
        </p:txBody>
      </p:sp>
      <p:sp>
        <p:nvSpPr>
          <p:cNvPr id="3" name="Content Placeholder 2"/>
          <p:cNvSpPr>
            <a:spLocks noGrp="1"/>
          </p:cNvSpPr>
          <p:nvPr>
            <p:ph idx="1"/>
          </p:nvPr>
        </p:nvSpPr>
        <p:spPr/>
        <p:txBody>
          <a:bodyPr/>
          <a:lstStyle/>
          <a:p>
            <a:r>
              <a:rPr lang="en-US" dirty="0" smtClean="0"/>
              <a:t>If we are given more GPUs and more CPUs, model parallelism can be utilized to reduce the memory pressure of each GPU</a:t>
            </a:r>
          </a:p>
          <a:p>
            <a:r>
              <a:rPr lang="en-US" dirty="0"/>
              <a:t>T</a:t>
            </a:r>
            <a:r>
              <a:rPr lang="en-US" dirty="0" smtClean="0"/>
              <a:t>wo kinds of model parallelisms: </a:t>
            </a:r>
          </a:p>
          <a:p>
            <a:pPr lvl="1"/>
            <a:r>
              <a:rPr lang="en-US" dirty="0" smtClean="0"/>
              <a:t>Tensor: reduce the single-query latency</a:t>
            </a:r>
          </a:p>
          <a:p>
            <a:pPr lvl="1"/>
            <a:r>
              <a:rPr lang="en-US" dirty="0" smtClean="0"/>
              <a:t>Pipeline parallelism: achieve good scaling on throughput due to low communication cost</a:t>
            </a:r>
          </a:p>
          <a:p>
            <a:r>
              <a:rPr lang="en-US" dirty="0" err="1" smtClean="0"/>
              <a:t>FlexGen</a:t>
            </a:r>
            <a:r>
              <a:rPr lang="en-US" dirty="0" smtClean="0"/>
              <a:t> implements pipeline parallelism</a:t>
            </a:r>
          </a:p>
          <a:p>
            <a:r>
              <a:rPr lang="en-US" dirty="0"/>
              <a:t>U</a:t>
            </a:r>
            <a:r>
              <a:rPr lang="en-US" dirty="0" smtClean="0"/>
              <a:t>se pipeline parallelism by equally partitioning an l-layer LLM on m GPUs, and then the execution of all GPUs follows the same pattern</a:t>
            </a:r>
            <a:endParaRPr lang="en-US" dirty="0"/>
          </a:p>
        </p:txBody>
      </p:sp>
    </p:spTree>
    <p:extLst>
      <p:ext uri="{BB962C8B-B14F-4D97-AF65-F5344CB8AC3E}">
        <p14:creationId xmlns:p14="http://schemas.microsoft.com/office/powerpoint/2010/main" val="8765989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 – Approximate Methods</a:t>
            </a:r>
            <a:endParaRPr lang="en-US" dirty="0"/>
          </a:p>
        </p:txBody>
      </p:sp>
      <p:sp>
        <p:nvSpPr>
          <p:cNvPr id="3" name="Content Placeholder 2"/>
          <p:cNvSpPr>
            <a:spLocks noGrp="1"/>
          </p:cNvSpPr>
          <p:nvPr>
            <p:ph idx="1"/>
          </p:nvPr>
        </p:nvSpPr>
        <p:spPr/>
        <p:txBody>
          <a:bodyPr/>
          <a:lstStyle/>
          <a:p>
            <a:r>
              <a:rPr lang="en-US" dirty="0" smtClean="0"/>
              <a:t>Group-wise Quantization</a:t>
            </a:r>
          </a:p>
          <a:p>
            <a:pPr lvl="1"/>
            <a:r>
              <a:rPr lang="en-US" dirty="0"/>
              <a:t>B</a:t>
            </a:r>
            <a:r>
              <a:rPr lang="en-US" dirty="0" smtClean="0"/>
              <a:t>oth the weights and KV cache can be directly quantized into 4-bit integers without any retraining or calibration on OPT-175B, all while preserving similar accuracy</a:t>
            </a:r>
          </a:p>
          <a:p>
            <a:pPr lvl="1"/>
            <a:r>
              <a:rPr lang="en-US" dirty="0" smtClean="0"/>
              <a:t>Previous </a:t>
            </a:r>
            <a:r>
              <a:rPr lang="en-US" dirty="0"/>
              <a:t>q</a:t>
            </a:r>
            <a:r>
              <a:rPr lang="en-US" dirty="0" smtClean="0"/>
              <a:t>uantization methods are for accelerated computation, the goal of quantization in this case is primarily for compression and reducing I/O costs</a:t>
            </a:r>
          </a:p>
          <a:p>
            <a:pPr lvl="2"/>
            <a:r>
              <a:rPr lang="en-US" dirty="0" smtClean="0"/>
              <a:t>Choose a fine-grained quantization format in favor of a high compression ratio and </a:t>
            </a:r>
            <a:r>
              <a:rPr lang="en-US" dirty="0" err="1" smtClean="0"/>
              <a:t>dequantize</a:t>
            </a:r>
            <a:r>
              <a:rPr lang="en-US" dirty="0" smtClean="0"/>
              <a:t> the tensors back to FP16 before computation</a:t>
            </a:r>
          </a:p>
          <a:p>
            <a:pPr lvl="1"/>
            <a:r>
              <a:rPr lang="en-US" dirty="0" smtClean="0"/>
              <a:t>Given a tensor, choose g contiguous elements along a certain dimension as a group. For each group, we compute the min and max of the group elements and quantize each element x into b-bit integers by </a:t>
            </a:r>
          </a:p>
          <a:p>
            <a:pPr marL="457200" lvl="1" indent="0">
              <a:buNone/>
            </a:pPr>
            <a:r>
              <a:rPr lang="en-US" dirty="0"/>
              <a:t>	</a:t>
            </a:r>
            <a:r>
              <a:rPr lang="en-US" dirty="0" smtClean="0"/>
              <a:t>x </a:t>
            </a:r>
            <a:r>
              <a:rPr lang="en-US" baseline="-25000" dirty="0" smtClean="0"/>
              <a:t>quant</a:t>
            </a:r>
            <a:r>
              <a:rPr lang="en-US" dirty="0" smtClean="0"/>
              <a:t> = round {(x−min)/(max−min) × (2</a:t>
            </a:r>
            <a:r>
              <a:rPr lang="en-US" baseline="30000" dirty="0" smtClean="0"/>
              <a:t>b</a:t>
            </a:r>
            <a:r>
              <a:rPr lang="en-US" dirty="0" smtClean="0"/>
              <a:t> − 1)}</a:t>
            </a:r>
            <a:endParaRPr lang="en-US" dirty="0"/>
          </a:p>
        </p:txBody>
      </p:sp>
    </p:spTree>
    <p:extLst>
      <p:ext uri="{BB962C8B-B14F-4D97-AF65-F5344CB8AC3E}">
        <p14:creationId xmlns:p14="http://schemas.microsoft.com/office/powerpoint/2010/main" val="6917409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FlexGen</a:t>
            </a:r>
            <a:r>
              <a:rPr lang="en-US" dirty="0" smtClean="0"/>
              <a:t>: Proposed offloading framework (cont.) – Sparse Attention</a:t>
            </a:r>
            <a:endParaRPr lang="en-US" dirty="0"/>
          </a:p>
        </p:txBody>
      </p:sp>
      <p:sp>
        <p:nvSpPr>
          <p:cNvPr id="3" name="Content Placeholder 2"/>
          <p:cNvSpPr>
            <a:spLocks noGrp="1"/>
          </p:cNvSpPr>
          <p:nvPr>
            <p:ph idx="1"/>
          </p:nvPr>
        </p:nvSpPr>
        <p:spPr/>
        <p:txBody>
          <a:bodyPr/>
          <a:lstStyle/>
          <a:p>
            <a:r>
              <a:rPr lang="en-US" dirty="0" smtClean="0"/>
              <a:t>Sparse attention </a:t>
            </a:r>
          </a:p>
          <a:p>
            <a:pPr lvl="1"/>
            <a:r>
              <a:rPr lang="en-US" dirty="0" smtClean="0"/>
              <a:t>We demonstrate that the sparsity of self-attention can be exploited by only loading the top 10% attention value cache on OPT-175B</a:t>
            </a:r>
          </a:p>
          <a:p>
            <a:pPr lvl="1"/>
            <a:r>
              <a:rPr lang="en-US" dirty="0" smtClean="0"/>
              <a:t>Top-K sparse approximation</a:t>
            </a:r>
          </a:p>
          <a:p>
            <a:pPr lvl="2"/>
            <a:r>
              <a:rPr lang="en-US" dirty="0" smtClean="0"/>
              <a:t>After computing the attention matrices, for each query, calculate the indices of its Top-K tokens from the K cache</a:t>
            </a:r>
          </a:p>
          <a:p>
            <a:pPr lvl="2"/>
            <a:r>
              <a:rPr lang="en-US" dirty="0" smtClean="0"/>
              <a:t>Simply drop the other tokens and only load a subset of the V cache according to the indices</a:t>
            </a:r>
            <a:endParaRPr lang="en-US" dirty="0"/>
          </a:p>
        </p:txBody>
      </p:sp>
    </p:spTree>
    <p:extLst>
      <p:ext uri="{BB962C8B-B14F-4D97-AF65-F5344CB8AC3E}">
        <p14:creationId xmlns:p14="http://schemas.microsoft.com/office/powerpoint/2010/main" val="1776508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Hardware</a:t>
            </a:r>
          </a:p>
          <a:p>
            <a:pPr lvl="1"/>
            <a:r>
              <a:rPr lang="en-US" dirty="0" smtClean="0"/>
              <a:t>NVIDIA T4 GPU instances from Google Cloud</a:t>
            </a:r>
          </a:p>
          <a:p>
            <a:pPr lvl="1"/>
            <a:endParaRPr lang="en-US" dirty="0"/>
          </a:p>
          <a:p>
            <a:pPr lvl="1"/>
            <a:endParaRPr lang="en-US" dirty="0" smtClean="0"/>
          </a:p>
          <a:p>
            <a:pPr lvl="1"/>
            <a:endParaRPr lang="en-US" dirty="0"/>
          </a:p>
          <a:p>
            <a:pPr lvl="1"/>
            <a:endParaRPr lang="en-US" dirty="0" smtClean="0"/>
          </a:p>
          <a:p>
            <a:pPr lvl="1"/>
            <a:endParaRPr lang="en-US" dirty="0"/>
          </a:p>
          <a:p>
            <a:pPr lvl="1"/>
            <a:r>
              <a:rPr lang="en-US" dirty="0" smtClean="0"/>
              <a:t>The read bandwidth of SSD is about 2GB/s and the write bandwidth is about 1GB/s</a:t>
            </a:r>
          </a:p>
          <a:p>
            <a:r>
              <a:rPr lang="en-US" dirty="0" smtClean="0"/>
              <a:t>Model</a:t>
            </a:r>
          </a:p>
          <a:p>
            <a:pPr lvl="1"/>
            <a:r>
              <a:rPr lang="en-US" dirty="0" smtClean="0"/>
              <a:t>OPT models with 6.7B to 175B parameters</a:t>
            </a:r>
          </a:p>
          <a:p>
            <a:pPr lvl="1"/>
            <a:r>
              <a:rPr lang="en-US" dirty="0" smtClean="0"/>
              <a:t>GPT-3 (Brown et al., 2020), </a:t>
            </a:r>
            <a:r>
              <a:rPr lang="en-US" dirty="0" err="1" smtClean="0"/>
              <a:t>PaLM</a:t>
            </a:r>
            <a:r>
              <a:rPr lang="en-US" dirty="0" smtClean="0"/>
              <a:t> (</a:t>
            </a:r>
            <a:r>
              <a:rPr lang="en-US" dirty="0" err="1" smtClean="0"/>
              <a:t>Chowdhery</a:t>
            </a:r>
            <a:r>
              <a:rPr lang="en-US" dirty="0" smtClean="0"/>
              <a:t> et al., 2022), and BLOOM (</a:t>
            </a:r>
            <a:r>
              <a:rPr lang="en-US" dirty="0" err="1" smtClean="0"/>
              <a:t>Scao</a:t>
            </a:r>
            <a:r>
              <a:rPr lang="en-US" dirty="0" smtClean="0"/>
              <a:t> et al., 2022) share a similar structure</a:t>
            </a:r>
            <a:endParaRPr lang="en-US" dirty="0"/>
          </a:p>
        </p:txBody>
      </p:sp>
      <p:pic>
        <p:nvPicPr>
          <p:cNvPr id="4" name="Picture 3"/>
          <p:cNvPicPr>
            <a:picLocks noChangeAspect="1"/>
          </p:cNvPicPr>
          <p:nvPr/>
        </p:nvPicPr>
        <p:blipFill>
          <a:blip r:embed="rId2"/>
          <a:stretch>
            <a:fillRect/>
          </a:stretch>
        </p:blipFill>
        <p:spPr>
          <a:xfrm>
            <a:off x="3771258" y="2550700"/>
            <a:ext cx="4891990" cy="1617018"/>
          </a:xfrm>
          <a:prstGeom prst="rect">
            <a:avLst/>
          </a:prstGeom>
        </p:spPr>
      </p:pic>
    </p:spTree>
    <p:extLst>
      <p:ext uri="{BB962C8B-B14F-4D97-AF65-F5344CB8AC3E}">
        <p14:creationId xmlns:p14="http://schemas.microsoft.com/office/powerpoint/2010/main" val="3453390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Motivation 2: Throughput-Oriented LLM Use Cases</a:t>
            </a:r>
            <a:endParaRPr lang="en-US" sz="4000" dirty="0"/>
          </a:p>
        </p:txBody>
      </p:sp>
      <p:sp>
        <p:nvSpPr>
          <p:cNvPr id="3" name="Content Placeholder 2"/>
          <p:cNvSpPr>
            <a:spLocks noGrp="1"/>
          </p:cNvSpPr>
          <p:nvPr>
            <p:ph idx="1"/>
          </p:nvPr>
        </p:nvSpPr>
        <p:spPr/>
        <p:txBody>
          <a:bodyPr/>
          <a:lstStyle/>
          <a:p>
            <a:endParaRPr lang="en-US" dirty="0"/>
          </a:p>
        </p:txBody>
      </p:sp>
      <p:sp>
        <p:nvSpPr>
          <p:cNvPr id="5" name="TextBox 4"/>
          <p:cNvSpPr txBox="1"/>
          <p:nvPr/>
        </p:nvSpPr>
        <p:spPr>
          <a:xfrm>
            <a:off x="2464340" y="4581352"/>
            <a:ext cx="2782111" cy="707886"/>
          </a:xfrm>
          <a:prstGeom prst="rect">
            <a:avLst/>
          </a:prstGeom>
          <a:noFill/>
        </p:spPr>
        <p:txBody>
          <a:bodyPr wrap="square" rtlCol="0">
            <a:spAutoFit/>
          </a:bodyPr>
          <a:lstStyle/>
          <a:p>
            <a:r>
              <a:rPr lang="en-US" sz="2000" dirty="0" smtClean="0"/>
              <a:t>Latency-sensitive Tasks (e.g., </a:t>
            </a:r>
            <a:r>
              <a:rPr lang="en-US" sz="2000" dirty="0" err="1" smtClean="0"/>
              <a:t>Chatbot</a:t>
            </a:r>
            <a:r>
              <a:rPr lang="en-US" sz="2000" dirty="0" smtClean="0"/>
              <a:t>)</a:t>
            </a:r>
            <a:endParaRPr lang="en-US" sz="2000" dirty="0"/>
          </a:p>
        </p:txBody>
      </p:sp>
      <p:pic>
        <p:nvPicPr>
          <p:cNvPr id="6" name="Picture 5"/>
          <p:cNvPicPr>
            <a:picLocks noChangeAspect="1"/>
          </p:cNvPicPr>
          <p:nvPr/>
        </p:nvPicPr>
        <p:blipFill>
          <a:blip r:embed="rId2"/>
          <a:stretch>
            <a:fillRect/>
          </a:stretch>
        </p:blipFill>
        <p:spPr>
          <a:xfrm>
            <a:off x="2931369" y="2646190"/>
            <a:ext cx="1685925" cy="1800225"/>
          </a:xfrm>
          <a:prstGeom prst="rect">
            <a:avLst/>
          </a:prstGeom>
        </p:spPr>
      </p:pic>
      <p:sp>
        <p:nvSpPr>
          <p:cNvPr id="7" name="TextBox 6"/>
          <p:cNvSpPr txBox="1"/>
          <p:nvPr/>
        </p:nvSpPr>
        <p:spPr>
          <a:xfrm>
            <a:off x="5984131" y="3192359"/>
            <a:ext cx="726332" cy="707886"/>
          </a:xfrm>
          <a:prstGeom prst="rect">
            <a:avLst/>
          </a:prstGeom>
          <a:noFill/>
        </p:spPr>
        <p:txBody>
          <a:bodyPr wrap="square" rtlCol="0">
            <a:spAutoFit/>
          </a:bodyPr>
          <a:lstStyle/>
          <a:p>
            <a:r>
              <a:rPr lang="en-US" sz="4000" dirty="0" smtClean="0"/>
              <a:t>To</a:t>
            </a:r>
            <a:endParaRPr lang="en-US" sz="4000" dirty="0"/>
          </a:p>
        </p:txBody>
      </p:sp>
      <p:pic>
        <p:nvPicPr>
          <p:cNvPr id="8" name="Picture 7"/>
          <p:cNvPicPr>
            <a:picLocks noChangeAspect="1"/>
          </p:cNvPicPr>
          <p:nvPr/>
        </p:nvPicPr>
        <p:blipFill>
          <a:blip r:embed="rId3"/>
          <a:stretch>
            <a:fillRect/>
          </a:stretch>
        </p:blipFill>
        <p:spPr>
          <a:xfrm>
            <a:off x="7304651" y="2773258"/>
            <a:ext cx="1361579" cy="1409635"/>
          </a:xfrm>
          <a:prstGeom prst="rect">
            <a:avLst/>
          </a:prstGeom>
        </p:spPr>
      </p:pic>
      <p:sp>
        <p:nvSpPr>
          <p:cNvPr id="9" name="TextBox 8"/>
          <p:cNvSpPr txBox="1"/>
          <p:nvPr/>
        </p:nvSpPr>
        <p:spPr>
          <a:xfrm>
            <a:off x="7304651" y="4581352"/>
            <a:ext cx="3402260" cy="1323439"/>
          </a:xfrm>
          <a:prstGeom prst="rect">
            <a:avLst/>
          </a:prstGeom>
          <a:noFill/>
        </p:spPr>
        <p:txBody>
          <a:bodyPr wrap="square" rtlCol="0">
            <a:spAutoFit/>
          </a:bodyPr>
          <a:lstStyle/>
          <a:p>
            <a:r>
              <a:rPr lang="en-US" sz="2000" dirty="0" smtClean="0"/>
              <a:t>Throughput-Oriented Tasks (e.g., benchmarking, information extraction, data wrangling, Text/forms)</a:t>
            </a:r>
            <a:endParaRPr lang="en-US" sz="2000" dirty="0"/>
          </a:p>
        </p:txBody>
      </p:sp>
    </p:spTree>
    <p:extLst>
      <p:ext uri="{BB962C8B-B14F-4D97-AF65-F5344CB8AC3E}">
        <p14:creationId xmlns:p14="http://schemas.microsoft.com/office/powerpoint/2010/main" val="38065998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Workload</a:t>
            </a:r>
          </a:p>
          <a:p>
            <a:pPr lvl="1"/>
            <a:r>
              <a:rPr lang="en-US" dirty="0" smtClean="0"/>
              <a:t>Synthetic datasets where all prompts are padded to the same length: 512 and 1024</a:t>
            </a:r>
          </a:p>
          <a:p>
            <a:pPr lvl="1"/>
            <a:r>
              <a:rPr lang="en-US" dirty="0" smtClean="0"/>
              <a:t>The system is required to generate 32 tokens for each prompt</a:t>
            </a:r>
          </a:p>
          <a:p>
            <a:r>
              <a:rPr lang="en-US" dirty="0" smtClean="0"/>
              <a:t>Baseline</a:t>
            </a:r>
          </a:p>
          <a:p>
            <a:pPr lvl="1"/>
            <a:r>
              <a:rPr lang="en-US" dirty="0" err="1" smtClean="0"/>
              <a:t>DeepSpeed</a:t>
            </a:r>
            <a:r>
              <a:rPr lang="en-US" dirty="0" smtClean="0"/>
              <a:t> </a:t>
            </a:r>
            <a:r>
              <a:rPr lang="en-US" dirty="0" err="1" smtClean="0"/>
              <a:t>ZeRO</a:t>
            </a:r>
            <a:r>
              <a:rPr lang="en-US" dirty="0" smtClean="0"/>
              <a:t>-Inference (</a:t>
            </a:r>
            <a:r>
              <a:rPr lang="en-US" dirty="0" err="1" smtClean="0"/>
              <a:t>Aminabadi</a:t>
            </a:r>
            <a:r>
              <a:rPr lang="en-US" dirty="0" smtClean="0"/>
              <a:t> et al., 2022)</a:t>
            </a:r>
          </a:p>
          <a:p>
            <a:pPr lvl="1"/>
            <a:r>
              <a:rPr lang="en-US" dirty="0" smtClean="0"/>
              <a:t>Hugging Face Accelerate (</a:t>
            </a:r>
            <a:r>
              <a:rPr lang="en-US" dirty="0" err="1" smtClean="0"/>
              <a:t>HuggingFace</a:t>
            </a:r>
            <a:r>
              <a:rPr lang="en-US" dirty="0" smtClean="0"/>
              <a:t>, 2022) </a:t>
            </a:r>
          </a:p>
          <a:p>
            <a:pPr lvl="2"/>
            <a:r>
              <a:rPr lang="en-US" dirty="0" smtClean="0"/>
              <a:t>Both of them use the row-by-row schedule and can only put cache/activations on </a:t>
            </a:r>
            <a:r>
              <a:rPr lang="en-US" dirty="0" smtClean="0"/>
              <a:t>GPU</a:t>
            </a:r>
          </a:p>
          <a:p>
            <a:pPr lvl="1"/>
            <a:r>
              <a:rPr lang="en-US" dirty="0"/>
              <a:t>Petals (</a:t>
            </a:r>
            <a:r>
              <a:rPr lang="en-US" dirty="0" err="1"/>
              <a:t>Borzunov</a:t>
            </a:r>
            <a:r>
              <a:rPr lang="en-US" dirty="0"/>
              <a:t> et al., 2022; </a:t>
            </a:r>
            <a:r>
              <a:rPr lang="en-US" dirty="0" err="1"/>
              <a:t>Ryabinin</a:t>
            </a:r>
            <a:r>
              <a:rPr lang="en-US" dirty="0"/>
              <a:t> et al., 2023) </a:t>
            </a:r>
            <a:endParaRPr lang="en-US" dirty="0" smtClean="0"/>
          </a:p>
          <a:p>
            <a:r>
              <a:rPr lang="en-US" dirty="0" smtClean="0"/>
              <a:t>Implementation</a:t>
            </a:r>
          </a:p>
          <a:p>
            <a:pPr lvl="1"/>
            <a:r>
              <a:rPr lang="en-US" dirty="0" err="1" smtClean="0"/>
              <a:t>FlexGen</a:t>
            </a:r>
            <a:r>
              <a:rPr lang="en-US" dirty="0" smtClean="0"/>
              <a:t> is implemented on top of </a:t>
            </a:r>
            <a:r>
              <a:rPr lang="en-US" dirty="0" err="1" smtClean="0"/>
              <a:t>PyTorch</a:t>
            </a:r>
            <a:r>
              <a:rPr lang="en-US" dirty="0" smtClean="0"/>
              <a:t> (</a:t>
            </a:r>
            <a:r>
              <a:rPr lang="en-US" dirty="0" err="1" smtClean="0"/>
              <a:t>Paszke</a:t>
            </a:r>
            <a:r>
              <a:rPr lang="en-US" dirty="0" smtClean="0"/>
              <a:t> et al., 2019)</a:t>
            </a:r>
          </a:p>
          <a:p>
            <a:pPr lvl="1"/>
            <a:r>
              <a:rPr lang="en-US" dirty="0" err="1" smtClean="0"/>
              <a:t>FlexGen</a:t>
            </a:r>
            <a:r>
              <a:rPr lang="en-US" dirty="0" smtClean="0"/>
              <a:t> manages multiple CUDA streams and CPU threads to overlap I/O with compute</a:t>
            </a:r>
          </a:p>
          <a:p>
            <a:pPr lvl="1"/>
            <a:r>
              <a:rPr lang="en-US" dirty="0" err="1" smtClean="0"/>
              <a:t>FlexGen</a:t>
            </a:r>
            <a:r>
              <a:rPr lang="en-US" dirty="0" smtClean="0"/>
              <a:t> creates </a:t>
            </a:r>
            <a:r>
              <a:rPr lang="en-US" dirty="0" smtClean="0"/>
              <a:t>files </a:t>
            </a:r>
            <a:r>
              <a:rPr lang="en-US" dirty="0" smtClean="0"/>
              <a:t>for tensors stored on the disk and maps them as virtual memory to access them</a:t>
            </a:r>
            <a:endParaRPr lang="en-US" dirty="0"/>
          </a:p>
        </p:txBody>
      </p:sp>
    </p:spTree>
    <p:extLst>
      <p:ext uri="{BB962C8B-B14F-4D97-AF65-F5344CB8AC3E}">
        <p14:creationId xmlns:p14="http://schemas.microsoft.com/office/powerpoint/2010/main" val="27821799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normAutofit/>
          </a:bodyPr>
          <a:lstStyle/>
          <a:p>
            <a:r>
              <a:rPr lang="en-US" dirty="0" smtClean="0"/>
              <a:t>Offloading</a:t>
            </a:r>
          </a:p>
          <a:p>
            <a:pPr lvl="1"/>
            <a:r>
              <a:rPr lang="en-US" dirty="0"/>
              <a:t>Maximum throughput </a:t>
            </a:r>
            <a:r>
              <a:rPr lang="en-US" dirty="0" smtClean="0"/>
              <a:t>benchmark</a:t>
            </a:r>
          </a:p>
          <a:p>
            <a:pPr lvl="1"/>
            <a:endParaRPr lang="en-US" dirty="0"/>
          </a:p>
          <a:p>
            <a:pPr lvl="1"/>
            <a:endParaRPr lang="en-US" dirty="0" smtClean="0"/>
          </a:p>
          <a:p>
            <a:pPr lvl="1"/>
            <a:endParaRPr lang="en-US" dirty="0"/>
          </a:p>
          <a:p>
            <a:pPr lvl="1"/>
            <a:endParaRPr lang="en-US" dirty="0" smtClean="0"/>
          </a:p>
        </p:txBody>
      </p:sp>
      <p:pic>
        <p:nvPicPr>
          <p:cNvPr id="4" name="Picture 3"/>
          <p:cNvPicPr>
            <a:picLocks noChangeAspect="1"/>
          </p:cNvPicPr>
          <p:nvPr/>
        </p:nvPicPr>
        <p:blipFill>
          <a:blip r:embed="rId2"/>
          <a:stretch>
            <a:fillRect/>
          </a:stretch>
        </p:blipFill>
        <p:spPr>
          <a:xfrm>
            <a:off x="2325889" y="2648266"/>
            <a:ext cx="4075005" cy="1643866"/>
          </a:xfrm>
          <a:prstGeom prst="rect">
            <a:avLst/>
          </a:prstGeom>
        </p:spPr>
      </p:pic>
      <p:sp>
        <p:nvSpPr>
          <p:cNvPr id="5" name="TextBox 4"/>
          <p:cNvSpPr txBox="1"/>
          <p:nvPr/>
        </p:nvSpPr>
        <p:spPr>
          <a:xfrm>
            <a:off x="6562318" y="3363980"/>
            <a:ext cx="2782111" cy="400110"/>
          </a:xfrm>
          <a:prstGeom prst="rect">
            <a:avLst/>
          </a:prstGeom>
          <a:noFill/>
        </p:spPr>
        <p:txBody>
          <a:bodyPr wrap="square" rtlCol="0">
            <a:spAutoFit/>
          </a:bodyPr>
          <a:lstStyle/>
          <a:p>
            <a:r>
              <a:rPr lang="en-US" sz="2000" dirty="0" smtClean="0"/>
              <a:t>1 GPU</a:t>
            </a:r>
            <a:endParaRPr lang="en-US" sz="2000" dirty="0"/>
          </a:p>
        </p:txBody>
      </p:sp>
      <p:sp>
        <p:nvSpPr>
          <p:cNvPr id="7" name="TextBox 6"/>
          <p:cNvSpPr txBox="1"/>
          <p:nvPr/>
        </p:nvSpPr>
        <p:spPr>
          <a:xfrm>
            <a:off x="6887602" y="5102390"/>
            <a:ext cx="2782111" cy="400110"/>
          </a:xfrm>
          <a:prstGeom prst="rect">
            <a:avLst/>
          </a:prstGeom>
          <a:noFill/>
        </p:spPr>
        <p:txBody>
          <a:bodyPr wrap="square" rtlCol="0">
            <a:spAutoFit/>
          </a:bodyPr>
          <a:lstStyle/>
          <a:p>
            <a:r>
              <a:rPr lang="en-US" sz="2000" dirty="0" smtClean="0"/>
              <a:t>4 GPUs</a:t>
            </a:r>
            <a:endParaRPr lang="en-US" sz="2000" dirty="0"/>
          </a:p>
        </p:txBody>
      </p:sp>
      <p:pic>
        <p:nvPicPr>
          <p:cNvPr id="8" name="Picture 7"/>
          <p:cNvPicPr>
            <a:picLocks noChangeAspect="1"/>
          </p:cNvPicPr>
          <p:nvPr/>
        </p:nvPicPr>
        <p:blipFill>
          <a:blip r:embed="rId3"/>
          <a:stretch>
            <a:fillRect/>
          </a:stretch>
        </p:blipFill>
        <p:spPr>
          <a:xfrm>
            <a:off x="2325889" y="4478402"/>
            <a:ext cx="4561684" cy="2155463"/>
          </a:xfrm>
          <a:prstGeom prst="rect">
            <a:avLst/>
          </a:prstGeom>
        </p:spPr>
      </p:pic>
    </p:spTree>
    <p:extLst>
      <p:ext uri="{BB962C8B-B14F-4D97-AF65-F5344CB8AC3E}">
        <p14:creationId xmlns:p14="http://schemas.microsoft.com/office/powerpoint/2010/main" val="2252743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normAutofit/>
          </a:bodyPr>
          <a:lstStyle/>
          <a:p>
            <a:r>
              <a:rPr lang="en-US" dirty="0" smtClean="0"/>
              <a:t>Offloading</a:t>
            </a:r>
          </a:p>
          <a:p>
            <a:pPr lvl="1"/>
            <a:r>
              <a:rPr lang="en-US" dirty="0" smtClean="0"/>
              <a:t>Latency-throughput </a:t>
            </a:r>
            <a:r>
              <a:rPr lang="en-US" dirty="0"/>
              <a:t>trade-off</a:t>
            </a:r>
            <a:endParaRPr lang="en-US" dirty="0"/>
          </a:p>
        </p:txBody>
      </p:sp>
      <p:pic>
        <p:nvPicPr>
          <p:cNvPr id="5" name="Picture 4"/>
          <p:cNvPicPr>
            <a:picLocks noChangeAspect="1"/>
          </p:cNvPicPr>
          <p:nvPr/>
        </p:nvPicPr>
        <p:blipFill>
          <a:blip r:embed="rId2"/>
          <a:stretch>
            <a:fillRect/>
          </a:stretch>
        </p:blipFill>
        <p:spPr>
          <a:xfrm>
            <a:off x="2203153" y="2665905"/>
            <a:ext cx="4896822" cy="3933704"/>
          </a:xfrm>
          <a:prstGeom prst="rect">
            <a:avLst/>
          </a:prstGeom>
        </p:spPr>
      </p:pic>
    </p:spTree>
    <p:extLst>
      <p:ext uri="{BB962C8B-B14F-4D97-AF65-F5344CB8AC3E}">
        <p14:creationId xmlns:p14="http://schemas.microsoft.com/office/powerpoint/2010/main" val="3537197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normAutofit/>
          </a:bodyPr>
          <a:lstStyle/>
          <a:p>
            <a:r>
              <a:rPr lang="en-US" dirty="0" smtClean="0"/>
              <a:t>Offloading</a:t>
            </a:r>
          </a:p>
          <a:p>
            <a:pPr lvl="1"/>
            <a:r>
              <a:rPr lang="en-US" dirty="0"/>
              <a:t>Runtime breakdown</a:t>
            </a:r>
            <a:endParaRPr lang="en-US" dirty="0"/>
          </a:p>
        </p:txBody>
      </p:sp>
      <p:pic>
        <p:nvPicPr>
          <p:cNvPr id="4" name="Picture 3"/>
          <p:cNvPicPr>
            <a:picLocks noChangeAspect="1"/>
          </p:cNvPicPr>
          <p:nvPr/>
        </p:nvPicPr>
        <p:blipFill>
          <a:blip r:embed="rId2"/>
          <a:stretch>
            <a:fillRect/>
          </a:stretch>
        </p:blipFill>
        <p:spPr>
          <a:xfrm>
            <a:off x="2040268" y="2738910"/>
            <a:ext cx="8001000" cy="2066925"/>
          </a:xfrm>
          <a:prstGeom prst="rect">
            <a:avLst/>
          </a:prstGeom>
        </p:spPr>
      </p:pic>
      <p:sp>
        <p:nvSpPr>
          <p:cNvPr id="6" name="Rectangle 5"/>
          <p:cNvSpPr/>
          <p:nvPr/>
        </p:nvSpPr>
        <p:spPr>
          <a:xfrm>
            <a:off x="2246110" y="4940772"/>
            <a:ext cx="6756741" cy="646331"/>
          </a:xfrm>
          <a:prstGeom prst="rect">
            <a:avLst/>
          </a:prstGeom>
        </p:spPr>
        <p:txBody>
          <a:bodyPr wrap="square">
            <a:spAutoFit/>
          </a:bodyPr>
          <a:lstStyle/>
          <a:p>
            <a:r>
              <a:rPr lang="en-US" dirty="0"/>
              <a:t>The GPU compute utilization is 82% and 13% for prefill and decoding, respectively</a:t>
            </a:r>
          </a:p>
        </p:txBody>
      </p:sp>
    </p:spTree>
    <p:extLst>
      <p:ext uri="{BB962C8B-B14F-4D97-AF65-F5344CB8AC3E}">
        <p14:creationId xmlns:p14="http://schemas.microsoft.com/office/powerpoint/2010/main" val="32023950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85676" y="2166938"/>
            <a:ext cx="8039100" cy="4010025"/>
          </a:xfrm>
          <a:prstGeom prst="rect">
            <a:avLst/>
          </a:prstGeom>
        </p:spPr>
      </p:pic>
    </p:spTree>
    <p:extLst>
      <p:ext uri="{BB962C8B-B14F-4D97-AF65-F5344CB8AC3E}">
        <p14:creationId xmlns:p14="http://schemas.microsoft.com/office/powerpoint/2010/main" val="11908646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a:t>
            </a:r>
          </a:p>
        </p:txBody>
      </p:sp>
      <p:sp>
        <p:nvSpPr>
          <p:cNvPr id="3" name="Content Placeholder 2"/>
          <p:cNvSpPr>
            <a:spLocks noGrp="1"/>
          </p:cNvSpPr>
          <p:nvPr>
            <p:ph idx="1"/>
          </p:nvPr>
        </p:nvSpPr>
        <p:spPr/>
        <p:txBody>
          <a:bodyPr/>
          <a:lstStyle/>
          <a:p>
            <a:r>
              <a:rPr lang="en-US" dirty="0" smtClean="0"/>
              <a:t>Approximations</a:t>
            </a:r>
          </a:p>
          <a:p>
            <a:pPr lvl="1"/>
            <a:r>
              <a:rPr lang="en-US" dirty="0" smtClean="0"/>
              <a:t>Next-word </a:t>
            </a:r>
            <a:r>
              <a:rPr lang="en-US" dirty="0"/>
              <a:t>prediction on </a:t>
            </a:r>
            <a:r>
              <a:rPr lang="en-US" dirty="0" err="1"/>
              <a:t>Lambada</a:t>
            </a:r>
            <a:r>
              <a:rPr lang="en-US" dirty="0"/>
              <a:t> (</a:t>
            </a:r>
            <a:r>
              <a:rPr lang="en-US" dirty="0" err="1"/>
              <a:t>Paperno</a:t>
            </a:r>
            <a:r>
              <a:rPr lang="en-US" dirty="0"/>
              <a:t> et al., 2016) and language modeling on </a:t>
            </a:r>
            <a:r>
              <a:rPr lang="en-US" dirty="0" err="1"/>
              <a:t>WikiText</a:t>
            </a:r>
            <a:r>
              <a:rPr lang="en-US" dirty="0"/>
              <a:t> (</a:t>
            </a:r>
            <a:r>
              <a:rPr lang="en-US" dirty="0" err="1"/>
              <a:t>Merity</a:t>
            </a:r>
            <a:r>
              <a:rPr lang="en-US" dirty="0"/>
              <a:t> et al., 2016). </a:t>
            </a:r>
            <a:endParaRPr lang="en-US" dirty="0" smtClean="0"/>
          </a:p>
          <a:p>
            <a:pPr lvl="1"/>
            <a:r>
              <a:rPr lang="en-US" dirty="0" smtClean="0"/>
              <a:t>“</a:t>
            </a:r>
            <a:r>
              <a:rPr lang="en-US" dirty="0"/>
              <a:t>4- bit” means using group-wise quantization to compress both weights and KV cache into 4-bit integers. “4-bit-S” means combining the quantization and sparse attention with a 10% sparsity on the value cache</a:t>
            </a:r>
          </a:p>
        </p:txBody>
      </p:sp>
      <p:pic>
        <p:nvPicPr>
          <p:cNvPr id="4" name="Picture 3"/>
          <p:cNvPicPr>
            <a:picLocks noChangeAspect="1"/>
          </p:cNvPicPr>
          <p:nvPr/>
        </p:nvPicPr>
        <p:blipFill>
          <a:blip r:embed="rId2"/>
          <a:stretch>
            <a:fillRect/>
          </a:stretch>
        </p:blipFill>
        <p:spPr>
          <a:xfrm>
            <a:off x="2865683" y="4397487"/>
            <a:ext cx="5477865" cy="1779476"/>
          </a:xfrm>
          <a:prstGeom prst="rect">
            <a:avLst/>
          </a:prstGeom>
        </p:spPr>
      </p:pic>
    </p:spTree>
    <p:extLst>
      <p:ext uri="{BB962C8B-B14F-4D97-AF65-F5344CB8AC3E}">
        <p14:creationId xmlns:p14="http://schemas.microsoft.com/office/powerpoint/2010/main" val="38577717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a:t>
            </a:r>
          </a:p>
        </p:txBody>
      </p:sp>
      <p:sp>
        <p:nvSpPr>
          <p:cNvPr id="3" name="Content Placeholder 2"/>
          <p:cNvSpPr>
            <a:spLocks noGrp="1"/>
          </p:cNvSpPr>
          <p:nvPr>
            <p:ph idx="1"/>
          </p:nvPr>
        </p:nvSpPr>
        <p:spPr/>
        <p:txBody>
          <a:bodyPr/>
          <a:lstStyle/>
          <a:p>
            <a:r>
              <a:rPr lang="en-US" dirty="0"/>
              <a:t>Offloading vs. Collaborative </a:t>
            </a:r>
            <a:r>
              <a:rPr lang="en-US" dirty="0" smtClean="0"/>
              <a:t>Inference</a:t>
            </a:r>
          </a:p>
          <a:p>
            <a:pPr lvl="1"/>
            <a:r>
              <a:rPr lang="en-US" dirty="0" err="1"/>
              <a:t>FlexGen</a:t>
            </a:r>
            <a:r>
              <a:rPr lang="en-US" dirty="0"/>
              <a:t> and Petals under different network conditions</a:t>
            </a:r>
          </a:p>
        </p:txBody>
      </p:sp>
      <p:pic>
        <p:nvPicPr>
          <p:cNvPr id="4" name="Picture 3"/>
          <p:cNvPicPr>
            <a:picLocks noChangeAspect="1"/>
          </p:cNvPicPr>
          <p:nvPr/>
        </p:nvPicPr>
        <p:blipFill>
          <a:blip r:embed="rId2"/>
          <a:stretch>
            <a:fillRect/>
          </a:stretch>
        </p:blipFill>
        <p:spPr>
          <a:xfrm>
            <a:off x="2516133" y="2737759"/>
            <a:ext cx="6070781" cy="4120241"/>
          </a:xfrm>
          <a:prstGeom prst="rect">
            <a:avLst/>
          </a:prstGeom>
        </p:spPr>
      </p:pic>
    </p:spTree>
    <p:extLst>
      <p:ext uri="{BB962C8B-B14F-4D97-AF65-F5344CB8AC3E}">
        <p14:creationId xmlns:p14="http://schemas.microsoft.com/office/powerpoint/2010/main" val="2781807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Contributions</a:t>
            </a:r>
            <a:endParaRPr lang="en-US" dirty="0"/>
          </a:p>
        </p:txBody>
      </p:sp>
      <p:sp>
        <p:nvSpPr>
          <p:cNvPr id="3" name="Content Placeholder 2"/>
          <p:cNvSpPr>
            <a:spLocks noGrp="1"/>
          </p:cNvSpPr>
          <p:nvPr>
            <p:ph idx="1"/>
          </p:nvPr>
        </p:nvSpPr>
        <p:spPr/>
        <p:txBody>
          <a:bodyPr/>
          <a:lstStyle/>
          <a:p>
            <a:r>
              <a:rPr lang="en-US" dirty="0" smtClean="0"/>
              <a:t>Efficient offloading strategies</a:t>
            </a:r>
          </a:p>
          <a:p>
            <a:pPr lvl="1"/>
            <a:r>
              <a:rPr lang="en-US" dirty="0" smtClean="0"/>
              <a:t>Formulate the search space for </a:t>
            </a:r>
            <a:r>
              <a:rPr lang="en-US" dirty="0" smtClean="0"/>
              <a:t>offloading </a:t>
            </a:r>
            <a:r>
              <a:rPr lang="en-US" dirty="0" smtClean="0"/>
              <a:t>policies</a:t>
            </a:r>
          </a:p>
          <a:p>
            <a:pPr lvl="2"/>
            <a:r>
              <a:rPr lang="en-US" dirty="0" smtClean="0"/>
              <a:t>Computation order, tensor placement, computation delegation</a:t>
            </a:r>
          </a:p>
          <a:p>
            <a:pPr lvl="1"/>
            <a:r>
              <a:rPr lang="en-US" dirty="0" smtClean="0"/>
              <a:t>A proof of 2x optimality</a:t>
            </a:r>
          </a:p>
          <a:p>
            <a:pPr lvl="1"/>
            <a:r>
              <a:rPr lang="en-US" dirty="0" smtClean="0"/>
              <a:t>A policy optimization algorithm</a:t>
            </a:r>
          </a:p>
          <a:p>
            <a:pPr lvl="1"/>
            <a:endParaRPr lang="en-US" dirty="0"/>
          </a:p>
          <a:p>
            <a:r>
              <a:rPr lang="en-US" dirty="0" smtClean="0"/>
              <a:t>4-bit quantization on weights &amp; attention (KV) cache</a:t>
            </a:r>
          </a:p>
          <a:p>
            <a:r>
              <a:rPr lang="en-US" dirty="0" smtClean="0"/>
              <a:t>Extend to distributed GPUs with pipeline parallelism</a:t>
            </a:r>
            <a:endParaRPr lang="en-US" dirty="0"/>
          </a:p>
        </p:txBody>
      </p:sp>
    </p:spTree>
    <p:extLst>
      <p:ext uri="{BB962C8B-B14F-4D97-AF65-F5344CB8AC3E}">
        <p14:creationId xmlns:p14="http://schemas.microsoft.com/office/powerpoint/2010/main" val="32404733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1463713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What is MLP in transformer?</a:t>
            </a:r>
          </a:p>
          <a:p>
            <a:r>
              <a:rPr lang="en-US" dirty="0" smtClean="0"/>
              <a:t>An </a:t>
            </a:r>
            <a:r>
              <a:rPr lang="en-US" dirty="0"/>
              <a:t>MLP-Attention model </a:t>
            </a:r>
            <a:r>
              <a:rPr lang="en-US" dirty="0" smtClean="0"/>
              <a:t>employs </a:t>
            </a:r>
            <a:r>
              <a:rPr lang="en-US" dirty="0"/>
              <a:t>a multi-layer perceptron (MLP) to compute attention weights for sequences of word </a:t>
            </a:r>
            <a:r>
              <a:rPr lang="en-US" dirty="0" err="1"/>
              <a:t>embeddings</a:t>
            </a:r>
            <a:r>
              <a:rPr lang="en-US" dirty="0"/>
              <a:t>, optionally with positional encodings. The MLP is designed to perform multiple layers of nonlinear transformations on the input, and its output serves as the attention weights.</a:t>
            </a:r>
          </a:p>
          <a:p>
            <a:endParaRPr lang="en-US" dirty="0"/>
          </a:p>
        </p:txBody>
      </p:sp>
    </p:spTree>
    <p:extLst>
      <p:ext uri="{BB962C8B-B14F-4D97-AF65-F5344CB8AC3E}">
        <p14:creationId xmlns:p14="http://schemas.microsoft.com/office/powerpoint/2010/main" val="2156586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How to efficiently run LLMs with limited resources</a:t>
            </a:r>
            <a:endParaRPr lang="en-US" sz="4000"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3004428" y="2849191"/>
            <a:ext cx="1695450" cy="1885950"/>
          </a:xfrm>
          <a:prstGeom prst="rect">
            <a:avLst/>
          </a:prstGeom>
        </p:spPr>
      </p:pic>
      <p:sp>
        <p:nvSpPr>
          <p:cNvPr id="6" name="TextBox 5"/>
          <p:cNvSpPr txBox="1"/>
          <p:nvPr/>
        </p:nvSpPr>
        <p:spPr>
          <a:xfrm>
            <a:off x="2665378" y="4996399"/>
            <a:ext cx="2782111" cy="400110"/>
          </a:xfrm>
          <a:prstGeom prst="rect">
            <a:avLst/>
          </a:prstGeom>
          <a:noFill/>
        </p:spPr>
        <p:txBody>
          <a:bodyPr wrap="square" rtlCol="0">
            <a:spAutoFit/>
          </a:bodyPr>
          <a:lstStyle/>
          <a:p>
            <a:r>
              <a:rPr lang="en-US" sz="2000" dirty="0" smtClean="0"/>
              <a:t>Parameter size: 325 GB</a:t>
            </a:r>
            <a:endParaRPr lang="en-US" sz="2000" dirty="0"/>
          </a:p>
        </p:txBody>
      </p:sp>
      <p:sp>
        <p:nvSpPr>
          <p:cNvPr id="7" name="Right Arrow 6"/>
          <p:cNvSpPr/>
          <p:nvPr/>
        </p:nvSpPr>
        <p:spPr>
          <a:xfrm>
            <a:off x="5389123" y="3463047"/>
            <a:ext cx="648511" cy="4604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stretch>
            <a:fillRect/>
          </a:stretch>
        </p:blipFill>
        <p:spPr>
          <a:xfrm>
            <a:off x="7000673" y="2855676"/>
            <a:ext cx="2743200" cy="1590675"/>
          </a:xfrm>
          <a:prstGeom prst="rect">
            <a:avLst/>
          </a:prstGeom>
        </p:spPr>
      </p:pic>
      <p:sp>
        <p:nvSpPr>
          <p:cNvPr id="9" name="TextBox 8"/>
          <p:cNvSpPr txBox="1"/>
          <p:nvPr/>
        </p:nvSpPr>
        <p:spPr>
          <a:xfrm>
            <a:off x="7078494" y="4535086"/>
            <a:ext cx="2782111" cy="400110"/>
          </a:xfrm>
          <a:prstGeom prst="rect">
            <a:avLst/>
          </a:prstGeom>
          <a:noFill/>
        </p:spPr>
        <p:txBody>
          <a:bodyPr wrap="square" rtlCol="0">
            <a:spAutoFit/>
          </a:bodyPr>
          <a:lstStyle/>
          <a:p>
            <a:r>
              <a:rPr lang="en-US" sz="2000" dirty="0" smtClean="0"/>
              <a:t>NVIDIA T4</a:t>
            </a:r>
            <a:endParaRPr lang="en-US" sz="2000" dirty="0"/>
          </a:p>
        </p:txBody>
      </p:sp>
      <p:sp>
        <p:nvSpPr>
          <p:cNvPr id="10" name="TextBox 9"/>
          <p:cNvSpPr txBox="1"/>
          <p:nvPr/>
        </p:nvSpPr>
        <p:spPr>
          <a:xfrm>
            <a:off x="3304160" y="4670023"/>
            <a:ext cx="1504545" cy="400110"/>
          </a:xfrm>
          <a:prstGeom prst="rect">
            <a:avLst/>
          </a:prstGeom>
          <a:noFill/>
        </p:spPr>
        <p:txBody>
          <a:bodyPr wrap="square" rtlCol="0">
            <a:spAutoFit/>
          </a:bodyPr>
          <a:lstStyle/>
          <a:p>
            <a:r>
              <a:rPr lang="en-US" sz="2000" dirty="0" smtClean="0"/>
              <a:t>GPT-175B</a:t>
            </a:r>
            <a:endParaRPr lang="en-US" sz="2000" dirty="0"/>
          </a:p>
        </p:txBody>
      </p:sp>
      <p:sp>
        <p:nvSpPr>
          <p:cNvPr id="12" name="TextBox 11"/>
          <p:cNvSpPr txBox="1"/>
          <p:nvPr/>
        </p:nvSpPr>
        <p:spPr>
          <a:xfrm>
            <a:off x="7009589" y="4963020"/>
            <a:ext cx="2782111" cy="400110"/>
          </a:xfrm>
          <a:prstGeom prst="rect">
            <a:avLst/>
          </a:prstGeom>
          <a:noFill/>
        </p:spPr>
        <p:txBody>
          <a:bodyPr wrap="square" rtlCol="0">
            <a:spAutoFit/>
          </a:bodyPr>
          <a:lstStyle/>
          <a:p>
            <a:r>
              <a:rPr lang="en-US" sz="2000" dirty="0" smtClean="0"/>
              <a:t>Memory capacity: 16 GB</a:t>
            </a:r>
            <a:endParaRPr lang="en-US" sz="2000" dirty="0"/>
          </a:p>
        </p:txBody>
      </p:sp>
    </p:spTree>
    <p:extLst>
      <p:ext uri="{BB962C8B-B14F-4D97-AF65-F5344CB8AC3E}">
        <p14:creationId xmlns:p14="http://schemas.microsoft.com/office/powerpoint/2010/main" val="935916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262062" y="1076325"/>
            <a:ext cx="9667875" cy="4705350"/>
          </a:xfrm>
          <a:prstGeom prst="rect">
            <a:avLst/>
          </a:prstGeom>
        </p:spPr>
      </p:pic>
    </p:spTree>
    <p:extLst>
      <p:ext uri="{BB962C8B-B14F-4D97-AF65-F5344CB8AC3E}">
        <p14:creationId xmlns:p14="http://schemas.microsoft.com/office/powerpoint/2010/main" val="2447609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Latency-throughput Trade-off</a:t>
            </a:r>
            <a:endParaRPr lang="en-US" dirty="0"/>
          </a:p>
        </p:txBody>
      </p:sp>
      <p:pic>
        <p:nvPicPr>
          <p:cNvPr id="5" name="Picture 4"/>
          <p:cNvPicPr>
            <a:picLocks noChangeAspect="1"/>
          </p:cNvPicPr>
          <p:nvPr/>
        </p:nvPicPr>
        <p:blipFill>
          <a:blip r:embed="rId2"/>
          <a:stretch>
            <a:fillRect/>
          </a:stretch>
        </p:blipFill>
        <p:spPr>
          <a:xfrm>
            <a:off x="1076527" y="1760867"/>
            <a:ext cx="6023447" cy="4838741"/>
          </a:xfrm>
          <a:prstGeom prst="rect">
            <a:avLst/>
          </a:prstGeom>
        </p:spPr>
      </p:pic>
      <p:sp>
        <p:nvSpPr>
          <p:cNvPr id="6" name="TextBox 5"/>
          <p:cNvSpPr txBox="1"/>
          <p:nvPr/>
        </p:nvSpPr>
        <p:spPr>
          <a:xfrm>
            <a:off x="7276289" y="1999780"/>
            <a:ext cx="4293141" cy="2554545"/>
          </a:xfrm>
          <a:prstGeom prst="rect">
            <a:avLst/>
          </a:prstGeom>
          <a:noFill/>
        </p:spPr>
        <p:txBody>
          <a:bodyPr wrap="square" rtlCol="0">
            <a:spAutoFit/>
          </a:bodyPr>
          <a:lstStyle/>
          <a:p>
            <a:r>
              <a:rPr lang="en-US" sz="2000" b="1" dirty="0" smtClean="0"/>
              <a:t>Workload:</a:t>
            </a:r>
          </a:p>
          <a:p>
            <a:pPr marL="342900" indent="-342900">
              <a:buFont typeface="Arial" panose="020B0604020202020204" pitchFamily="34" charset="0"/>
              <a:buChar char="•"/>
            </a:pPr>
            <a:r>
              <a:rPr lang="en-US" sz="2000" dirty="0" smtClean="0"/>
              <a:t>Running OPT-175B on a T4 GPU</a:t>
            </a:r>
          </a:p>
          <a:p>
            <a:endParaRPr lang="en-US" sz="2000" b="1" dirty="0" smtClean="0"/>
          </a:p>
          <a:p>
            <a:r>
              <a:rPr lang="en-US" sz="2000" b="1" dirty="0" smtClean="0"/>
              <a:t>Existing systems:</a:t>
            </a:r>
          </a:p>
          <a:p>
            <a:pPr marL="342900" indent="-342900">
              <a:buFont typeface="Arial" panose="020B0604020202020204" pitchFamily="34" charset="0"/>
              <a:buChar char="•"/>
            </a:pPr>
            <a:r>
              <a:rPr lang="en-US" sz="2000" dirty="0" smtClean="0"/>
              <a:t>Throughput of 0.01 token/s</a:t>
            </a:r>
          </a:p>
          <a:p>
            <a:pPr marL="342900" indent="-342900">
              <a:buFont typeface="Arial" panose="020B0604020202020204" pitchFamily="34" charset="0"/>
              <a:buChar char="•"/>
            </a:pPr>
            <a:r>
              <a:rPr lang="en-US" sz="2000" dirty="0" smtClean="0"/>
              <a:t>GPU utilization &lt; 1%</a:t>
            </a:r>
          </a:p>
          <a:p>
            <a:pPr marL="342900" indent="-342900">
              <a:buFont typeface="Arial" panose="020B0604020202020204" pitchFamily="34" charset="0"/>
              <a:buChar char="•"/>
            </a:pPr>
            <a:r>
              <a:rPr lang="en-US" sz="2000" dirty="0" smtClean="0"/>
              <a:t>Bound by a very small batch size (&lt;=2)</a:t>
            </a:r>
            <a:endParaRPr lang="en-US" sz="2000" dirty="0"/>
          </a:p>
        </p:txBody>
      </p:sp>
      <p:sp>
        <p:nvSpPr>
          <p:cNvPr id="7" name="TextBox 6"/>
          <p:cNvSpPr txBox="1"/>
          <p:nvPr/>
        </p:nvSpPr>
        <p:spPr>
          <a:xfrm>
            <a:off x="7337897" y="4655431"/>
            <a:ext cx="4293141" cy="1323439"/>
          </a:xfrm>
          <a:prstGeom prst="rect">
            <a:avLst/>
          </a:prstGeom>
          <a:noFill/>
        </p:spPr>
        <p:txBody>
          <a:bodyPr wrap="square" rtlCol="0">
            <a:spAutoFit/>
          </a:bodyPr>
          <a:lstStyle/>
          <a:p>
            <a:r>
              <a:rPr lang="en-US" sz="2000" b="1" dirty="0" err="1" smtClean="0"/>
              <a:t>FlexGen</a:t>
            </a:r>
            <a:r>
              <a:rPr lang="en-US" sz="2000" b="1" dirty="0" smtClean="0"/>
              <a:t>:</a:t>
            </a:r>
          </a:p>
          <a:p>
            <a:pPr marL="342900" indent="-342900">
              <a:buFont typeface="Arial" panose="020B0604020202020204" pitchFamily="34" charset="0"/>
              <a:buChar char="•"/>
            </a:pPr>
            <a:r>
              <a:rPr lang="en-US" sz="2000" dirty="0" smtClean="0"/>
              <a:t>69x higher throughput</a:t>
            </a:r>
          </a:p>
          <a:p>
            <a:pPr marL="342900" indent="-342900">
              <a:buFont typeface="Arial" panose="020B0604020202020204" pitchFamily="34" charset="0"/>
              <a:buChar char="•"/>
            </a:pPr>
            <a:r>
              <a:rPr lang="en-US" sz="2000" dirty="0" smtClean="0"/>
              <a:t>128x larger batch size</a:t>
            </a:r>
          </a:p>
          <a:p>
            <a:pPr marL="342900" indent="-342900">
              <a:buFont typeface="Arial" panose="020B0604020202020204" pitchFamily="34" charset="0"/>
              <a:buChar char="•"/>
            </a:pPr>
            <a:r>
              <a:rPr lang="en-US" sz="2000" dirty="0" smtClean="0"/>
              <a:t>Also achieving lower latency</a:t>
            </a:r>
            <a:endParaRPr lang="en-US" sz="2000" dirty="0"/>
          </a:p>
        </p:txBody>
      </p:sp>
      <p:sp>
        <p:nvSpPr>
          <p:cNvPr id="4" name="Rectangle 3"/>
          <p:cNvSpPr/>
          <p:nvPr/>
        </p:nvSpPr>
        <p:spPr>
          <a:xfrm>
            <a:off x="6877418" y="6300455"/>
            <a:ext cx="5090881" cy="369332"/>
          </a:xfrm>
          <a:prstGeom prst="rect">
            <a:avLst/>
          </a:prstGeom>
        </p:spPr>
        <p:txBody>
          <a:bodyPr wrap="none">
            <a:spAutoFit/>
          </a:bodyPr>
          <a:lstStyle/>
          <a:p>
            <a:r>
              <a:rPr lang="en-US" dirty="0" smtClean="0"/>
              <a:t>OPT: Open Pre-trained Transformer Language Model</a:t>
            </a:r>
            <a:endParaRPr lang="en-US" dirty="0"/>
          </a:p>
        </p:txBody>
      </p:sp>
    </p:spTree>
    <p:extLst>
      <p:ext uri="{BB962C8B-B14F-4D97-AF65-F5344CB8AC3E}">
        <p14:creationId xmlns:p14="http://schemas.microsoft.com/office/powerpoint/2010/main" val="3638675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work</a:t>
            </a:r>
            <a:endParaRPr lang="en-US" dirty="0"/>
          </a:p>
        </p:txBody>
      </p:sp>
      <p:sp>
        <p:nvSpPr>
          <p:cNvPr id="3" name="Content Placeholder 2"/>
          <p:cNvSpPr>
            <a:spLocks noGrp="1"/>
          </p:cNvSpPr>
          <p:nvPr>
            <p:ph idx="1"/>
          </p:nvPr>
        </p:nvSpPr>
        <p:spPr/>
        <p:txBody>
          <a:bodyPr/>
          <a:lstStyle/>
          <a:p>
            <a:r>
              <a:rPr lang="en-US" dirty="0" smtClean="0"/>
              <a:t>Prior efforts to lower resource requirements of LLM inference</a:t>
            </a:r>
          </a:p>
          <a:p>
            <a:pPr lvl="1"/>
            <a:r>
              <a:rPr lang="en-US" dirty="0"/>
              <a:t>M</a:t>
            </a:r>
            <a:r>
              <a:rPr lang="en-US" dirty="0" smtClean="0"/>
              <a:t>odel compression to decrease total memory footprint </a:t>
            </a:r>
          </a:p>
          <a:p>
            <a:pPr lvl="1"/>
            <a:r>
              <a:rPr lang="en-US" dirty="0"/>
              <a:t>C</a:t>
            </a:r>
            <a:r>
              <a:rPr lang="en-US" dirty="0" smtClean="0"/>
              <a:t>ollaborative inference to amortize inference cost via decentralization</a:t>
            </a:r>
          </a:p>
          <a:p>
            <a:pPr lvl="1"/>
            <a:r>
              <a:rPr lang="en-US" dirty="0"/>
              <a:t>O</a:t>
            </a:r>
            <a:r>
              <a:rPr lang="en-US" dirty="0" smtClean="0"/>
              <a:t>ffloading to utilize memory from CPU and disk</a:t>
            </a:r>
          </a:p>
          <a:p>
            <a:pPr lvl="1"/>
            <a:endParaRPr lang="en-US" dirty="0"/>
          </a:p>
          <a:p>
            <a:r>
              <a:rPr lang="en-US" dirty="0" smtClean="0"/>
              <a:t>Shortcomings:</a:t>
            </a:r>
          </a:p>
          <a:p>
            <a:pPr lvl="1"/>
            <a:r>
              <a:rPr lang="en-US" dirty="0" smtClean="0"/>
              <a:t>Research in the first two directions often assume that the model fits into the GPU memory</a:t>
            </a:r>
          </a:p>
          <a:p>
            <a:pPr lvl="1"/>
            <a:r>
              <a:rPr lang="en-US" dirty="0" smtClean="0"/>
              <a:t>The third category do not achieve acceptable throughput on a single GPU due to inefficient I/O scheduling and tensor placement</a:t>
            </a:r>
            <a:endParaRPr lang="en-US" dirty="0"/>
          </a:p>
        </p:txBody>
      </p:sp>
    </p:spTree>
    <p:extLst>
      <p:ext uri="{BB962C8B-B14F-4D97-AF65-F5344CB8AC3E}">
        <p14:creationId xmlns:p14="http://schemas.microsoft.com/office/powerpoint/2010/main" val="1126355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20239" y="3099881"/>
            <a:ext cx="8929991" cy="10635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Designing efficient offloading strategies for high-throughput generative inference, on a single commodity GPU</a:t>
            </a:r>
          </a:p>
        </p:txBody>
      </p:sp>
    </p:spTree>
    <p:extLst>
      <p:ext uri="{BB962C8B-B14F-4D97-AF65-F5344CB8AC3E}">
        <p14:creationId xmlns:p14="http://schemas.microsoft.com/office/powerpoint/2010/main" val="3188435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7657289" y="2480553"/>
            <a:ext cx="2895600" cy="2286000"/>
          </a:xfrm>
          <a:prstGeom prst="rect">
            <a:avLst/>
          </a:prstGeom>
        </p:spPr>
      </p:pic>
      <p:sp>
        <p:nvSpPr>
          <p:cNvPr id="5" name="Rectangle 4"/>
          <p:cNvSpPr/>
          <p:nvPr/>
        </p:nvSpPr>
        <p:spPr>
          <a:xfrm>
            <a:off x="1147864" y="3242022"/>
            <a:ext cx="6096000" cy="646331"/>
          </a:xfrm>
          <a:prstGeom prst="rect">
            <a:avLst/>
          </a:prstGeom>
        </p:spPr>
        <p:txBody>
          <a:bodyPr>
            <a:spAutoFit/>
          </a:bodyPr>
          <a:lstStyle/>
          <a:p>
            <a:r>
              <a:rPr lang="en-US" dirty="0" smtClean="0"/>
              <a:t>Offload LLM to secondary storage and perform computation part-by-part by partially loading it.</a:t>
            </a:r>
            <a:endParaRPr lang="en-US" dirty="0"/>
          </a:p>
        </p:txBody>
      </p:sp>
      <p:sp>
        <p:nvSpPr>
          <p:cNvPr id="6" name="Rectangle 5"/>
          <p:cNvSpPr/>
          <p:nvPr/>
        </p:nvSpPr>
        <p:spPr>
          <a:xfrm>
            <a:off x="8989311" y="4766553"/>
            <a:ext cx="1191352" cy="369332"/>
          </a:xfrm>
          <a:prstGeom prst="rect">
            <a:avLst/>
          </a:prstGeom>
        </p:spPr>
        <p:txBody>
          <a:bodyPr wrap="none">
            <a:spAutoFit/>
          </a:bodyPr>
          <a:lstStyle/>
          <a:p>
            <a:r>
              <a:rPr lang="en-US" dirty="0" smtClean="0"/>
              <a:t>NVIDIA T4 </a:t>
            </a:r>
            <a:endParaRPr lang="en-US" dirty="0"/>
          </a:p>
        </p:txBody>
      </p:sp>
    </p:spTree>
    <p:extLst>
      <p:ext uri="{BB962C8B-B14F-4D97-AF65-F5344CB8AC3E}">
        <p14:creationId xmlns:p14="http://schemas.microsoft.com/office/powerpoint/2010/main" val="2733795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1: efficient offloading strategy</a:t>
            </a:r>
            <a:endParaRPr lang="en-US" dirty="0"/>
          </a:p>
        </p:txBody>
      </p:sp>
      <p:sp>
        <p:nvSpPr>
          <p:cNvPr id="3" name="Content Placeholder 2"/>
          <p:cNvSpPr>
            <a:spLocks noGrp="1"/>
          </p:cNvSpPr>
          <p:nvPr>
            <p:ph idx="1"/>
          </p:nvPr>
        </p:nvSpPr>
        <p:spPr/>
        <p:txBody>
          <a:bodyPr/>
          <a:lstStyle/>
          <a:p>
            <a:r>
              <a:rPr lang="en-US" dirty="0" smtClean="0"/>
              <a:t>There are three kinds of tensors: weights, activations, and key-value (KV) cache.</a:t>
            </a:r>
          </a:p>
          <a:p>
            <a:r>
              <a:rPr lang="en-US" dirty="0"/>
              <a:t>S</a:t>
            </a:r>
            <a:r>
              <a:rPr lang="en-US" dirty="0" smtClean="0"/>
              <a:t>trategy specifies </a:t>
            </a:r>
          </a:p>
          <a:p>
            <a:pPr lvl="1"/>
            <a:r>
              <a:rPr lang="en-US" dirty="0" smtClean="0"/>
              <a:t>what tensors to offload</a:t>
            </a:r>
          </a:p>
          <a:p>
            <a:pPr lvl="1"/>
            <a:r>
              <a:rPr lang="en-US" dirty="0" smtClean="0"/>
              <a:t>where to offload them within the three-level memory hierarchy</a:t>
            </a:r>
          </a:p>
          <a:p>
            <a:pPr lvl="1"/>
            <a:r>
              <a:rPr lang="en-US" dirty="0" smtClean="0"/>
              <a:t>when to offload them during inference</a:t>
            </a:r>
          </a:p>
          <a:p>
            <a:r>
              <a:rPr lang="en-US" dirty="0" smtClean="0"/>
              <a:t>The batch-by-batch, token-by-token, and layer-by-layer structure of the computation forms a complex dependency graph</a:t>
            </a:r>
            <a:endParaRPr lang="en-US" dirty="0"/>
          </a:p>
        </p:txBody>
      </p:sp>
    </p:spTree>
    <p:extLst>
      <p:ext uri="{BB962C8B-B14F-4D97-AF65-F5344CB8AC3E}">
        <p14:creationId xmlns:p14="http://schemas.microsoft.com/office/powerpoint/2010/main" val="1271990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3931</TotalTime>
  <Words>2497</Words>
  <Application>Microsoft Office PowerPoint</Application>
  <PresentationFormat>Widescreen</PresentationFormat>
  <Paragraphs>214</Paragraphs>
  <Slides>40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Calibri</vt:lpstr>
      <vt:lpstr>Calibri Light</vt:lpstr>
      <vt:lpstr>Office Theme</vt:lpstr>
      <vt:lpstr>FlexGen: High-Throughput Generative Inference of Large Language Models with a Single GPU </vt:lpstr>
      <vt:lpstr>Motivation 1: Making Large Models Accessible</vt:lpstr>
      <vt:lpstr>Motivation 2: Throughput-Oriented LLM Use Cases</vt:lpstr>
      <vt:lpstr>How to efficiently run LLMs with limited resources</vt:lpstr>
      <vt:lpstr>Results: Latency-throughput Trade-off</vt:lpstr>
      <vt:lpstr>Related work</vt:lpstr>
      <vt:lpstr>Goal</vt:lpstr>
      <vt:lpstr>Method</vt:lpstr>
      <vt:lpstr>Challenge 1: efficient offloading strategy</vt:lpstr>
      <vt:lpstr>Challenge 2: effective compression strategies</vt:lpstr>
      <vt:lpstr>FlexGen: Proposed offloading framework</vt:lpstr>
      <vt:lpstr>FlexGen: Proposed offloading framework (cont.)</vt:lpstr>
      <vt:lpstr>FlexGen: Proposed offloading framework (cont.)</vt:lpstr>
      <vt:lpstr>FlexGen: Proposed offloading framework (cont.)</vt:lpstr>
      <vt:lpstr>FlexGen: Proposed offloading framework (cont.)</vt:lpstr>
      <vt:lpstr>FlexGen: Proposed offloading framework (cont.)</vt:lpstr>
      <vt:lpstr>FlexGen: Proposed offloading framework (cont.)</vt:lpstr>
      <vt:lpstr>FlexGen: Proposed offloading framework (cont.) -- Search space</vt:lpstr>
      <vt:lpstr>FlexGen: Proposed offloading framework (cont.) -- Search space</vt:lpstr>
      <vt:lpstr>FlexGen: Proposed offloading framework (cont.) -- Search space</vt:lpstr>
      <vt:lpstr>FlexGen: Proposed offloading framework (cont.) – Tensor placement</vt:lpstr>
      <vt:lpstr>FlexGen: Proposed offloading framework (cont.) – Computation delegation</vt:lpstr>
      <vt:lpstr>FlexGen: Proposed offloading framework (cont.) – Cost Model and Policy Search</vt:lpstr>
      <vt:lpstr>FlexGen: Proposed offloading framework (cont.) – Cost Model and Policy Search</vt:lpstr>
      <vt:lpstr>FlexGen: Proposed offloading framework (cont.) – Cost Model and Policy Search</vt:lpstr>
      <vt:lpstr>FlexGen: Proposed offloading framework (cont.) – Extension to Multiple GPUs</vt:lpstr>
      <vt:lpstr>FlexGen: Proposed offloading framework (cont.) – Approximate Methods</vt:lpstr>
      <vt:lpstr>FlexGen: Proposed offloading framework (cont.) – Sparse Attention</vt:lpstr>
      <vt:lpstr>Evaluation</vt:lpstr>
      <vt:lpstr>Evaluation</vt:lpstr>
      <vt:lpstr>Evaluation</vt:lpstr>
      <vt:lpstr>Evaluation</vt:lpstr>
      <vt:lpstr>Evaluation</vt:lpstr>
      <vt:lpstr>Evaluation</vt:lpstr>
      <vt:lpstr>Evaluation</vt:lpstr>
      <vt:lpstr>Evaluation</vt:lpstr>
      <vt:lpstr>Contributions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FlexGen: High-Throughput Generative Inference of Large Language Models with a Single GPU</dc:title>
  <dc:creator>Haiying Shen</dc:creator>
  <cp:lastModifiedBy>Haiying Shen</cp:lastModifiedBy>
  <cp:revision>36</cp:revision>
  <dcterms:created xsi:type="dcterms:W3CDTF">2023-10-09T00:09:37Z</dcterms:created>
  <dcterms:modified xsi:type="dcterms:W3CDTF">2023-10-11T17:41:23Z</dcterms:modified>
</cp:coreProperties>
</file>