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12192000" cy="6858000"/>
  <p:notesSz cx="6858000" cy="9144000"/>
  <p:embeddedFontLst>
    <p:embeddedFont>
      <p:font typeface="Open Sans" panose="020B0606030504020204" pitchFamily="34" charset="0"/>
      <p:regular r:id="rId43"/>
      <p:bold r:id="rId44"/>
      <p:italic r:id="rId45"/>
      <p:boldItalic r:id="rId4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9" roundtripDataSignature="AMtx7mg8jplWEq7iU7NJxmXg4FnFXq4D5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66" d="100"/>
          <a:sy n="66" d="100"/>
        </p:scale>
        <p:origin x="59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3" name="Google Shape;42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9" name="Google Shape;42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" name="Google Shape;43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2" name="Google Shape;46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7" name="Google Shape;48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2" name="Google Shape;512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7" name="Google Shape;537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2" name="Google Shape;562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7" name="Google Shape;58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3" name="Google Shape;613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9" name="Google Shape;639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7" name="Google Shape;667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6" name="Google Shape;696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3" name="Google Shape;703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0" name="Google Shape;710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0" name="Google Shape;720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6" name="Google Shape;726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2" name="Google Shape;732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8" name="Google Shape;738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4" name="Google Shape;744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0" name="Google Shape;750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6" name="Google Shape;756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2" name="Google Shape;762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8" name="Google Shape;768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4" name="Google Shape;774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0" name="Google Shape;780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Google Shape;787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4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5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5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5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5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5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5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5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5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4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4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4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4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4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4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4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4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4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4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4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5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5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5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4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4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4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4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Open Sans"/>
              <a:buNone/>
            </a:pPr>
            <a:r>
              <a:rPr lang="en-US" sz="4400" b="1" i="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Orca: A Distributed Serving System for Transformer-Based Generative Models</a:t>
            </a:r>
            <a:endParaRPr sz="4400">
              <a:solidFill>
                <a:srgbClr val="FF0000"/>
              </a:solidFill>
            </a:endParaRPr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None/>
            </a:pPr>
            <a:r>
              <a:rPr lang="en-US" b="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Gyeong-In Yu and Joo Seong Jeong,  Seoul National University; Geon-Woo Kim, FriendliAI and Seoul National University; Soojeong Kim, FriendliAI; Byung-Gon Chun, FriendliAI and Seoul National University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>
              <a:solidFill>
                <a:srgbClr val="33333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ct val="100000"/>
              <a:buNone/>
            </a:pPr>
            <a:r>
              <a:rPr lang="en-US" sz="2800" b="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OSDI 2022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0"/>
          <p:cNvSpPr/>
          <p:nvPr/>
        </p:nvSpPr>
        <p:spPr>
          <a:xfrm>
            <a:off x="986116" y="1819836"/>
            <a:ext cx="2070847" cy="38100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dash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10"/>
          <p:cNvSpPr txBox="1">
            <a:spLocks noGrp="1"/>
          </p:cNvSpPr>
          <p:nvPr>
            <p:ph type="title"/>
          </p:nvPr>
        </p:nvSpPr>
        <p:spPr>
          <a:xfrm>
            <a:off x="838200" y="3333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Inference of Generative Models</a:t>
            </a:r>
            <a:endParaRPr/>
          </a:p>
        </p:txBody>
      </p:sp>
      <p:sp>
        <p:nvSpPr>
          <p:cNvPr id="192" name="Google Shape;192;p10"/>
          <p:cNvSpPr/>
          <p:nvPr/>
        </p:nvSpPr>
        <p:spPr>
          <a:xfrm>
            <a:off x="1165409" y="4652683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1</a:t>
            </a:r>
            <a:endParaRPr/>
          </a:p>
        </p:txBody>
      </p:sp>
      <p:sp>
        <p:nvSpPr>
          <p:cNvPr id="193" name="Google Shape;193;p10"/>
          <p:cNvSpPr/>
          <p:nvPr/>
        </p:nvSpPr>
        <p:spPr>
          <a:xfrm>
            <a:off x="1165409" y="3334591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2</a:t>
            </a:r>
            <a:endParaRPr/>
          </a:p>
        </p:txBody>
      </p:sp>
      <p:sp>
        <p:nvSpPr>
          <p:cNvPr id="194" name="Google Shape;194;p10"/>
          <p:cNvSpPr/>
          <p:nvPr/>
        </p:nvSpPr>
        <p:spPr>
          <a:xfrm>
            <a:off x="1165408" y="2006366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3</a:t>
            </a:r>
            <a:endParaRPr/>
          </a:p>
        </p:txBody>
      </p:sp>
      <p:cxnSp>
        <p:nvCxnSpPr>
          <p:cNvPr id="195" name="Google Shape;195;p10"/>
          <p:cNvCxnSpPr/>
          <p:nvPr/>
        </p:nvCxnSpPr>
        <p:spPr>
          <a:xfrm>
            <a:off x="2653553" y="3872753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96" name="Google Shape;196;p10"/>
          <p:cNvCxnSpPr>
            <a:stCxn id="192" idx="0"/>
          </p:cNvCxnSpPr>
          <p:nvPr/>
        </p:nvCxnSpPr>
        <p:spPr>
          <a:xfrm rot="10800000">
            <a:off x="2021539" y="4186183"/>
            <a:ext cx="0" cy="4665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97" name="Google Shape;197;p10"/>
          <p:cNvCxnSpPr/>
          <p:nvPr/>
        </p:nvCxnSpPr>
        <p:spPr>
          <a:xfrm rot="10800000">
            <a:off x="2021537" y="2859460"/>
            <a:ext cx="2" cy="46644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98" name="Google Shape;198;p10"/>
          <p:cNvSpPr/>
          <p:nvPr/>
        </p:nvSpPr>
        <p:spPr>
          <a:xfrm>
            <a:off x="806825" y="5907738"/>
            <a:ext cx="546842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endParaRPr/>
          </a:p>
        </p:txBody>
      </p:sp>
      <p:sp>
        <p:nvSpPr>
          <p:cNvPr id="199" name="Google Shape;199;p10"/>
          <p:cNvSpPr/>
          <p:nvPr/>
        </p:nvSpPr>
        <p:spPr>
          <a:xfrm>
            <a:off x="1685366" y="5907738"/>
            <a:ext cx="663388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</a:t>
            </a:r>
            <a:endParaRPr/>
          </a:p>
        </p:txBody>
      </p:sp>
      <p:sp>
        <p:nvSpPr>
          <p:cNvPr id="200" name="Google Shape;200;p10"/>
          <p:cNvSpPr/>
          <p:nvPr/>
        </p:nvSpPr>
        <p:spPr>
          <a:xfrm>
            <a:off x="2698373" y="5907737"/>
            <a:ext cx="663388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</a:t>
            </a:r>
            <a:endParaRPr/>
          </a:p>
        </p:txBody>
      </p:sp>
      <p:sp>
        <p:nvSpPr>
          <p:cNvPr id="201" name="Google Shape;201;p10"/>
          <p:cNvSpPr txBox="1"/>
          <p:nvPr/>
        </p:nvSpPr>
        <p:spPr>
          <a:xfrm>
            <a:off x="871823" y="1299125"/>
            <a:ext cx="10936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1</a:t>
            </a:r>
            <a:endParaRPr/>
          </a:p>
        </p:txBody>
      </p:sp>
      <p:cxnSp>
        <p:nvCxnSpPr>
          <p:cNvPr id="202" name="Google Shape;202;p10"/>
          <p:cNvCxnSpPr>
            <a:stCxn id="199" idx="0"/>
            <a:endCxn id="190" idx="2"/>
          </p:cNvCxnSpPr>
          <p:nvPr/>
        </p:nvCxnSpPr>
        <p:spPr>
          <a:xfrm rot="10800000" flipH="1">
            <a:off x="2017060" y="5629938"/>
            <a:ext cx="4500" cy="2778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03" name="Google Shape;203;p10"/>
          <p:cNvSpPr/>
          <p:nvPr/>
        </p:nvSpPr>
        <p:spPr>
          <a:xfrm>
            <a:off x="1685366" y="1259260"/>
            <a:ext cx="663388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endParaRPr/>
          </a:p>
        </p:txBody>
      </p:sp>
      <p:cxnSp>
        <p:nvCxnSpPr>
          <p:cNvPr id="204" name="Google Shape;204;p10"/>
          <p:cNvCxnSpPr>
            <a:stCxn id="190" idx="0"/>
            <a:endCxn id="203" idx="2"/>
          </p:cNvCxnSpPr>
          <p:nvPr/>
        </p:nvCxnSpPr>
        <p:spPr>
          <a:xfrm rot="10800000">
            <a:off x="2017040" y="1626936"/>
            <a:ext cx="4500" cy="1929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05" name="Google Shape;205;p10"/>
          <p:cNvSpPr/>
          <p:nvPr/>
        </p:nvSpPr>
        <p:spPr>
          <a:xfrm>
            <a:off x="4231339" y="1792938"/>
            <a:ext cx="2070847" cy="38100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dash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10"/>
          <p:cNvSpPr/>
          <p:nvPr/>
        </p:nvSpPr>
        <p:spPr>
          <a:xfrm>
            <a:off x="4410632" y="4625785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1</a:t>
            </a:r>
            <a:endParaRPr/>
          </a:p>
        </p:txBody>
      </p:sp>
      <p:sp>
        <p:nvSpPr>
          <p:cNvPr id="207" name="Google Shape;207;p10"/>
          <p:cNvSpPr/>
          <p:nvPr/>
        </p:nvSpPr>
        <p:spPr>
          <a:xfrm>
            <a:off x="4410632" y="3307693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2</a:t>
            </a:r>
            <a:endParaRPr/>
          </a:p>
        </p:txBody>
      </p:sp>
      <p:sp>
        <p:nvSpPr>
          <p:cNvPr id="208" name="Google Shape;208;p10"/>
          <p:cNvSpPr/>
          <p:nvPr/>
        </p:nvSpPr>
        <p:spPr>
          <a:xfrm>
            <a:off x="4410631" y="1979468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3</a:t>
            </a:r>
            <a:endParaRPr/>
          </a:p>
        </p:txBody>
      </p:sp>
      <p:cxnSp>
        <p:nvCxnSpPr>
          <p:cNvPr id="209" name="Google Shape;209;p10"/>
          <p:cNvCxnSpPr>
            <a:stCxn id="206" idx="0"/>
          </p:cNvCxnSpPr>
          <p:nvPr/>
        </p:nvCxnSpPr>
        <p:spPr>
          <a:xfrm rot="10800000">
            <a:off x="5266762" y="4159285"/>
            <a:ext cx="0" cy="4665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10" name="Google Shape;210;p10"/>
          <p:cNvCxnSpPr/>
          <p:nvPr/>
        </p:nvCxnSpPr>
        <p:spPr>
          <a:xfrm rot="10800000">
            <a:off x="5266760" y="2832562"/>
            <a:ext cx="2" cy="46644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11" name="Google Shape;211;p10"/>
          <p:cNvSpPr txBox="1"/>
          <p:nvPr/>
        </p:nvSpPr>
        <p:spPr>
          <a:xfrm>
            <a:off x="4093509" y="1265482"/>
            <a:ext cx="10936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2</a:t>
            </a:r>
            <a:endParaRPr/>
          </a:p>
        </p:txBody>
      </p:sp>
      <p:sp>
        <p:nvSpPr>
          <p:cNvPr id="212" name="Google Shape;212;p10"/>
          <p:cNvSpPr/>
          <p:nvPr/>
        </p:nvSpPr>
        <p:spPr>
          <a:xfrm>
            <a:off x="5047131" y="5885606"/>
            <a:ext cx="663388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endParaRPr/>
          </a:p>
        </p:txBody>
      </p:sp>
      <p:cxnSp>
        <p:nvCxnSpPr>
          <p:cNvPr id="213" name="Google Shape;213;p10"/>
          <p:cNvCxnSpPr/>
          <p:nvPr/>
        </p:nvCxnSpPr>
        <p:spPr>
          <a:xfrm rot="10800000" flipH="1">
            <a:off x="5374345" y="5621149"/>
            <a:ext cx="4480" cy="277902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14" name="Google Shape;214;p10"/>
          <p:cNvCxnSpPr>
            <a:stCxn id="203" idx="3"/>
            <a:endCxn id="212" idx="1"/>
          </p:cNvCxnSpPr>
          <p:nvPr/>
        </p:nvCxnSpPr>
        <p:spPr>
          <a:xfrm>
            <a:off x="2348754" y="1443036"/>
            <a:ext cx="2698500" cy="46263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15" name="Google Shape;215;p10"/>
          <p:cNvSpPr/>
          <p:nvPr/>
        </p:nvSpPr>
        <p:spPr>
          <a:xfrm>
            <a:off x="7673784" y="1780993"/>
            <a:ext cx="2070847" cy="38100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dash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10"/>
          <p:cNvSpPr/>
          <p:nvPr/>
        </p:nvSpPr>
        <p:spPr>
          <a:xfrm>
            <a:off x="7853077" y="4613840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1</a:t>
            </a:r>
            <a:endParaRPr/>
          </a:p>
        </p:txBody>
      </p:sp>
      <p:sp>
        <p:nvSpPr>
          <p:cNvPr id="217" name="Google Shape;217;p10"/>
          <p:cNvSpPr/>
          <p:nvPr/>
        </p:nvSpPr>
        <p:spPr>
          <a:xfrm>
            <a:off x="7853077" y="3295748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2</a:t>
            </a:r>
            <a:endParaRPr/>
          </a:p>
        </p:txBody>
      </p:sp>
      <p:sp>
        <p:nvSpPr>
          <p:cNvPr id="218" name="Google Shape;218;p10"/>
          <p:cNvSpPr/>
          <p:nvPr/>
        </p:nvSpPr>
        <p:spPr>
          <a:xfrm>
            <a:off x="7853076" y="1967523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3</a:t>
            </a:r>
            <a:endParaRPr/>
          </a:p>
        </p:txBody>
      </p:sp>
      <p:cxnSp>
        <p:nvCxnSpPr>
          <p:cNvPr id="219" name="Google Shape;219;p10"/>
          <p:cNvCxnSpPr>
            <a:stCxn id="216" idx="0"/>
          </p:cNvCxnSpPr>
          <p:nvPr/>
        </p:nvCxnSpPr>
        <p:spPr>
          <a:xfrm rot="10800000">
            <a:off x="8709207" y="4147340"/>
            <a:ext cx="0" cy="4665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20" name="Google Shape;220;p10"/>
          <p:cNvCxnSpPr/>
          <p:nvPr/>
        </p:nvCxnSpPr>
        <p:spPr>
          <a:xfrm rot="10800000">
            <a:off x="8709205" y="2820617"/>
            <a:ext cx="2" cy="46644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21" name="Google Shape;221;p10"/>
          <p:cNvSpPr txBox="1"/>
          <p:nvPr/>
        </p:nvSpPr>
        <p:spPr>
          <a:xfrm>
            <a:off x="7478806" y="1257807"/>
            <a:ext cx="10936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3</a:t>
            </a:r>
            <a:endParaRPr/>
          </a:p>
        </p:txBody>
      </p:sp>
      <p:sp>
        <p:nvSpPr>
          <p:cNvPr id="222" name="Google Shape;222;p10"/>
          <p:cNvSpPr/>
          <p:nvPr/>
        </p:nvSpPr>
        <p:spPr>
          <a:xfrm>
            <a:off x="1685366" y="1257807"/>
            <a:ext cx="663388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endParaRPr/>
          </a:p>
        </p:txBody>
      </p:sp>
      <p:cxnSp>
        <p:nvCxnSpPr>
          <p:cNvPr id="223" name="Google Shape;223;p10"/>
          <p:cNvCxnSpPr/>
          <p:nvPr/>
        </p:nvCxnSpPr>
        <p:spPr>
          <a:xfrm rot="10800000">
            <a:off x="5266760" y="1600267"/>
            <a:ext cx="4480" cy="193023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24" name="Google Shape;224;p10"/>
          <p:cNvSpPr/>
          <p:nvPr/>
        </p:nvSpPr>
        <p:spPr>
          <a:xfrm>
            <a:off x="4890240" y="1258155"/>
            <a:ext cx="775453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great</a:t>
            </a:r>
            <a:endParaRPr/>
          </a:p>
        </p:txBody>
      </p:sp>
      <p:sp>
        <p:nvSpPr>
          <p:cNvPr id="225" name="Google Shape;225;p10"/>
          <p:cNvSpPr/>
          <p:nvPr/>
        </p:nvSpPr>
        <p:spPr>
          <a:xfrm>
            <a:off x="8435791" y="5840553"/>
            <a:ext cx="775453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great</a:t>
            </a:r>
            <a:endParaRPr/>
          </a:p>
        </p:txBody>
      </p:sp>
      <p:cxnSp>
        <p:nvCxnSpPr>
          <p:cNvPr id="226" name="Google Shape;226;p10"/>
          <p:cNvCxnSpPr/>
          <p:nvPr/>
        </p:nvCxnSpPr>
        <p:spPr>
          <a:xfrm rot="10800000" flipH="1">
            <a:off x="8810072" y="5576096"/>
            <a:ext cx="4480" cy="277902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27" name="Google Shape;227;p10"/>
          <p:cNvCxnSpPr>
            <a:stCxn id="224" idx="3"/>
            <a:endCxn id="225" idx="1"/>
          </p:cNvCxnSpPr>
          <p:nvPr/>
        </p:nvCxnSpPr>
        <p:spPr>
          <a:xfrm>
            <a:off x="5665693" y="1441932"/>
            <a:ext cx="2770200" cy="45825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28" name="Google Shape;228;p10"/>
          <p:cNvSpPr/>
          <p:nvPr/>
        </p:nvSpPr>
        <p:spPr>
          <a:xfrm>
            <a:off x="8341657" y="1240112"/>
            <a:ext cx="775453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&lt;EOS&gt;</a:t>
            </a:r>
            <a:endParaRPr/>
          </a:p>
        </p:txBody>
      </p:sp>
      <p:cxnSp>
        <p:nvCxnSpPr>
          <p:cNvPr id="229" name="Google Shape;229;p10"/>
          <p:cNvCxnSpPr/>
          <p:nvPr/>
        </p:nvCxnSpPr>
        <p:spPr>
          <a:xfrm rot="10800000">
            <a:off x="8729382" y="1608883"/>
            <a:ext cx="4480" cy="193023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1"/>
          <p:cNvSpPr/>
          <p:nvPr/>
        </p:nvSpPr>
        <p:spPr>
          <a:xfrm>
            <a:off x="986116" y="1819836"/>
            <a:ext cx="2070847" cy="38100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dash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11"/>
          <p:cNvSpPr txBox="1">
            <a:spLocks noGrp="1"/>
          </p:cNvSpPr>
          <p:nvPr>
            <p:ph type="title"/>
          </p:nvPr>
        </p:nvSpPr>
        <p:spPr>
          <a:xfrm>
            <a:off x="838200" y="3333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Inference of Generative Models</a:t>
            </a:r>
            <a:endParaRPr/>
          </a:p>
        </p:txBody>
      </p:sp>
      <p:sp>
        <p:nvSpPr>
          <p:cNvPr id="236" name="Google Shape;236;p11"/>
          <p:cNvSpPr/>
          <p:nvPr/>
        </p:nvSpPr>
        <p:spPr>
          <a:xfrm>
            <a:off x="1165409" y="4652683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1</a:t>
            </a:r>
            <a:endParaRPr/>
          </a:p>
        </p:txBody>
      </p:sp>
      <p:sp>
        <p:nvSpPr>
          <p:cNvPr id="237" name="Google Shape;237;p11"/>
          <p:cNvSpPr/>
          <p:nvPr/>
        </p:nvSpPr>
        <p:spPr>
          <a:xfrm>
            <a:off x="1165409" y="3334591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2</a:t>
            </a:r>
            <a:endParaRPr/>
          </a:p>
        </p:txBody>
      </p:sp>
      <p:sp>
        <p:nvSpPr>
          <p:cNvPr id="238" name="Google Shape;238;p11"/>
          <p:cNvSpPr/>
          <p:nvPr/>
        </p:nvSpPr>
        <p:spPr>
          <a:xfrm>
            <a:off x="1165408" y="2006366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3</a:t>
            </a:r>
            <a:endParaRPr/>
          </a:p>
        </p:txBody>
      </p:sp>
      <p:cxnSp>
        <p:nvCxnSpPr>
          <p:cNvPr id="239" name="Google Shape;239;p11"/>
          <p:cNvCxnSpPr/>
          <p:nvPr/>
        </p:nvCxnSpPr>
        <p:spPr>
          <a:xfrm>
            <a:off x="2653553" y="3872753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40" name="Google Shape;240;p11"/>
          <p:cNvCxnSpPr>
            <a:stCxn id="236" idx="0"/>
          </p:cNvCxnSpPr>
          <p:nvPr/>
        </p:nvCxnSpPr>
        <p:spPr>
          <a:xfrm rot="10800000">
            <a:off x="2021539" y="4186183"/>
            <a:ext cx="0" cy="4665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41" name="Google Shape;241;p11"/>
          <p:cNvCxnSpPr/>
          <p:nvPr/>
        </p:nvCxnSpPr>
        <p:spPr>
          <a:xfrm rot="10800000">
            <a:off x="2021537" y="2859460"/>
            <a:ext cx="2" cy="46644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42" name="Google Shape;242;p11"/>
          <p:cNvSpPr/>
          <p:nvPr/>
        </p:nvSpPr>
        <p:spPr>
          <a:xfrm>
            <a:off x="806825" y="5907738"/>
            <a:ext cx="546842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endParaRPr/>
          </a:p>
        </p:txBody>
      </p:sp>
      <p:sp>
        <p:nvSpPr>
          <p:cNvPr id="243" name="Google Shape;243;p11"/>
          <p:cNvSpPr/>
          <p:nvPr/>
        </p:nvSpPr>
        <p:spPr>
          <a:xfrm>
            <a:off x="1685366" y="5907738"/>
            <a:ext cx="663388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</a:t>
            </a:r>
            <a:endParaRPr/>
          </a:p>
        </p:txBody>
      </p:sp>
      <p:sp>
        <p:nvSpPr>
          <p:cNvPr id="244" name="Google Shape;244;p11"/>
          <p:cNvSpPr/>
          <p:nvPr/>
        </p:nvSpPr>
        <p:spPr>
          <a:xfrm>
            <a:off x="2698373" y="5907737"/>
            <a:ext cx="663388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</a:t>
            </a:r>
            <a:endParaRPr/>
          </a:p>
        </p:txBody>
      </p:sp>
      <p:sp>
        <p:nvSpPr>
          <p:cNvPr id="245" name="Google Shape;245;p11"/>
          <p:cNvSpPr txBox="1"/>
          <p:nvPr/>
        </p:nvSpPr>
        <p:spPr>
          <a:xfrm>
            <a:off x="871823" y="1299125"/>
            <a:ext cx="10936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1</a:t>
            </a:r>
            <a:endParaRPr/>
          </a:p>
        </p:txBody>
      </p:sp>
      <p:cxnSp>
        <p:nvCxnSpPr>
          <p:cNvPr id="246" name="Google Shape;246;p11"/>
          <p:cNvCxnSpPr>
            <a:stCxn id="243" idx="0"/>
            <a:endCxn id="234" idx="2"/>
          </p:cNvCxnSpPr>
          <p:nvPr/>
        </p:nvCxnSpPr>
        <p:spPr>
          <a:xfrm rot="10800000" flipH="1">
            <a:off x="2017060" y="5629938"/>
            <a:ext cx="4500" cy="2778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47" name="Google Shape;247;p11"/>
          <p:cNvSpPr/>
          <p:nvPr/>
        </p:nvSpPr>
        <p:spPr>
          <a:xfrm>
            <a:off x="1685366" y="1259260"/>
            <a:ext cx="663388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endParaRPr/>
          </a:p>
        </p:txBody>
      </p:sp>
      <p:cxnSp>
        <p:nvCxnSpPr>
          <p:cNvPr id="248" name="Google Shape;248;p11"/>
          <p:cNvCxnSpPr>
            <a:stCxn id="234" idx="0"/>
            <a:endCxn id="247" idx="2"/>
          </p:cNvCxnSpPr>
          <p:nvPr/>
        </p:nvCxnSpPr>
        <p:spPr>
          <a:xfrm rot="10800000">
            <a:off x="2017040" y="1626936"/>
            <a:ext cx="4500" cy="1929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49" name="Google Shape;249;p11"/>
          <p:cNvSpPr/>
          <p:nvPr/>
        </p:nvSpPr>
        <p:spPr>
          <a:xfrm>
            <a:off x="4231339" y="1792938"/>
            <a:ext cx="2070847" cy="38100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dash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11"/>
          <p:cNvSpPr/>
          <p:nvPr/>
        </p:nvSpPr>
        <p:spPr>
          <a:xfrm>
            <a:off x="4410632" y="4625785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1</a:t>
            </a:r>
            <a:endParaRPr/>
          </a:p>
        </p:txBody>
      </p:sp>
      <p:sp>
        <p:nvSpPr>
          <p:cNvPr id="251" name="Google Shape;251;p11"/>
          <p:cNvSpPr/>
          <p:nvPr/>
        </p:nvSpPr>
        <p:spPr>
          <a:xfrm>
            <a:off x="4410632" y="3307693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2</a:t>
            </a:r>
            <a:endParaRPr/>
          </a:p>
        </p:txBody>
      </p:sp>
      <p:sp>
        <p:nvSpPr>
          <p:cNvPr id="252" name="Google Shape;252;p11"/>
          <p:cNvSpPr/>
          <p:nvPr/>
        </p:nvSpPr>
        <p:spPr>
          <a:xfrm>
            <a:off x="4410631" y="1979468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3</a:t>
            </a:r>
            <a:endParaRPr/>
          </a:p>
        </p:txBody>
      </p:sp>
      <p:cxnSp>
        <p:nvCxnSpPr>
          <p:cNvPr id="253" name="Google Shape;253;p11"/>
          <p:cNvCxnSpPr>
            <a:stCxn id="250" idx="0"/>
          </p:cNvCxnSpPr>
          <p:nvPr/>
        </p:nvCxnSpPr>
        <p:spPr>
          <a:xfrm rot="10800000">
            <a:off x="5266762" y="4159285"/>
            <a:ext cx="0" cy="4665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54" name="Google Shape;254;p11"/>
          <p:cNvCxnSpPr/>
          <p:nvPr/>
        </p:nvCxnSpPr>
        <p:spPr>
          <a:xfrm rot="10800000">
            <a:off x="5266760" y="2832562"/>
            <a:ext cx="2" cy="46644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55" name="Google Shape;255;p11"/>
          <p:cNvSpPr txBox="1"/>
          <p:nvPr/>
        </p:nvSpPr>
        <p:spPr>
          <a:xfrm>
            <a:off x="4093509" y="1265482"/>
            <a:ext cx="10936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2</a:t>
            </a:r>
            <a:endParaRPr/>
          </a:p>
        </p:txBody>
      </p:sp>
      <p:sp>
        <p:nvSpPr>
          <p:cNvPr id="256" name="Google Shape;256;p11"/>
          <p:cNvSpPr/>
          <p:nvPr/>
        </p:nvSpPr>
        <p:spPr>
          <a:xfrm>
            <a:off x="5047131" y="5885606"/>
            <a:ext cx="663388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endParaRPr/>
          </a:p>
        </p:txBody>
      </p:sp>
      <p:cxnSp>
        <p:nvCxnSpPr>
          <p:cNvPr id="257" name="Google Shape;257;p11"/>
          <p:cNvCxnSpPr/>
          <p:nvPr/>
        </p:nvCxnSpPr>
        <p:spPr>
          <a:xfrm rot="10800000" flipH="1">
            <a:off x="5374345" y="5621149"/>
            <a:ext cx="4480" cy="277902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58" name="Google Shape;258;p11"/>
          <p:cNvCxnSpPr>
            <a:stCxn id="247" idx="3"/>
            <a:endCxn id="256" idx="1"/>
          </p:cNvCxnSpPr>
          <p:nvPr/>
        </p:nvCxnSpPr>
        <p:spPr>
          <a:xfrm>
            <a:off x="2348754" y="1443036"/>
            <a:ext cx="2698500" cy="46263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59" name="Google Shape;259;p11"/>
          <p:cNvSpPr/>
          <p:nvPr/>
        </p:nvSpPr>
        <p:spPr>
          <a:xfrm>
            <a:off x="7673784" y="1780993"/>
            <a:ext cx="2070847" cy="38100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dash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11"/>
          <p:cNvSpPr/>
          <p:nvPr/>
        </p:nvSpPr>
        <p:spPr>
          <a:xfrm>
            <a:off x="7853077" y="4613840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1</a:t>
            </a:r>
            <a:endParaRPr/>
          </a:p>
        </p:txBody>
      </p:sp>
      <p:sp>
        <p:nvSpPr>
          <p:cNvPr id="261" name="Google Shape;261;p11"/>
          <p:cNvSpPr/>
          <p:nvPr/>
        </p:nvSpPr>
        <p:spPr>
          <a:xfrm>
            <a:off x="7853077" y="3295748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2</a:t>
            </a:r>
            <a:endParaRPr/>
          </a:p>
        </p:txBody>
      </p:sp>
      <p:sp>
        <p:nvSpPr>
          <p:cNvPr id="262" name="Google Shape;262;p11"/>
          <p:cNvSpPr/>
          <p:nvPr/>
        </p:nvSpPr>
        <p:spPr>
          <a:xfrm>
            <a:off x="7853076" y="1967523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3</a:t>
            </a:r>
            <a:endParaRPr/>
          </a:p>
        </p:txBody>
      </p:sp>
      <p:cxnSp>
        <p:nvCxnSpPr>
          <p:cNvPr id="263" name="Google Shape;263;p11"/>
          <p:cNvCxnSpPr>
            <a:stCxn id="260" idx="0"/>
          </p:cNvCxnSpPr>
          <p:nvPr/>
        </p:nvCxnSpPr>
        <p:spPr>
          <a:xfrm rot="10800000">
            <a:off x="8709207" y="4147340"/>
            <a:ext cx="0" cy="4665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64" name="Google Shape;264;p11"/>
          <p:cNvCxnSpPr/>
          <p:nvPr/>
        </p:nvCxnSpPr>
        <p:spPr>
          <a:xfrm rot="10800000">
            <a:off x="8709205" y="2820617"/>
            <a:ext cx="2" cy="46644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65" name="Google Shape;265;p11"/>
          <p:cNvSpPr txBox="1"/>
          <p:nvPr/>
        </p:nvSpPr>
        <p:spPr>
          <a:xfrm>
            <a:off x="7478806" y="1257807"/>
            <a:ext cx="10936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3</a:t>
            </a:r>
            <a:endParaRPr/>
          </a:p>
        </p:txBody>
      </p:sp>
      <p:sp>
        <p:nvSpPr>
          <p:cNvPr id="266" name="Google Shape;266;p11"/>
          <p:cNvSpPr/>
          <p:nvPr/>
        </p:nvSpPr>
        <p:spPr>
          <a:xfrm>
            <a:off x="1685366" y="1257807"/>
            <a:ext cx="663388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endParaRPr/>
          </a:p>
        </p:txBody>
      </p:sp>
      <p:cxnSp>
        <p:nvCxnSpPr>
          <p:cNvPr id="267" name="Google Shape;267;p11"/>
          <p:cNvCxnSpPr/>
          <p:nvPr/>
        </p:nvCxnSpPr>
        <p:spPr>
          <a:xfrm rot="10800000">
            <a:off x="5266760" y="1600267"/>
            <a:ext cx="4480" cy="193023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68" name="Google Shape;268;p11"/>
          <p:cNvSpPr/>
          <p:nvPr/>
        </p:nvSpPr>
        <p:spPr>
          <a:xfrm>
            <a:off x="4890240" y="1258155"/>
            <a:ext cx="775453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great</a:t>
            </a:r>
            <a:endParaRPr/>
          </a:p>
        </p:txBody>
      </p:sp>
      <p:sp>
        <p:nvSpPr>
          <p:cNvPr id="269" name="Google Shape;269;p11"/>
          <p:cNvSpPr/>
          <p:nvPr/>
        </p:nvSpPr>
        <p:spPr>
          <a:xfrm>
            <a:off x="8435791" y="5840553"/>
            <a:ext cx="775453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great</a:t>
            </a:r>
            <a:endParaRPr/>
          </a:p>
        </p:txBody>
      </p:sp>
      <p:cxnSp>
        <p:nvCxnSpPr>
          <p:cNvPr id="270" name="Google Shape;270;p11"/>
          <p:cNvCxnSpPr/>
          <p:nvPr/>
        </p:nvCxnSpPr>
        <p:spPr>
          <a:xfrm rot="10800000" flipH="1">
            <a:off x="8810072" y="5576096"/>
            <a:ext cx="4480" cy="277902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71" name="Google Shape;271;p11"/>
          <p:cNvCxnSpPr>
            <a:stCxn id="268" idx="3"/>
            <a:endCxn id="269" idx="1"/>
          </p:cNvCxnSpPr>
          <p:nvPr/>
        </p:nvCxnSpPr>
        <p:spPr>
          <a:xfrm>
            <a:off x="5665693" y="1441932"/>
            <a:ext cx="2770200" cy="45825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72" name="Google Shape;272;p11"/>
          <p:cNvSpPr/>
          <p:nvPr/>
        </p:nvSpPr>
        <p:spPr>
          <a:xfrm>
            <a:off x="8341657" y="1240112"/>
            <a:ext cx="775453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&lt;EOS&gt;</a:t>
            </a:r>
            <a:endParaRPr/>
          </a:p>
        </p:txBody>
      </p:sp>
      <p:cxnSp>
        <p:nvCxnSpPr>
          <p:cNvPr id="273" name="Google Shape;273;p11"/>
          <p:cNvCxnSpPr/>
          <p:nvPr/>
        </p:nvCxnSpPr>
        <p:spPr>
          <a:xfrm rot="10800000">
            <a:off x="8729382" y="1608883"/>
            <a:ext cx="4480" cy="193023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74" name="Google Shape;274;p11"/>
          <p:cNvSpPr/>
          <p:nvPr/>
        </p:nvSpPr>
        <p:spPr>
          <a:xfrm>
            <a:off x="3550024" y="2493711"/>
            <a:ext cx="2846303" cy="265702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AC5B2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11"/>
          <p:cNvSpPr txBox="1"/>
          <p:nvPr/>
        </p:nvSpPr>
        <p:spPr>
          <a:xfrm>
            <a:off x="3621737" y="2665775"/>
            <a:ext cx="247426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Attention Score</a:t>
            </a:r>
            <a:endParaRPr/>
          </a:p>
        </p:txBody>
      </p:sp>
      <p:sp>
        <p:nvSpPr>
          <p:cNvPr id="276" name="Google Shape;276;p11"/>
          <p:cNvSpPr/>
          <p:nvPr/>
        </p:nvSpPr>
        <p:spPr>
          <a:xfrm>
            <a:off x="4621302" y="3110608"/>
            <a:ext cx="461677" cy="435768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Google Shape;277;p11"/>
          <p:cNvSpPr/>
          <p:nvPr/>
        </p:nvSpPr>
        <p:spPr>
          <a:xfrm>
            <a:off x="4621298" y="3532096"/>
            <a:ext cx="461677" cy="462515"/>
          </a:xfrm>
          <a:prstGeom prst="rect">
            <a:avLst/>
          </a:prstGeom>
          <a:solidFill>
            <a:srgbClr val="9CC2E5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11"/>
          <p:cNvSpPr/>
          <p:nvPr/>
        </p:nvSpPr>
        <p:spPr>
          <a:xfrm>
            <a:off x="4621297" y="3980330"/>
            <a:ext cx="461677" cy="462515"/>
          </a:xfrm>
          <a:prstGeom prst="rect">
            <a:avLst/>
          </a:prstGeom>
          <a:solidFill>
            <a:srgbClr val="9CC2E5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11"/>
          <p:cNvSpPr/>
          <p:nvPr/>
        </p:nvSpPr>
        <p:spPr>
          <a:xfrm>
            <a:off x="5087459" y="3541060"/>
            <a:ext cx="461677" cy="462515"/>
          </a:xfrm>
          <a:prstGeom prst="rect">
            <a:avLst/>
          </a:prstGeom>
          <a:solidFill>
            <a:srgbClr val="8DA9DB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11"/>
          <p:cNvSpPr/>
          <p:nvPr/>
        </p:nvSpPr>
        <p:spPr>
          <a:xfrm>
            <a:off x="5096423" y="3989294"/>
            <a:ext cx="461677" cy="462515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11"/>
          <p:cNvSpPr/>
          <p:nvPr/>
        </p:nvSpPr>
        <p:spPr>
          <a:xfrm>
            <a:off x="5571550" y="3989294"/>
            <a:ext cx="461677" cy="462515"/>
          </a:xfrm>
          <a:prstGeom prst="rect">
            <a:avLst/>
          </a:prstGeom>
          <a:solidFill>
            <a:srgbClr val="8DA9DB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11"/>
          <p:cNvSpPr txBox="1"/>
          <p:nvPr/>
        </p:nvSpPr>
        <p:spPr>
          <a:xfrm>
            <a:off x="5037049" y="4781399"/>
            <a:ext cx="123713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</a:t>
            </a:r>
            <a:endParaRPr/>
          </a:p>
        </p:txBody>
      </p:sp>
      <p:sp>
        <p:nvSpPr>
          <p:cNvPr id="283" name="Google Shape;283;p11"/>
          <p:cNvSpPr txBox="1"/>
          <p:nvPr/>
        </p:nvSpPr>
        <p:spPr>
          <a:xfrm>
            <a:off x="4668354" y="4498732"/>
            <a:ext cx="26446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endParaRPr/>
          </a:p>
        </p:txBody>
      </p:sp>
      <p:sp>
        <p:nvSpPr>
          <p:cNvPr id="284" name="Google Shape;284;p11"/>
          <p:cNvSpPr txBox="1"/>
          <p:nvPr/>
        </p:nvSpPr>
        <p:spPr>
          <a:xfrm>
            <a:off x="5026936" y="4498731"/>
            <a:ext cx="77545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</a:t>
            </a:r>
            <a:endParaRPr/>
          </a:p>
        </p:txBody>
      </p:sp>
      <p:sp>
        <p:nvSpPr>
          <p:cNvPr id="285" name="Google Shape;285;p11"/>
          <p:cNvSpPr txBox="1"/>
          <p:nvPr/>
        </p:nvSpPr>
        <p:spPr>
          <a:xfrm>
            <a:off x="5549136" y="4508900"/>
            <a:ext cx="77545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</a:t>
            </a:r>
            <a:endParaRPr/>
          </a:p>
        </p:txBody>
      </p:sp>
      <p:sp>
        <p:nvSpPr>
          <p:cNvPr id="286" name="Google Shape;286;p11"/>
          <p:cNvSpPr txBox="1"/>
          <p:nvPr/>
        </p:nvSpPr>
        <p:spPr>
          <a:xfrm>
            <a:off x="4303040" y="3118684"/>
            <a:ext cx="26446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endParaRPr/>
          </a:p>
        </p:txBody>
      </p:sp>
      <p:sp>
        <p:nvSpPr>
          <p:cNvPr id="287" name="Google Shape;287;p11"/>
          <p:cNvSpPr txBox="1"/>
          <p:nvPr/>
        </p:nvSpPr>
        <p:spPr>
          <a:xfrm>
            <a:off x="4013934" y="3592422"/>
            <a:ext cx="77545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</a:t>
            </a:r>
            <a:endParaRPr/>
          </a:p>
        </p:txBody>
      </p:sp>
      <p:sp>
        <p:nvSpPr>
          <p:cNvPr id="288" name="Google Shape;288;p11"/>
          <p:cNvSpPr txBox="1"/>
          <p:nvPr/>
        </p:nvSpPr>
        <p:spPr>
          <a:xfrm>
            <a:off x="4080036" y="4033882"/>
            <a:ext cx="77545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</a:t>
            </a:r>
            <a:endParaRPr/>
          </a:p>
        </p:txBody>
      </p:sp>
      <p:sp>
        <p:nvSpPr>
          <p:cNvPr id="289" name="Google Shape;289;p11"/>
          <p:cNvSpPr txBox="1"/>
          <p:nvPr/>
        </p:nvSpPr>
        <p:spPr>
          <a:xfrm rot="-5400000">
            <a:off x="3378886" y="3532520"/>
            <a:ext cx="96304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Query</a:t>
            </a:r>
            <a:endParaRPr/>
          </a:p>
        </p:txBody>
      </p:sp>
      <p:cxnSp>
        <p:nvCxnSpPr>
          <p:cNvPr id="290" name="Google Shape;290;p11"/>
          <p:cNvCxnSpPr/>
          <p:nvPr/>
        </p:nvCxnSpPr>
        <p:spPr>
          <a:xfrm rot="10800000" flipH="1">
            <a:off x="2877667" y="2474259"/>
            <a:ext cx="657788" cy="851646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91" name="Google Shape;291;p11"/>
          <p:cNvCxnSpPr/>
          <p:nvPr/>
        </p:nvCxnSpPr>
        <p:spPr>
          <a:xfrm>
            <a:off x="2872067" y="4194924"/>
            <a:ext cx="682436" cy="955807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92" name="Google Shape;292;p11"/>
          <p:cNvCxnSpPr/>
          <p:nvPr/>
        </p:nvCxnSpPr>
        <p:spPr>
          <a:xfrm rot="10800000" flipH="1">
            <a:off x="2877667" y="2472812"/>
            <a:ext cx="657788" cy="851646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93" name="Google Shape;293;p11"/>
          <p:cNvCxnSpPr/>
          <p:nvPr/>
        </p:nvCxnSpPr>
        <p:spPr>
          <a:xfrm>
            <a:off x="2872067" y="4193477"/>
            <a:ext cx="682436" cy="955807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2"/>
          <p:cNvSpPr/>
          <p:nvPr/>
        </p:nvSpPr>
        <p:spPr>
          <a:xfrm>
            <a:off x="986116" y="1819836"/>
            <a:ext cx="2070847" cy="38100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dash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12"/>
          <p:cNvSpPr txBox="1">
            <a:spLocks noGrp="1"/>
          </p:cNvSpPr>
          <p:nvPr>
            <p:ph type="title"/>
          </p:nvPr>
        </p:nvSpPr>
        <p:spPr>
          <a:xfrm>
            <a:off x="838200" y="643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Inference of Generative Models</a:t>
            </a:r>
            <a:endParaRPr/>
          </a:p>
        </p:txBody>
      </p:sp>
      <p:sp>
        <p:nvSpPr>
          <p:cNvPr id="300" name="Google Shape;300;p12"/>
          <p:cNvSpPr/>
          <p:nvPr/>
        </p:nvSpPr>
        <p:spPr>
          <a:xfrm>
            <a:off x="1165409" y="4652683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1</a:t>
            </a:r>
            <a:endParaRPr/>
          </a:p>
        </p:txBody>
      </p:sp>
      <p:sp>
        <p:nvSpPr>
          <p:cNvPr id="301" name="Google Shape;301;p12"/>
          <p:cNvSpPr/>
          <p:nvPr/>
        </p:nvSpPr>
        <p:spPr>
          <a:xfrm>
            <a:off x="1165409" y="3334591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2</a:t>
            </a:r>
            <a:endParaRPr/>
          </a:p>
        </p:txBody>
      </p:sp>
      <p:sp>
        <p:nvSpPr>
          <p:cNvPr id="302" name="Google Shape;302;p12"/>
          <p:cNvSpPr/>
          <p:nvPr/>
        </p:nvSpPr>
        <p:spPr>
          <a:xfrm>
            <a:off x="1165408" y="2006366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3</a:t>
            </a:r>
            <a:endParaRPr/>
          </a:p>
        </p:txBody>
      </p:sp>
      <p:cxnSp>
        <p:nvCxnSpPr>
          <p:cNvPr id="303" name="Google Shape;303;p12"/>
          <p:cNvCxnSpPr/>
          <p:nvPr/>
        </p:nvCxnSpPr>
        <p:spPr>
          <a:xfrm>
            <a:off x="2653553" y="3872753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04" name="Google Shape;304;p12"/>
          <p:cNvCxnSpPr>
            <a:stCxn id="300" idx="0"/>
          </p:cNvCxnSpPr>
          <p:nvPr/>
        </p:nvCxnSpPr>
        <p:spPr>
          <a:xfrm rot="10800000">
            <a:off x="2021539" y="4186183"/>
            <a:ext cx="0" cy="4665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05" name="Google Shape;305;p12"/>
          <p:cNvCxnSpPr/>
          <p:nvPr/>
        </p:nvCxnSpPr>
        <p:spPr>
          <a:xfrm rot="10800000">
            <a:off x="2021537" y="2859460"/>
            <a:ext cx="2" cy="46644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06" name="Google Shape;306;p12"/>
          <p:cNvSpPr/>
          <p:nvPr/>
        </p:nvSpPr>
        <p:spPr>
          <a:xfrm>
            <a:off x="806825" y="5907738"/>
            <a:ext cx="546842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endParaRPr/>
          </a:p>
        </p:txBody>
      </p:sp>
      <p:sp>
        <p:nvSpPr>
          <p:cNvPr id="307" name="Google Shape;307;p12"/>
          <p:cNvSpPr/>
          <p:nvPr/>
        </p:nvSpPr>
        <p:spPr>
          <a:xfrm>
            <a:off x="1685366" y="5907738"/>
            <a:ext cx="663388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</a:t>
            </a:r>
            <a:endParaRPr/>
          </a:p>
        </p:txBody>
      </p:sp>
      <p:sp>
        <p:nvSpPr>
          <p:cNvPr id="308" name="Google Shape;308;p12"/>
          <p:cNvSpPr/>
          <p:nvPr/>
        </p:nvSpPr>
        <p:spPr>
          <a:xfrm>
            <a:off x="2698373" y="5907737"/>
            <a:ext cx="663388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</a:t>
            </a:r>
            <a:endParaRPr/>
          </a:p>
        </p:txBody>
      </p:sp>
      <p:sp>
        <p:nvSpPr>
          <p:cNvPr id="309" name="Google Shape;309;p12"/>
          <p:cNvSpPr txBox="1"/>
          <p:nvPr/>
        </p:nvSpPr>
        <p:spPr>
          <a:xfrm>
            <a:off x="871823" y="1299125"/>
            <a:ext cx="10936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1</a:t>
            </a:r>
            <a:endParaRPr/>
          </a:p>
        </p:txBody>
      </p:sp>
      <p:cxnSp>
        <p:nvCxnSpPr>
          <p:cNvPr id="310" name="Google Shape;310;p12"/>
          <p:cNvCxnSpPr>
            <a:stCxn id="307" idx="0"/>
            <a:endCxn id="298" idx="2"/>
          </p:cNvCxnSpPr>
          <p:nvPr/>
        </p:nvCxnSpPr>
        <p:spPr>
          <a:xfrm rot="10800000" flipH="1">
            <a:off x="2017060" y="5629938"/>
            <a:ext cx="4500" cy="2778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11" name="Google Shape;311;p12"/>
          <p:cNvSpPr/>
          <p:nvPr/>
        </p:nvSpPr>
        <p:spPr>
          <a:xfrm>
            <a:off x="1685366" y="1259260"/>
            <a:ext cx="663388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endParaRPr/>
          </a:p>
        </p:txBody>
      </p:sp>
      <p:cxnSp>
        <p:nvCxnSpPr>
          <p:cNvPr id="312" name="Google Shape;312;p12"/>
          <p:cNvCxnSpPr>
            <a:stCxn id="298" idx="0"/>
            <a:endCxn id="311" idx="2"/>
          </p:cNvCxnSpPr>
          <p:nvPr/>
        </p:nvCxnSpPr>
        <p:spPr>
          <a:xfrm rot="10800000">
            <a:off x="2017040" y="1626936"/>
            <a:ext cx="4500" cy="1929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13" name="Google Shape;313;p12"/>
          <p:cNvSpPr/>
          <p:nvPr/>
        </p:nvSpPr>
        <p:spPr>
          <a:xfrm>
            <a:off x="4231339" y="1792938"/>
            <a:ext cx="2070847" cy="38100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dash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12"/>
          <p:cNvSpPr/>
          <p:nvPr/>
        </p:nvSpPr>
        <p:spPr>
          <a:xfrm>
            <a:off x="4410632" y="4625785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1</a:t>
            </a:r>
            <a:endParaRPr/>
          </a:p>
        </p:txBody>
      </p:sp>
      <p:sp>
        <p:nvSpPr>
          <p:cNvPr id="315" name="Google Shape;315;p12"/>
          <p:cNvSpPr/>
          <p:nvPr/>
        </p:nvSpPr>
        <p:spPr>
          <a:xfrm>
            <a:off x="4410632" y="3307693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2</a:t>
            </a:r>
            <a:endParaRPr/>
          </a:p>
        </p:txBody>
      </p:sp>
      <p:sp>
        <p:nvSpPr>
          <p:cNvPr id="316" name="Google Shape;316;p12"/>
          <p:cNvSpPr/>
          <p:nvPr/>
        </p:nvSpPr>
        <p:spPr>
          <a:xfrm>
            <a:off x="4410631" y="1979468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3</a:t>
            </a:r>
            <a:endParaRPr/>
          </a:p>
        </p:txBody>
      </p:sp>
      <p:cxnSp>
        <p:nvCxnSpPr>
          <p:cNvPr id="317" name="Google Shape;317;p12"/>
          <p:cNvCxnSpPr>
            <a:stCxn id="314" idx="0"/>
          </p:cNvCxnSpPr>
          <p:nvPr/>
        </p:nvCxnSpPr>
        <p:spPr>
          <a:xfrm rot="10800000">
            <a:off x="5266762" y="4159285"/>
            <a:ext cx="0" cy="4665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18" name="Google Shape;318;p12"/>
          <p:cNvCxnSpPr/>
          <p:nvPr/>
        </p:nvCxnSpPr>
        <p:spPr>
          <a:xfrm rot="10800000">
            <a:off x="5266760" y="2832562"/>
            <a:ext cx="2" cy="46644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19" name="Google Shape;319;p12"/>
          <p:cNvSpPr txBox="1"/>
          <p:nvPr/>
        </p:nvSpPr>
        <p:spPr>
          <a:xfrm>
            <a:off x="4093509" y="1265482"/>
            <a:ext cx="10936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2</a:t>
            </a:r>
            <a:endParaRPr/>
          </a:p>
        </p:txBody>
      </p:sp>
      <p:sp>
        <p:nvSpPr>
          <p:cNvPr id="320" name="Google Shape;320;p12"/>
          <p:cNvSpPr/>
          <p:nvPr/>
        </p:nvSpPr>
        <p:spPr>
          <a:xfrm>
            <a:off x="5047131" y="5885606"/>
            <a:ext cx="663388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endParaRPr/>
          </a:p>
        </p:txBody>
      </p:sp>
      <p:cxnSp>
        <p:nvCxnSpPr>
          <p:cNvPr id="321" name="Google Shape;321;p12"/>
          <p:cNvCxnSpPr/>
          <p:nvPr/>
        </p:nvCxnSpPr>
        <p:spPr>
          <a:xfrm rot="10800000" flipH="1">
            <a:off x="5374345" y="5621149"/>
            <a:ext cx="4480" cy="277902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22" name="Google Shape;322;p12"/>
          <p:cNvCxnSpPr>
            <a:stCxn id="311" idx="3"/>
            <a:endCxn id="320" idx="1"/>
          </p:cNvCxnSpPr>
          <p:nvPr/>
        </p:nvCxnSpPr>
        <p:spPr>
          <a:xfrm>
            <a:off x="2348754" y="1443036"/>
            <a:ext cx="2698500" cy="46263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23" name="Google Shape;323;p12"/>
          <p:cNvSpPr/>
          <p:nvPr/>
        </p:nvSpPr>
        <p:spPr>
          <a:xfrm>
            <a:off x="7673784" y="1780993"/>
            <a:ext cx="2070847" cy="38100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dash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Google Shape;324;p12"/>
          <p:cNvSpPr/>
          <p:nvPr/>
        </p:nvSpPr>
        <p:spPr>
          <a:xfrm>
            <a:off x="7853077" y="4613840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1</a:t>
            </a:r>
            <a:endParaRPr/>
          </a:p>
        </p:txBody>
      </p:sp>
      <p:sp>
        <p:nvSpPr>
          <p:cNvPr id="325" name="Google Shape;325;p12"/>
          <p:cNvSpPr/>
          <p:nvPr/>
        </p:nvSpPr>
        <p:spPr>
          <a:xfrm>
            <a:off x="7853077" y="3295748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2</a:t>
            </a:r>
            <a:endParaRPr/>
          </a:p>
        </p:txBody>
      </p:sp>
      <p:sp>
        <p:nvSpPr>
          <p:cNvPr id="326" name="Google Shape;326;p12"/>
          <p:cNvSpPr/>
          <p:nvPr/>
        </p:nvSpPr>
        <p:spPr>
          <a:xfrm>
            <a:off x="7853076" y="1967523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3</a:t>
            </a:r>
            <a:endParaRPr/>
          </a:p>
        </p:txBody>
      </p:sp>
      <p:cxnSp>
        <p:nvCxnSpPr>
          <p:cNvPr id="327" name="Google Shape;327;p12"/>
          <p:cNvCxnSpPr>
            <a:stCxn id="324" idx="0"/>
          </p:cNvCxnSpPr>
          <p:nvPr/>
        </p:nvCxnSpPr>
        <p:spPr>
          <a:xfrm rot="10800000">
            <a:off x="8709207" y="4147340"/>
            <a:ext cx="0" cy="4665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28" name="Google Shape;328;p12"/>
          <p:cNvCxnSpPr/>
          <p:nvPr/>
        </p:nvCxnSpPr>
        <p:spPr>
          <a:xfrm rot="10800000">
            <a:off x="8709205" y="2820617"/>
            <a:ext cx="2" cy="46644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29" name="Google Shape;329;p12"/>
          <p:cNvSpPr txBox="1"/>
          <p:nvPr/>
        </p:nvSpPr>
        <p:spPr>
          <a:xfrm>
            <a:off x="7478806" y="1257807"/>
            <a:ext cx="10936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3</a:t>
            </a:r>
            <a:endParaRPr/>
          </a:p>
        </p:txBody>
      </p:sp>
      <p:sp>
        <p:nvSpPr>
          <p:cNvPr id="330" name="Google Shape;330;p12"/>
          <p:cNvSpPr/>
          <p:nvPr/>
        </p:nvSpPr>
        <p:spPr>
          <a:xfrm>
            <a:off x="1685366" y="1257807"/>
            <a:ext cx="663388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endParaRPr/>
          </a:p>
        </p:txBody>
      </p:sp>
      <p:cxnSp>
        <p:nvCxnSpPr>
          <p:cNvPr id="331" name="Google Shape;331;p12"/>
          <p:cNvCxnSpPr/>
          <p:nvPr/>
        </p:nvCxnSpPr>
        <p:spPr>
          <a:xfrm rot="10800000">
            <a:off x="5266760" y="1600267"/>
            <a:ext cx="4480" cy="193023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32" name="Google Shape;332;p12"/>
          <p:cNvSpPr/>
          <p:nvPr/>
        </p:nvSpPr>
        <p:spPr>
          <a:xfrm>
            <a:off x="4890240" y="1258155"/>
            <a:ext cx="775453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great</a:t>
            </a:r>
            <a:endParaRPr/>
          </a:p>
        </p:txBody>
      </p:sp>
      <p:sp>
        <p:nvSpPr>
          <p:cNvPr id="333" name="Google Shape;333;p12"/>
          <p:cNvSpPr/>
          <p:nvPr/>
        </p:nvSpPr>
        <p:spPr>
          <a:xfrm>
            <a:off x="8435791" y="5840553"/>
            <a:ext cx="775453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great</a:t>
            </a:r>
            <a:endParaRPr/>
          </a:p>
        </p:txBody>
      </p:sp>
      <p:cxnSp>
        <p:nvCxnSpPr>
          <p:cNvPr id="334" name="Google Shape;334;p12"/>
          <p:cNvCxnSpPr/>
          <p:nvPr/>
        </p:nvCxnSpPr>
        <p:spPr>
          <a:xfrm rot="10800000" flipH="1">
            <a:off x="8810072" y="5576096"/>
            <a:ext cx="4480" cy="277902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35" name="Google Shape;335;p12"/>
          <p:cNvCxnSpPr>
            <a:stCxn id="332" idx="3"/>
            <a:endCxn id="333" idx="1"/>
          </p:cNvCxnSpPr>
          <p:nvPr/>
        </p:nvCxnSpPr>
        <p:spPr>
          <a:xfrm>
            <a:off x="5665693" y="1441932"/>
            <a:ext cx="2770200" cy="45825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36" name="Google Shape;336;p12"/>
          <p:cNvSpPr/>
          <p:nvPr/>
        </p:nvSpPr>
        <p:spPr>
          <a:xfrm>
            <a:off x="8341657" y="1240112"/>
            <a:ext cx="775453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&lt;EOS&gt;</a:t>
            </a:r>
            <a:endParaRPr/>
          </a:p>
        </p:txBody>
      </p:sp>
      <p:cxnSp>
        <p:nvCxnSpPr>
          <p:cNvPr id="337" name="Google Shape;337;p12"/>
          <p:cNvCxnSpPr/>
          <p:nvPr/>
        </p:nvCxnSpPr>
        <p:spPr>
          <a:xfrm rot="10800000">
            <a:off x="8729382" y="1608883"/>
            <a:ext cx="4480" cy="193023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38" name="Google Shape;338;p12"/>
          <p:cNvSpPr/>
          <p:nvPr/>
        </p:nvSpPr>
        <p:spPr>
          <a:xfrm>
            <a:off x="7386920" y="2468945"/>
            <a:ext cx="2846303" cy="265702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AC5B2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12"/>
          <p:cNvSpPr txBox="1"/>
          <p:nvPr/>
        </p:nvSpPr>
        <p:spPr>
          <a:xfrm>
            <a:off x="7404825" y="2647994"/>
            <a:ext cx="247426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Attention Score</a:t>
            </a:r>
            <a:endParaRPr/>
          </a:p>
        </p:txBody>
      </p:sp>
      <p:sp>
        <p:nvSpPr>
          <p:cNvPr id="340" name="Google Shape;340;p12"/>
          <p:cNvSpPr/>
          <p:nvPr/>
        </p:nvSpPr>
        <p:spPr>
          <a:xfrm>
            <a:off x="8018908" y="3944470"/>
            <a:ext cx="461677" cy="462515"/>
          </a:xfrm>
          <a:prstGeom prst="rect">
            <a:avLst/>
          </a:prstGeom>
          <a:solidFill>
            <a:srgbClr val="9CC2E5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p12"/>
          <p:cNvSpPr/>
          <p:nvPr/>
        </p:nvSpPr>
        <p:spPr>
          <a:xfrm>
            <a:off x="8494044" y="3935504"/>
            <a:ext cx="461677" cy="462515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Google Shape;342;p12"/>
          <p:cNvSpPr/>
          <p:nvPr/>
        </p:nvSpPr>
        <p:spPr>
          <a:xfrm>
            <a:off x="8969171" y="3935504"/>
            <a:ext cx="461677" cy="462515"/>
          </a:xfrm>
          <a:prstGeom prst="rect">
            <a:avLst/>
          </a:prstGeom>
          <a:solidFill>
            <a:srgbClr val="8DA9DB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12"/>
          <p:cNvSpPr txBox="1"/>
          <p:nvPr/>
        </p:nvSpPr>
        <p:spPr>
          <a:xfrm>
            <a:off x="8641956" y="4728705"/>
            <a:ext cx="123713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</a:t>
            </a:r>
            <a:endParaRPr/>
          </a:p>
        </p:txBody>
      </p:sp>
      <p:sp>
        <p:nvSpPr>
          <p:cNvPr id="344" name="Google Shape;344;p12"/>
          <p:cNvSpPr txBox="1"/>
          <p:nvPr/>
        </p:nvSpPr>
        <p:spPr>
          <a:xfrm>
            <a:off x="7732236" y="4031496"/>
            <a:ext cx="42358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endParaRPr/>
          </a:p>
        </p:txBody>
      </p:sp>
      <p:sp>
        <p:nvSpPr>
          <p:cNvPr id="345" name="Google Shape;345;p12"/>
          <p:cNvSpPr txBox="1"/>
          <p:nvPr/>
        </p:nvSpPr>
        <p:spPr>
          <a:xfrm rot="-5400000">
            <a:off x="7110447" y="3838253"/>
            <a:ext cx="96304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Query</a:t>
            </a:r>
            <a:endParaRPr/>
          </a:p>
        </p:txBody>
      </p:sp>
      <p:cxnSp>
        <p:nvCxnSpPr>
          <p:cNvPr id="346" name="Google Shape;346;p12"/>
          <p:cNvCxnSpPr/>
          <p:nvPr/>
        </p:nvCxnSpPr>
        <p:spPr>
          <a:xfrm rot="10800000" flipH="1">
            <a:off x="6122890" y="2468045"/>
            <a:ext cx="1257303" cy="890582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47" name="Google Shape;347;p12"/>
          <p:cNvCxnSpPr/>
          <p:nvPr/>
        </p:nvCxnSpPr>
        <p:spPr>
          <a:xfrm>
            <a:off x="6107478" y="4147881"/>
            <a:ext cx="1288684" cy="986259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48" name="Google Shape;348;p12"/>
          <p:cNvSpPr/>
          <p:nvPr/>
        </p:nvSpPr>
        <p:spPr>
          <a:xfrm>
            <a:off x="9444317" y="3935504"/>
            <a:ext cx="461677" cy="462515"/>
          </a:xfrm>
          <a:prstGeom prst="rect">
            <a:avLst/>
          </a:prstGeom>
          <a:solidFill>
            <a:srgbClr val="0070C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12"/>
          <p:cNvSpPr/>
          <p:nvPr/>
        </p:nvSpPr>
        <p:spPr>
          <a:xfrm>
            <a:off x="8494035" y="3944826"/>
            <a:ext cx="461677" cy="462515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p12"/>
          <p:cNvSpPr/>
          <p:nvPr/>
        </p:nvSpPr>
        <p:spPr>
          <a:xfrm>
            <a:off x="8978136" y="3935323"/>
            <a:ext cx="461677" cy="462515"/>
          </a:xfrm>
          <a:prstGeom prst="rect">
            <a:avLst/>
          </a:prstGeom>
          <a:solidFill>
            <a:srgbClr val="8DA9DB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Google Shape;351;p12"/>
          <p:cNvSpPr txBox="1"/>
          <p:nvPr/>
        </p:nvSpPr>
        <p:spPr>
          <a:xfrm>
            <a:off x="7993168" y="4399938"/>
            <a:ext cx="2606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endParaRPr/>
          </a:p>
        </p:txBody>
      </p:sp>
      <p:sp>
        <p:nvSpPr>
          <p:cNvPr id="352" name="Google Shape;352;p12"/>
          <p:cNvSpPr txBox="1"/>
          <p:nvPr/>
        </p:nvSpPr>
        <p:spPr>
          <a:xfrm>
            <a:off x="8351750" y="4399937"/>
            <a:ext cx="76426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</a:t>
            </a:r>
            <a:endParaRPr/>
          </a:p>
        </p:txBody>
      </p:sp>
      <p:sp>
        <p:nvSpPr>
          <p:cNvPr id="353" name="Google Shape;353;p12"/>
          <p:cNvSpPr txBox="1"/>
          <p:nvPr/>
        </p:nvSpPr>
        <p:spPr>
          <a:xfrm>
            <a:off x="8947367" y="4408424"/>
            <a:ext cx="77545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</a:t>
            </a:r>
            <a:endParaRPr/>
          </a:p>
        </p:txBody>
      </p:sp>
      <p:sp>
        <p:nvSpPr>
          <p:cNvPr id="354" name="Google Shape;354;p12"/>
          <p:cNvSpPr txBox="1"/>
          <p:nvPr/>
        </p:nvSpPr>
        <p:spPr>
          <a:xfrm>
            <a:off x="9554172" y="4408855"/>
            <a:ext cx="36510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3"/>
          <p:cNvSpPr/>
          <p:nvPr/>
        </p:nvSpPr>
        <p:spPr>
          <a:xfrm>
            <a:off x="986116" y="1819836"/>
            <a:ext cx="2070847" cy="38100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dash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Google Shape;360;p13"/>
          <p:cNvSpPr txBox="1">
            <a:spLocks noGrp="1"/>
          </p:cNvSpPr>
          <p:nvPr>
            <p:ph type="title"/>
          </p:nvPr>
        </p:nvSpPr>
        <p:spPr>
          <a:xfrm>
            <a:off x="838200" y="643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Inference of Generative Models</a:t>
            </a:r>
            <a:endParaRPr/>
          </a:p>
        </p:txBody>
      </p:sp>
      <p:sp>
        <p:nvSpPr>
          <p:cNvPr id="361" name="Google Shape;361;p13"/>
          <p:cNvSpPr/>
          <p:nvPr/>
        </p:nvSpPr>
        <p:spPr>
          <a:xfrm>
            <a:off x="1165409" y="4652683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1</a:t>
            </a:r>
            <a:endParaRPr/>
          </a:p>
        </p:txBody>
      </p:sp>
      <p:sp>
        <p:nvSpPr>
          <p:cNvPr id="362" name="Google Shape;362;p13"/>
          <p:cNvSpPr/>
          <p:nvPr/>
        </p:nvSpPr>
        <p:spPr>
          <a:xfrm>
            <a:off x="1165409" y="3334591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2</a:t>
            </a:r>
            <a:endParaRPr/>
          </a:p>
        </p:txBody>
      </p:sp>
      <p:sp>
        <p:nvSpPr>
          <p:cNvPr id="363" name="Google Shape;363;p13"/>
          <p:cNvSpPr/>
          <p:nvPr/>
        </p:nvSpPr>
        <p:spPr>
          <a:xfrm>
            <a:off x="1165408" y="2006366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3</a:t>
            </a:r>
            <a:endParaRPr/>
          </a:p>
        </p:txBody>
      </p:sp>
      <p:cxnSp>
        <p:nvCxnSpPr>
          <p:cNvPr id="364" name="Google Shape;364;p13"/>
          <p:cNvCxnSpPr/>
          <p:nvPr/>
        </p:nvCxnSpPr>
        <p:spPr>
          <a:xfrm>
            <a:off x="2653553" y="3872753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65" name="Google Shape;365;p13"/>
          <p:cNvCxnSpPr>
            <a:stCxn id="361" idx="0"/>
          </p:cNvCxnSpPr>
          <p:nvPr/>
        </p:nvCxnSpPr>
        <p:spPr>
          <a:xfrm rot="10800000">
            <a:off x="2021539" y="4186183"/>
            <a:ext cx="0" cy="4665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66" name="Google Shape;366;p13"/>
          <p:cNvCxnSpPr/>
          <p:nvPr/>
        </p:nvCxnSpPr>
        <p:spPr>
          <a:xfrm rot="10800000">
            <a:off x="2021537" y="2859460"/>
            <a:ext cx="2" cy="46644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67" name="Google Shape;367;p13"/>
          <p:cNvSpPr/>
          <p:nvPr/>
        </p:nvSpPr>
        <p:spPr>
          <a:xfrm>
            <a:off x="806825" y="5907738"/>
            <a:ext cx="546842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endParaRPr/>
          </a:p>
        </p:txBody>
      </p:sp>
      <p:sp>
        <p:nvSpPr>
          <p:cNvPr id="368" name="Google Shape;368;p13"/>
          <p:cNvSpPr/>
          <p:nvPr/>
        </p:nvSpPr>
        <p:spPr>
          <a:xfrm>
            <a:off x="1685366" y="5907738"/>
            <a:ext cx="663388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</a:t>
            </a:r>
            <a:endParaRPr/>
          </a:p>
        </p:txBody>
      </p:sp>
      <p:sp>
        <p:nvSpPr>
          <p:cNvPr id="369" name="Google Shape;369;p13"/>
          <p:cNvSpPr/>
          <p:nvPr/>
        </p:nvSpPr>
        <p:spPr>
          <a:xfrm>
            <a:off x="2698373" y="5907737"/>
            <a:ext cx="663388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</a:t>
            </a:r>
            <a:endParaRPr/>
          </a:p>
        </p:txBody>
      </p:sp>
      <p:sp>
        <p:nvSpPr>
          <p:cNvPr id="370" name="Google Shape;370;p13"/>
          <p:cNvSpPr txBox="1"/>
          <p:nvPr/>
        </p:nvSpPr>
        <p:spPr>
          <a:xfrm>
            <a:off x="871823" y="1299125"/>
            <a:ext cx="10936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1</a:t>
            </a:r>
            <a:endParaRPr/>
          </a:p>
        </p:txBody>
      </p:sp>
      <p:cxnSp>
        <p:nvCxnSpPr>
          <p:cNvPr id="371" name="Google Shape;371;p13"/>
          <p:cNvCxnSpPr>
            <a:stCxn id="368" idx="0"/>
            <a:endCxn id="359" idx="2"/>
          </p:cNvCxnSpPr>
          <p:nvPr/>
        </p:nvCxnSpPr>
        <p:spPr>
          <a:xfrm rot="10800000" flipH="1">
            <a:off x="2017060" y="5629938"/>
            <a:ext cx="4500" cy="2778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72" name="Google Shape;372;p13"/>
          <p:cNvSpPr/>
          <p:nvPr/>
        </p:nvSpPr>
        <p:spPr>
          <a:xfrm>
            <a:off x="1685366" y="1259260"/>
            <a:ext cx="663388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endParaRPr/>
          </a:p>
        </p:txBody>
      </p:sp>
      <p:cxnSp>
        <p:nvCxnSpPr>
          <p:cNvPr id="373" name="Google Shape;373;p13"/>
          <p:cNvCxnSpPr>
            <a:stCxn id="359" idx="0"/>
            <a:endCxn id="372" idx="2"/>
          </p:cNvCxnSpPr>
          <p:nvPr/>
        </p:nvCxnSpPr>
        <p:spPr>
          <a:xfrm rot="10800000">
            <a:off x="2017040" y="1626936"/>
            <a:ext cx="4500" cy="1929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74" name="Google Shape;374;p13"/>
          <p:cNvSpPr/>
          <p:nvPr/>
        </p:nvSpPr>
        <p:spPr>
          <a:xfrm>
            <a:off x="4231339" y="1792938"/>
            <a:ext cx="2070847" cy="38100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dash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" name="Google Shape;375;p13"/>
          <p:cNvSpPr/>
          <p:nvPr/>
        </p:nvSpPr>
        <p:spPr>
          <a:xfrm>
            <a:off x="4410632" y="4625785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1</a:t>
            </a:r>
            <a:endParaRPr/>
          </a:p>
        </p:txBody>
      </p:sp>
      <p:sp>
        <p:nvSpPr>
          <p:cNvPr id="376" name="Google Shape;376;p13"/>
          <p:cNvSpPr/>
          <p:nvPr/>
        </p:nvSpPr>
        <p:spPr>
          <a:xfrm>
            <a:off x="4410632" y="3307693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2</a:t>
            </a:r>
            <a:endParaRPr/>
          </a:p>
        </p:txBody>
      </p:sp>
      <p:sp>
        <p:nvSpPr>
          <p:cNvPr id="377" name="Google Shape;377;p13"/>
          <p:cNvSpPr/>
          <p:nvPr/>
        </p:nvSpPr>
        <p:spPr>
          <a:xfrm>
            <a:off x="4410631" y="1979468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3</a:t>
            </a:r>
            <a:endParaRPr/>
          </a:p>
        </p:txBody>
      </p:sp>
      <p:cxnSp>
        <p:nvCxnSpPr>
          <p:cNvPr id="378" name="Google Shape;378;p13"/>
          <p:cNvCxnSpPr>
            <a:stCxn id="375" idx="0"/>
          </p:cNvCxnSpPr>
          <p:nvPr/>
        </p:nvCxnSpPr>
        <p:spPr>
          <a:xfrm rot="10800000">
            <a:off x="5266762" y="4159285"/>
            <a:ext cx="0" cy="4665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79" name="Google Shape;379;p13"/>
          <p:cNvCxnSpPr/>
          <p:nvPr/>
        </p:nvCxnSpPr>
        <p:spPr>
          <a:xfrm rot="10800000">
            <a:off x="5266760" y="2832562"/>
            <a:ext cx="2" cy="46644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80" name="Google Shape;380;p13"/>
          <p:cNvSpPr txBox="1"/>
          <p:nvPr/>
        </p:nvSpPr>
        <p:spPr>
          <a:xfrm>
            <a:off x="4093509" y="1265482"/>
            <a:ext cx="10936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2</a:t>
            </a:r>
            <a:endParaRPr/>
          </a:p>
        </p:txBody>
      </p:sp>
      <p:sp>
        <p:nvSpPr>
          <p:cNvPr id="381" name="Google Shape;381;p13"/>
          <p:cNvSpPr/>
          <p:nvPr/>
        </p:nvSpPr>
        <p:spPr>
          <a:xfrm>
            <a:off x="5047131" y="5885606"/>
            <a:ext cx="663388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endParaRPr/>
          </a:p>
        </p:txBody>
      </p:sp>
      <p:cxnSp>
        <p:nvCxnSpPr>
          <p:cNvPr id="382" name="Google Shape;382;p13"/>
          <p:cNvCxnSpPr/>
          <p:nvPr/>
        </p:nvCxnSpPr>
        <p:spPr>
          <a:xfrm rot="10800000" flipH="1">
            <a:off x="5374345" y="5621149"/>
            <a:ext cx="4480" cy="277902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83" name="Google Shape;383;p13"/>
          <p:cNvCxnSpPr>
            <a:stCxn id="372" idx="3"/>
            <a:endCxn id="381" idx="1"/>
          </p:cNvCxnSpPr>
          <p:nvPr/>
        </p:nvCxnSpPr>
        <p:spPr>
          <a:xfrm>
            <a:off x="2348754" y="1443036"/>
            <a:ext cx="2698500" cy="46263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84" name="Google Shape;384;p13"/>
          <p:cNvSpPr/>
          <p:nvPr/>
        </p:nvSpPr>
        <p:spPr>
          <a:xfrm>
            <a:off x="7673784" y="1780993"/>
            <a:ext cx="2070847" cy="38100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dash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p13"/>
          <p:cNvSpPr/>
          <p:nvPr/>
        </p:nvSpPr>
        <p:spPr>
          <a:xfrm>
            <a:off x="7853077" y="4613840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1</a:t>
            </a:r>
            <a:endParaRPr/>
          </a:p>
        </p:txBody>
      </p:sp>
      <p:sp>
        <p:nvSpPr>
          <p:cNvPr id="386" name="Google Shape;386;p13"/>
          <p:cNvSpPr/>
          <p:nvPr/>
        </p:nvSpPr>
        <p:spPr>
          <a:xfrm>
            <a:off x="4428555" y="3295748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2</a:t>
            </a:r>
            <a:endParaRPr/>
          </a:p>
        </p:txBody>
      </p:sp>
      <p:sp>
        <p:nvSpPr>
          <p:cNvPr id="387" name="Google Shape;387;p13"/>
          <p:cNvSpPr/>
          <p:nvPr/>
        </p:nvSpPr>
        <p:spPr>
          <a:xfrm>
            <a:off x="7853076" y="1967523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3</a:t>
            </a:r>
            <a:endParaRPr/>
          </a:p>
        </p:txBody>
      </p:sp>
      <p:cxnSp>
        <p:nvCxnSpPr>
          <p:cNvPr id="388" name="Google Shape;388;p13"/>
          <p:cNvCxnSpPr/>
          <p:nvPr/>
        </p:nvCxnSpPr>
        <p:spPr>
          <a:xfrm rot="10800000">
            <a:off x="5284683" y="4147395"/>
            <a:ext cx="2" cy="46644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89" name="Google Shape;389;p13"/>
          <p:cNvCxnSpPr/>
          <p:nvPr/>
        </p:nvCxnSpPr>
        <p:spPr>
          <a:xfrm rot="10800000">
            <a:off x="5284683" y="2820617"/>
            <a:ext cx="2" cy="46644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90" name="Google Shape;390;p13"/>
          <p:cNvSpPr txBox="1"/>
          <p:nvPr/>
        </p:nvSpPr>
        <p:spPr>
          <a:xfrm>
            <a:off x="7478806" y="1257807"/>
            <a:ext cx="10936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3</a:t>
            </a:r>
            <a:endParaRPr/>
          </a:p>
        </p:txBody>
      </p:sp>
      <p:sp>
        <p:nvSpPr>
          <p:cNvPr id="391" name="Google Shape;391;p13"/>
          <p:cNvSpPr/>
          <p:nvPr/>
        </p:nvSpPr>
        <p:spPr>
          <a:xfrm>
            <a:off x="1685366" y="1257807"/>
            <a:ext cx="663388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endParaRPr/>
          </a:p>
        </p:txBody>
      </p:sp>
      <p:cxnSp>
        <p:nvCxnSpPr>
          <p:cNvPr id="392" name="Google Shape;392;p13"/>
          <p:cNvCxnSpPr/>
          <p:nvPr/>
        </p:nvCxnSpPr>
        <p:spPr>
          <a:xfrm rot="10800000">
            <a:off x="5266760" y="1600267"/>
            <a:ext cx="4480" cy="193023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93" name="Google Shape;393;p13"/>
          <p:cNvSpPr/>
          <p:nvPr/>
        </p:nvSpPr>
        <p:spPr>
          <a:xfrm>
            <a:off x="4890240" y="1258155"/>
            <a:ext cx="775453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great</a:t>
            </a:r>
            <a:endParaRPr/>
          </a:p>
        </p:txBody>
      </p:sp>
      <p:sp>
        <p:nvSpPr>
          <p:cNvPr id="394" name="Google Shape;394;p13"/>
          <p:cNvSpPr/>
          <p:nvPr/>
        </p:nvSpPr>
        <p:spPr>
          <a:xfrm>
            <a:off x="8435791" y="5840553"/>
            <a:ext cx="775453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great</a:t>
            </a:r>
            <a:endParaRPr/>
          </a:p>
        </p:txBody>
      </p:sp>
      <p:cxnSp>
        <p:nvCxnSpPr>
          <p:cNvPr id="395" name="Google Shape;395;p13"/>
          <p:cNvCxnSpPr/>
          <p:nvPr/>
        </p:nvCxnSpPr>
        <p:spPr>
          <a:xfrm rot="10800000" flipH="1">
            <a:off x="8810072" y="5576096"/>
            <a:ext cx="4480" cy="277902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96" name="Google Shape;396;p13"/>
          <p:cNvCxnSpPr>
            <a:stCxn id="393" idx="3"/>
            <a:endCxn id="394" idx="1"/>
          </p:cNvCxnSpPr>
          <p:nvPr/>
        </p:nvCxnSpPr>
        <p:spPr>
          <a:xfrm>
            <a:off x="5665693" y="1441932"/>
            <a:ext cx="2770200" cy="45825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97" name="Google Shape;397;p13"/>
          <p:cNvSpPr/>
          <p:nvPr/>
        </p:nvSpPr>
        <p:spPr>
          <a:xfrm>
            <a:off x="8341657" y="1240112"/>
            <a:ext cx="775453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&lt;EOS&gt;</a:t>
            </a:r>
            <a:endParaRPr/>
          </a:p>
        </p:txBody>
      </p:sp>
      <p:cxnSp>
        <p:nvCxnSpPr>
          <p:cNvPr id="398" name="Google Shape;398;p13"/>
          <p:cNvCxnSpPr/>
          <p:nvPr/>
        </p:nvCxnSpPr>
        <p:spPr>
          <a:xfrm rot="10800000">
            <a:off x="8729382" y="1608883"/>
            <a:ext cx="4480" cy="193023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99" name="Google Shape;399;p13"/>
          <p:cNvSpPr/>
          <p:nvPr/>
        </p:nvSpPr>
        <p:spPr>
          <a:xfrm>
            <a:off x="3873859" y="2457928"/>
            <a:ext cx="3230658" cy="2640109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AC5B2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0" name="Google Shape;400;p13"/>
          <p:cNvSpPr txBox="1"/>
          <p:nvPr/>
        </p:nvSpPr>
        <p:spPr>
          <a:xfrm>
            <a:off x="3980250" y="2647994"/>
            <a:ext cx="247437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Attention Score</a:t>
            </a:r>
            <a:endParaRPr/>
          </a:p>
        </p:txBody>
      </p:sp>
      <p:sp>
        <p:nvSpPr>
          <p:cNvPr id="401" name="Google Shape;401;p13"/>
          <p:cNvSpPr/>
          <p:nvPr/>
        </p:nvSpPr>
        <p:spPr>
          <a:xfrm>
            <a:off x="4594386" y="3944470"/>
            <a:ext cx="461677" cy="462515"/>
          </a:xfrm>
          <a:prstGeom prst="rect">
            <a:avLst/>
          </a:prstGeom>
          <a:solidFill>
            <a:srgbClr val="9CC2E5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2" name="Google Shape;402;p13"/>
          <p:cNvSpPr/>
          <p:nvPr/>
        </p:nvSpPr>
        <p:spPr>
          <a:xfrm>
            <a:off x="5069522" y="3935504"/>
            <a:ext cx="461677" cy="462515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3" name="Google Shape;403;p13"/>
          <p:cNvSpPr/>
          <p:nvPr/>
        </p:nvSpPr>
        <p:spPr>
          <a:xfrm>
            <a:off x="5544649" y="3935504"/>
            <a:ext cx="461677" cy="462515"/>
          </a:xfrm>
          <a:prstGeom prst="rect">
            <a:avLst/>
          </a:prstGeom>
          <a:solidFill>
            <a:srgbClr val="8DA9DB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Google Shape;404;p13"/>
          <p:cNvSpPr txBox="1"/>
          <p:nvPr/>
        </p:nvSpPr>
        <p:spPr>
          <a:xfrm>
            <a:off x="5217434" y="4728705"/>
            <a:ext cx="123713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</a:t>
            </a:r>
            <a:endParaRPr/>
          </a:p>
        </p:txBody>
      </p:sp>
      <p:sp>
        <p:nvSpPr>
          <p:cNvPr id="405" name="Google Shape;405;p13"/>
          <p:cNvSpPr txBox="1"/>
          <p:nvPr/>
        </p:nvSpPr>
        <p:spPr>
          <a:xfrm>
            <a:off x="4022883" y="4031496"/>
            <a:ext cx="72780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great</a:t>
            </a:r>
            <a:endParaRPr/>
          </a:p>
        </p:txBody>
      </p:sp>
      <p:sp>
        <p:nvSpPr>
          <p:cNvPr id="406" name="Google Shape;406;p13"/>
          <p:cNvSpPr txBox="1"/>
          <p:nvPr/>
        </p:nvSpPr>
        <p:spPr>
          <a:xfrm rot="-5400000">
            <a:off x="3479736" y="3865148"/>
            <a:ext cx="96304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Query</a:t>
            </a:r>
            <a:endParaRPr/>
          </a:p>
        </p:txBody>
      </p:sp>
      <p:cxnSp>
        <p:nvCxnSpPr>
          <p:cNvPr id="407" name="Google Shape;407;p13"/>
          <p:cNvCxnSpPr/>
          <p:nvPr/>
        </p:nvCxnSpPr>
        <p:spPr>
          <a:xfrm rot="10800000">
            <a:off x="7104517" y="2478786"/>
            <a:ext cx="785545" cy="817087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08" name="Google Shape;408;p13"/>
          <p:cNvCxnSpPr/>
          <p:nvPr/>
        </p:nvCxnSpPr>
        <p:spPr>
          <a:xfrm flipH="1">
            <a:off x="7104517" y="4141135"/>
            <a:ext cx="775453" cy="945637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09" name="Google Shape;409;p13"/>
          <p:cNvSpPr/>
          <p:nvPr/>
        </p:nvSpPr>
        <p:spPr>
          <a:xfrm>
            <a:off x="6019795" y="3935504"/>
            <a:ext cx="461677" cy="462515"/>
          </a:xfrm>
          <a:prstGeom prst="rect">
            <a:avLst/>
          </a:prstGeom>
          <a:solidFill>
            <a:srgbClr val="0070C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0" name="Google Shape;410;p13"/>
          <p:cNvSpPr/>
          <p:nvPr/>
        </p:nvSpPr>
        <p:spPr>
          <a:xfrm>
            <a:off x="5069513" y="3953791"/>
            <a:ext cx="461677" cy="462515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1" name="Google Shape;411;p13"/>
          <p:cNvSpPr/>
          <p:nvPr/>
        </p:nvSpPr>
        <p:spPr>
          <a:xfrm>
            <a:off x="5553614" y="3935323"/>
            <a:ext cx="461677" cy="462515"/>
          </a:xfrm>
          <a:prstGeom prst="rect">
            <a:avLst/>
          </a:prstGeom>
          <a:solidFill>
            <a:srgbClr val="8DA9DB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2" name="Google Shape;412;p13"/>
          <p:cNvSpPr txBox="1"/>
          <p:nvPr/>
        </p:nvSpPr>
        <p:spPr>
          <a:xfrm>
            <a:off x="4568646" y="4399938"/>
            <a:ext cx="2606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endParaRPr/>
          </a:p>
        </p:txBody>
      </p:sp>
      <p:sp>
        <p:nvSpPr>
          <p:cNvPr id="413" name="Google Shape;413;p13"/>
          <p:cNvSpPr txBox="1"/>
          <p:nvPr/>
        </p:nvSpPr>
        <p:spPr>
          <a:xfrm>
            <a:off x="4927228" y="4399937"/>
            <a:ext cx="76426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</a:t>
            </a:r>
            <a:endParaRPr/>
          </a:p>
        </p:txBody>
      </p:sp>
      <p:sp>
        <p:nvSpPr>
          <p:cNvPr id="414" name="Google Shape;414;p13"/>
          <p:cNvSpPr txBox="1"/>
          <p:nvPr/>
        </p:nvSpPr>
        <p:spPr>
          <a:xfrm>
            <a:off x="5522845" y="4408424"/>
            <a:ext cx="77545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</a:t>
            </a:r>
            <a:endParaRPr/>
          </a:p>
        </p:txBody>
      </p:sp>
      <p:sp>
        <p:nvSpPr>
          <p:cNvPr id="415" name="Google Shape;415;p13"/>
          <p:cNvSpPr txBox="1"/>
          <p:nvPr/>
        </p:nvSpPr>
        <p:spPr>
          <a:xfrm>
            <a:off x="6129650" y="4408855"/>
            <a:ext cx="36510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endParaRPr/>
          </a:p>
        </p:txBody>
      </p:sp>
      <p:sp>
        <p:nvSpPr>
          <p:cNvPr id="416" name="Google Shape;416;p13"/>
          <p:cNvSpPr/>
          <p:nvPr/>
        </p:nvSpPr>
        <p:spPr>
          <a:xfrm>
            <a:off x="7879970" y="3280802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2</a:t>
            </a:r>
            <a:endParaRPr/>
          </a:p>
        </p:txBody>
      </p:sp>
      <p:cxnSp>
        <p:nvCxnSpPr>
          <p:cNvPr id="417" name="Google Shape;417;p13"/>
          <p:cNvCxnSpPr/>
          <p:nvPr/>
        </p:nvCxnSpPr>
        <p:spPr>
          <a:xfrm rot="10800000">
            <a:off x="8736098" y="4132449"/>
            <a:ext cx="2" cy="46644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18" name="Google Shape;418;p13"/>
          <p:cNvCxnSpPr/>
          <p:nvPr/>
        </p:nvCxnSpPr>
        <p:spPr>
          <a:xfrm rot="10800000">
            <a:off x="8736098" y="2805671"/>
            <a:ext cx="2" cy="46644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419" name="Google Shape;419;p13"/>
          <p:cNvSpPr/>
          <p:nvPr/>
        </p:nvSpPr>
        <p:spPr>
          <a:xfrm>
            <a:off x="6485958" y="3935503"/>
            <a:ext cx="461677" cy="462515"/>
          </a:xfrm>
          <a:prstGeom prst="rect">
            <a:avLst/>
          </a:prstGeom>
          <a:solidFill>
            <a:srgbClr val="DDEAF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0" name="Google Shape;420;p13"/>
          <p:cNvSpPr txBox="1"/>
          <p:nvPr/>
        </p:nvSpPr>
        <p:spPr>
          <a:xfrm>
            <a:off x="6417883" y="4381529"/>
            <a:ext cx="72780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great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Characteristics of Inference of Generative Models </a:t>
            </a:r>
            <a:endParaRPr/>
          </a:p>
        </p:txBody>
      </p:sp>
      <p:sp>
        <p:nvSpPr>
          <p:cNvPr id="426" name="Google Shape;426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Multi iteration characteristic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-"/>
            </a:pPr>
            <a:r>
              <a:rPr lang="en-US"/>
              <a:t>Generate one token at a time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Initiation phase (1</a:t>
            </a:r>
            <a:r>
              <a:rPr lang="en-US" baseline="30000"/>
              <a:t>st</a:t>
            </a:r>
            <a:r>
              <a:rPr lang="en-US"/>
              <a:t> iteration)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-"/>
            </a:pPr>
            <a:r>
              <a:rPr lang="en-US"/>
              <a:t>Process all input tokens at once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Increment phase (2</a:t>
            </a:r>
            <a:r>
              <a:rPr lang="en-US" baseline="30000"/>
              <a:t>nd</a:t>
            </a:r>
            <a:r>
              <a:rPr lang="en-US"/>
              <a:t> – last iterations)  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-"/>
            </a:pPr>
            <a:r>
              <a:rPr lang="en-US"/>
              <a:t>Process a single token generated from the previous iteration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-"/>
            </a:pPr>
            <a:r>
              <a:rPr lang="en-US"/>
              <a:t>Use Attention keys and values of all previous tokens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Save Attention keys and values for the following iterations to avoid recomputation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Serving of Generative Language Models</a:t>
            </a:r>
            <a:endParaRPr/>
          </a:p>
        </p:txBody>
      </p:sp>
      <p:pic>
        <p:nvPicPr>
          <p:cNvPr id="432" name="Google Shape;432;p1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07919" y="1604682"/>
            <a:ext cx="10376161" cy="4215840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15"/>
          <p:cNvSpPr/>
          <p:nvPr/>
        </p:nvSpPr>
        <p:spPr>
          <a:xfrm>
            <a:off x="907919" y="5647765"/>
            <a:ext cx="1342222" cy="172757"/>
          </a:xfrm>
          <a:prstGeom prst="rect">
            <a:avLst/>
          </a:prstGeom>
          <a:solidFill>
            <a:srgbClr val="BFBFBF"/>
          </a:solidFill>
          <a:ln w="12700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34" name="Google Shape;434;p15"/>
          <p:cNvCxnSpPr/>
          <p:nvPr/>
        </p:nvCxnSpPr>
        <p:spPr>
          <a:xfrm>
            <a:off x="2250141" y="5820522"/>
            <a:ext cx="4052047" cy="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Serving of Generative Language Models</a:t>
            </a:r>
            <a:endParaRPr/>
          </a:p>
        </p:txBody>
      </p:sp>
      <p:pic>
        <p:nvPicPr>
          <p:cNvPr id="440" name="Google Shape;440;p1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302929" y="3276596"/>
            <a:ext cx="678094" cy="1385042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16"/>
          <p:cNvSpPr/>
          <p:nvPr/>
        </p:nvSpPr>
        <p:spPr>
          <a:xfrm>
            <a:off x="2241176" y="2665552"/>
            <a:ext cx="3541059" cy="2671483"/>
          </a:xfrm>
          <a:prstGeom prst="rect">
            <a:avLst/>
          </a:prstGeom>
          <a:noFill/>
          <a:ln w="28575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2" name="Google Shape;442;p16"/>
          <p:cNvSpPr/>
          <p:nvPr/>
        </p:nvSpPr>
        <p:spPr>
          <a:xfrm>
            <a:off x="3334871" y="3222812"/>
            <a:ext cx="1559858" cy="667871"/>
          </a:xfrm>
          <a:prstGeom prst="rect">
            <a:avLst/>
          </a:prstGeom>
          <a:solidFill>
            <a:schemeClr val="l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Scheduler</a:t>
            </a:r>
            <a:endParaRPr/>
          </a:p>
        </p:txBody>
      </p:sp>
      <p:sp>
        <p:nvSpPr>
          <p:cNvPr id="443" name="Google Shape;443;p16"/>
          <p:cNvSpPr/>
          <p:nvPr/>
        </p:nvSpPr>
        <p:spPr>
          <a:xfrm>
            <a:off x="4419600" y="4473383"/>
            <a:ext cx="1228165" cy="34065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x1: I think</a:t>
            </a:r>
            <a:endParaRPr/>
          </a:p>
        </p:txBody>
      </p:sp>
      <p:sp>
        <p:nvSpPr>
          <p:cNvPr id="444" name="Google Shape;444;p16"/>
          <p:cNvSpPr/>
          <p:nvPr/>
        </p:nvSpPr>
        <p:spPr>
          <a:xfrm>
            <a:off x="3209627" y="4494352"/>
            <a:ext cx="1029689" cy="34065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x2: I love</a:t>
            </a:r>
            <a:endParaRPr/>
          </a:p>
        </p:txBody>
      </p:sp>
      <p:cxnSp>
        <p:nvCxnSpPr>
          <p:cNvPr id="445" name="Google Shape;445;p16"/>
          <p:cNvCxnSpPr/>
          <p:nvPr/>
        </p:nvCxnSpPr>
        <p:spPr>
          <a:xfrm>
            <a:off x="2514601" y="4407664"/>
            <a:ext cx="3101788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46" name="Google Shape;446;p16"/>
          <p:cNvCxnSpPr/>
          <p:nvPr/>
        </p:nvCxnSpPr>
        <p:spPr>
          <a:xfrm>
            <a:off x="2537008" y="4900729"/>
            <a:ext cx="3101788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47" name="Google Shape;447;p16"/>
          <p:cNvCxnSpPr/>
          <p:nvPr/>
        </p:nvCxnSpPr>
        <p:spPr>
          <a:xfrm>
            <a:off x="838200" y="3666561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48" name="Google Shape;448;p16"/>
          <p:cNvCxnSpPr/>
          <p:nvPr/>
        </p:nvCxnSpPr>
        <p:spPr>
          <a:xfrm rot="10800000">
            <a:off x="838200" y="4661638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49" name="Google Shape;449;p16"/>
          <p:cNvCxnSpPr/>
          <p:nvPr/>
        </p:nvCxnSpPr>
        <p:spPr>
          <a:xfrm>
            <a:off x="5804647" y="3621737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50" name="Google Shape;450;p16"/>
          <p:cNvCxnSpPr/>
          <p:nvPr/>
        </p:nvCxnSpPr>
        <p:spPr>
          <a:xfrm rot="10800000">
            <a:off x="5804647" y="4616814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451" name="Google Shape;451;p16"/>
          <p:cNvSpPr/>
          <p:nvPr/>
        </p:nvSpPr>
        <p:spPr>
          <a:xfrm>
            <a:off x="7216588" y="2931452"/>
            <a:ext cx="2877672" cy="2199387"/>
          </a:xfrm>
          <a:prstGeom prst="rect">
            <a:avLst/>
          </a:prstGeom>
          <a:noFill/>
          <a:ln w="28575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2" name="Google Shape;452;p16"/>
          <p:cNvSpPr txBox="1"/>
          <p:nvPr/>
        </p:nvSpPr>
        <p:spPr>
          <a:xfrm flipH="1">
            <a:off x="3209627" y="2725812"/>
            <a:ext cx="205937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Inference Server</a:t>
            </a:r>
            <a:endParaRPr/>
          </a:p>
        </p:txBody>
      </p:sp>
      <p:cxnSp>
        <p:nvCxnSpPr>
          <p:cNvPr id="453" name="Google Shape;453;p16"/>
          <p:cNvCxnSpPr/>
          <p:nvPr/>
        </p:nvCxnSpPr>
        <p:spPr>
          <a:xfrm rot="10800000">
            <a:off x="4114800" y="3908613"/>
            <a:ext cx="0" cy="475129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sp>
        <p:nvSpPr>
          <p:cNvPr id="454" name="Google Shape;454;p16"/>
          <p:cNvSpPr txBox="1"/>
          <p:nvPr/>
        </p:nvSpPr>
        <p:spPr>
          <a:xfrm flipH="1">
            <a:off x="3637428" y="4960989"/>
            <a:ext cx="163157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Request Queue</a:t>
            </a:r>
            <a:endParaRPr/>
          </a:p>
        </p:txBody>
      </p:sp>
      <p:sp>
        <p:nvSpPr>
          <p:cNvPr id="455" name="Google Shape;455;p16"/>
          <p:cNvSpPr txBox="1"/>
          <p:nvPr/>
        </p:nvSpPr>
        <p:spPr>
          <a:xfrm flipH="1">
            <a:off x="7839634" y="2918720"/>
            <a:ext cx="2254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Execution Engine</a:t>
            </a:r>
            <a:endParaRPr/>
          </a:p>
        </p:txBody>
      </p:sp>
      <p:sp>
        <p:nvSpPr>
          <p:cNvPr id="456" name="Google Shape;456;p16"/>
          <p:cNvSpPr txBox="1"/>
          <p:nvPr/>
        </p:nvSpPr>
        <p:spPr>
          <a:xfrm flipH="1">
            <a:off x="7444558" y="3723947"/>
            <a:ext cx="2254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</a:t>
            </a:r>
            <a:endParaRPr/>
          </a:p>
        </p:txBody>
      </p:sp>
      <p:sp>
        <p:nvSpPr>
          <p:cNvPr id="457" name="Google Shape;457;p16"/>
          <p:cNvSpPr txBox="1"/>
          <p:nvPr/>
        </p:nvSpPr>
        <p:spPr>
          <a:xfrm flipH="1">
            <a:off x="986076" y="3212954"/>
            <a:ext cx="107387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Requests</a:t>
            </a:r>
            <a:endParaRPr/>
          </a:p>
        </p:txBody>
      </p:sp>
      <p:sp>
        <p:nvSpPr>
          <p:cNvPr id="458" name="Google Shape;458;p16"/>
          <p:cNvSpPr txBox="1"/>
          <p:nvPr/>
        </p:nvSpPr>
        <p:spPr>
          <a:xfrm flipH="1">
            <a:off x="914400" y="4705362"/>
            <a:ext cx="11711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Responses</a:t>
            </a:r>
            <a:endParaRPr/>
          </a:p>
        </p:txBody>
      </p:sp>
      <p:sp>
        <p:nvSpPr>
          <p:cNvPr id="459" name="Google Shape;459;p16"/>
          <p:cNvSpPr txBox="1"/>
          <p:nvPr/>
        </p:nvSpPr>
        <p:spPr>
          <a:xfrm>
            <a:off x="1506071" y="1690688"/>
            <a:ext cx="318533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Maximum batch size =3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Serving of Generative Language Models</a:t>
            </a:r>
            <a:endParaRPr/>
          </a:p>
        </p:txBody>
      </p:sp>
      <p:pic>
        <p:nvPicPr>
          <p:cNvPr id="465" name="Google Shape;465;p1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302929" y="3276596"/>
            <a:ext cx="678094" cy="1385042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p17"/>
          <p:cNvSpPr/>
          <p:nvPr/>
        </p:nvSpPr>
        <p:spPr>
          <a:xfrm>
            <a:off x="2241176" y="2665552"/>
            <a:ext cx="3541059" cy="2671483"/>
          </a:xfrm>
          <a:prstGeom prst="rect">
            <a:avLst/>
          </a:prstGeom>
          <a:noFill/>
          <a:ln w="28575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Google Shape;467;p17"/>
          <p:cNvSpPr/>
          <p:nvPr/>
        </p:nvSpPr>
        <p:spPr>
          <a:xfrm>
            <a:off x="3334871" y="3222812"/>
            <a:ext cx="1559858" cy="667871"/>
          </a:xfrm>
          <a:prstGeom prst="rect">
            <a:avLst/>
          </a:prstGeom>
          <a:solidFill>
            <a:schemeClr val="l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Scheduler</a:t>
            </a:r>
            <a:endParaRPr/>
          </a:p>
        </p:txBody>
      </p:sp>
      <p:cxnSp>
        <p:nvCxnSpPr>
          <p:cNvPr id="468" name="Google Shape;468;p17"/>
          <p:cNvCxnSpPr/>
          <p:nvPr/>
        </p:nvCxnSpPr>
        <p:spPr>
          <a:xfrm>
            <a:off x="2514601" y="4407664"/>
            <a:ext cx="3101788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69" name="Google Shape;469;p17"/>
          <p:cNvCxnSpPr/>
          <p:nvPr/>
        </p:nvCxnSpPr>
        <p:spPr>
          <a:xfrm>
            <a:off x="2537008" y="4900729"/>
            <a:ext cx="3101788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70" name="Google Shape;470;p17"/>
          <p:cNvCxnSpPr/>
          <p:nvPr/>
        </p:nvCxnSpPr>
        <p:spPr>
          <a:xfrm>
            <a:off x="838200" y="3666561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71" name="Google Shape;471;p17"/>
          <p:cNvCxnSpPr/>
          <p:nvPr/>
        </p:nvCxnSpPr>
        <p:spPr>
          <a:xfrm rot="10800000">
            <a:off x="838200" y="4661638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72" name="Google Shape;472;p17"/>
          <p:cNvCxnSpPr/>
          <p:nvPr/>
        </p:nvCxnSpPr>
        <p:spPr>
          <a:xfrm>
            <a:off x="5804647" y="3621737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73" name="Google Shape;473;p17"/>
          <p:cNvCxnSpPr/>
          <p:nvPr/>
        </p:nvCxnSpPr>
        <p:spPr>
          <a:xfrm rot="10800000">
            <a:off x="5804647" y="4616814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474" name="Google Shape;474;p17"/>
          <p:cNvSpPr/>
          <p:nvPr/>
        </p:nvSpPr>
        <p:spPr>
          <a:xfrm>
            <a:off x="7216588" y="2931452"/>
            <a:ext cx="3191436" cy="2199387"/>
          </a:xfrm>
          <a:prstGeom prst="rect">
            <a:avLst/>
          </a:prstGeom>
          <a:noFill/>
          <a:ln w="28575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5" name="Google Shape;475;p17"/>
          <p:cNvSpPr txBox="1"/>
          <p:nvPr/>
        </p:nvSpPr>
        <p:spPr>
          <a:xfrm flipH="1">
            <a:off x="3209627" y="2725812"/>
            <a:ext cx="205937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Inference Server</a:t>
            </a:r>
            <a:endParaRPr/>
          </a:p>
        </p:txBody>
      </p:sp>
      <p:cxnSp>
        <p:nvCxnSpPr>
          <p:cNvPr id="476" name="Google Shape;476;p17"/>
          <p:cNvCxnSpPr/>
          <p:nvPr/>
        </p:nvCxnSpPr>
        <p:spPr>
          <a:xfrm rot="10800000">
            <a:off x="4114800" y="3908613"/>
            <a:ext cx="0" cy="475129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sp>
        <p:nvSpPr>
          <p:cNvPr id="477" name="Google Shape;477;p17"/>
          <p:cNvSpPr txBox="1"/>
          <p:nvPr/>
        </p:nvSpPr>
        <p:spPr>
          <a:xfrm flipH="1">
            <a:off x="3637428" y="4960989"/>
            <a:ext cx="163157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Request Queue</a:t>
            </a:r>
            <a:endParaRPr/>
          </a:p>
        </p:txBody>
      </p:sp>
      <p:sp>
        <p:nvSpPr>
          <p:cNvPr id="478" name="Google Shape;478;p17"/>
          <p:cNvSpPr txBox="1"/>
          <p:nvPr/>
        </p:nvSpPr>
        <p:spPr>
          <a:xfrm flipH="1">
            <a:off x="7839634" y="2918720"/>
            <a:ext cx="2254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Execution Engine</a:t>
            </a:r>
            <a:endParaRPr/>
          </a:p>
        </p:txBody>
      </p:sp>
      <p:sp>
        <p:nvSpPr>
          <p:cNvPr id="479" name="Google Shape;479;p17"/>
          <p:cNvSpPr txBox="1"/>
          <p:nvPr/>
        </p:nvSpPr>
        <p:spPr>
          <a:xfrm flipH="1">
            <a:off x="7444558" y="3723947"/>
            <a:ext cx="2254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</a:t>
            </a:r>
            <a:endParaRPr/>
          </a:p>
        </p:txBody>
      </p:sp>
      <p:sp>
        <p:nvSpPr>
          <p:cNvPr id="480" name="Google Shape;480;p17"/>
          <p:cNvSpPr txBox="1"/>
          <p:nvPr/>
        </p:nvSpPr>
        <p:spPr>
          <a:xfrm flipH="1">
            <a:off x="986076" y="3212954"/>
            <a:ext cx="107387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Requests</a:t>
            </a:r>
            <a:endParaRPr/>
          </a:p>
        </p:txBody>
      </p:sp>
      <p:sp>
        <p:nvSpPr>
          <p:cNvPr id="481" name="Google Shape;481;p17"/>
          <p:cNvSpPr txBox="1"/>
          <p:nvPr/>
        </p:nvSpPr>
        <p:spPr>
          <a:xfrm flipH="1">
            <a:off x="914400" y="4705362"/>
            <a:ext cx="11711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Responses</a:t>
            </a:r>
            <a:endParaRPr/>
          </a:p>
        </p:txBody>
      </p:sp>
      <p:sp>
        <p:nvSpPr>
          <p:cNvPr id="482" name="Google Shape;482;p17"/>
          <p:cNvSpPr txBox="1"/>
          <p:nvPr/>
        </p:nvSpPr>
        <p:spPr>
          <a:xfrm>
            <a:off x="1506071" y="1690688"/>
            <a:ext cx="318533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Maximum batch size =3</a:t>
            </a:r>
            <a:endParaRPr/>
          </a:p>
        </p:txBody>
      </p:sp>
      <p:sp>
        <p:nvSpPr>
          <p:cNvPr id="483" name="Google Shape;483;p17"/>
          <p:cNvSpPr/>
          <p:nvPr/>
        </p:nvSpPr>
        <p:spPr>
          <a:xfrm>
            <a:off x="9049607" y="3496231"/>
            <a:ext cx="1228165" cy="34065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x1: I think</a:t>
            </a:r>
            <a:endParaRPr/>
          </a:p>
        </p:txBody>
      </p:sp>
      <p:sp>
        <p:nvSpPr>
          <p:cNvPr id="484" name="Google Shape;484;p17"/>
          <p:cNvSpPr/>
          <p:nvPr/>
        </p:nvSpPr>
        <p:spPr>
          <a:xfrm>
            <a:off x="9049607" y="4031145"/>
            <a:ext cx="1029689" cy="34065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x2: I love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Serving of Generative Language Models</a:t>
            </a:r>
            <a:endParaRPr/>
          </a:p>
        </p:txBody>
      </p:sp>
      <p:pic>
        <p:nvPicPr>
          <p:cNvPr id="490" name="Google Shape;490;p1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302929" y="3276596"/>
            <a:ext cx="678094" cy="1385042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p18"/>
          <p:cNvSpPr/>
          <p:nvPr/>
        </p:nvSpPr>
        <p:spPr>
          <a:xfrm>
            <a:off x="2241176" y="2665552"/>
            <a:ext cx="3541059" cy="2671483"/>
          </a:xfrm>
          <a:prstGeom prst="rect">
            <a:avLst/>
          </a:prstGeom>
          <a:noFill/>
          <a:ln w="28575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2" name="Google Shape;492;p18"/>
          <p:cNvSpPr/>
          <p:nvPr/>
        </p:nvSpPr>
        <p:spPr>
          <a:xfrm>
            <a:off x="3334871" y="3222812"/>
            <a:ext cx="1559858" cy="667871"/>
          </a:xfrm>
          <a:prstGeom prst="rect">
            <a:avLst/>
          </a:prstGeom>
          <a:solidFill>
            <a:schemeClr val="l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Scheduler</a:t>
            </a:r>
            <a:endParaRPr/>
          </a:p>
        </p:txBody>
      </p:sp>
      <p:cxnSp>
        <p:nvCxnSpPr>
          <p:cNvPr id="493" name="Google Shape;493;p18"/>
          <p:cNvCxnSpPr/>
          <p:nvPr/>
        </p:nvCxnSpPr>
        <p:spPr>
          <a:xfrm>
            <a:off x="2514601" y="4407664"/>
            <a:ext cx="3101788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94" name="Google Shape;494;p18"/>
          <p:cNvCxnSpPr/>
          <p:nvPr/>
        </p:nvCxnSpPr>
        <p:spPr>
          <a:xfrm>
            <a:off x="2537008" y="4900729"/>
            <a:ext cx="3101788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95" name="Google Shape;495;p18"/>
          <p:cNvCxnSpPr/>
          <p:nvPr/>
        </p:nvCxnSpPr>
        <p:spPr>
          <a:xfrm>
            <a:off x="838200" y="3666561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96" name="Google Shape;496;p18"/>
          <p:cNvCxnSpPr/>
          <p:nvPr/>
        </p:nvCxnSpPr>
        <p:spPr>
          <a:xfrm rot="10800000">
            <a:off x="838200" y="4661638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97" name="Google Shape;497;p18"/>
          <p:cNvCxnSpPr/>
          <p:nvPr/>
        </p:nvCxnSpPr>
        <p:spPr>
          <a:xfrm>
            <a:off x="5804647" y="3621737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98" name="Google Shape;498;p18"/>
          <p:cNvCxnSpPr/>
          <p:nvPr/>
        </p:nvCxnSpPr>
        <p:spPr>
          <a:xfrm rot="10800000">
            <a:off x="5804647" y="4616814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499" name="Google Shape;499;p18"/>
          <p:cNvSpPr/>
          <p:nvPr/>
        </p:nvSpPr>
        <p:spPr>
          <a:xfrm>
            <a:off x="7216588" y="2931452"/>
            <a:ext cx="3191436" cy="2199387"/>
          </a:xfrm>
          <a:prstGeom prst="rect">
            <a:avLst/>
          </a:prstGeom>
          <a:noFill/>
          <a:ln w="28575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0" name="Google Shape;500;p18"/>
          <p:cNvSpPr txBox="1"/>
          <p:nvPr/>
        </p:nvSpPr>
        <p:spPr>
          <a:xfrm flipH="1">
            <a:off x="3209627" y="2725812"/>
            <a:ext cx="205937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Inference Server</a:t>
            </a:r>
            <a:endParaRPr/>
          </a:p>
        </p:txBody>
      </p:sp>
      <p:cxnSp>
        <p:nvCxnSpPr>
          <p:cNvPr id="501" name="Google Shape;501;p18"/>
          <p:cNvCxnSpPr/>
          <p:nvPr/>
        </p:nvCxnSpPr>
        <p:spPr>
          <a:xfrm rot="10800000">
            <a:off x="4114800" y="3908613"/>
            <a:ext cx="0" cy="475129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sp>
        <p:nvSpPr>
          <p:cNvPr id="502" name="Google Shape;502;p18"/>
          <p:cNvSpPr txBox="1"/>
          <p:nvPr/>
        </p:nvSpPr>
        <p:spPr>
          <a:xfrm flipH="1">
            <a:off x="3637428" y="4960989"/>
            <a:ext cx="163157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Request Queue</a:t>
            </a:r>
            <a:endParaRPr/>
          </a:p>
        </p:txBody>
      </p:sp>
      <p:sp>
        <p:nvSpPr>
          <p:cNvPr id="503" name="Google Shape;503;p18"/>
          <p:cNvSpPr txBox="1"/>
          <p:nvPr/>
        </p:nvSpPr>
        <p:spPr>
          <a:xfrm flipH="1">
            <a:off x="7839634" y="2918720"/>
            <a:ext cx="2254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Execution Engine</a:t>
            </a:r>
            <a:endParaRPr/>
          </a:p>
        </p:txBody>
      </p:sp>
      <p:sp>
        <p:nvSpPr>
          <p:cNvPr id="504" name="Google Shape;504;p18"/>
          <p:cNvSpPr txBox="1"/>
          <p:nvPr/>
        </p:nvSpPr>
        <p:spPr>
          <a:xfrm flipH="1">
            <a:off x="7444558" y="3723947"/>
            <a:ext cx="2254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</a:t>
            </a:r>
            <a:endParaRPr/>
          </a:p>
        </p:txBody>
      </p:sp>
      <p:sp>
        <p:nvSpPr>
          <p:cNvPr id="505" name="Google Shape;505;p18"/>
          <p:cNvSpPr txBox="1"/>
          <p:nvPr/>
        </p:nvSpPr>
        <p:spPr>
          <a:xfrm flipH="1">
            <a:off x="986076" y="3212954"/>
            <a:ext cx="107387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Requests</a:t>
            </a:r>
            <a:endParaRPr/>
          </a:p>
        </p:txBody>
      </p:sp>
      <p:sp>
        <p:nvSpPr>
          <p:cNvPr id="506" name="Google Shape;506;p18"/>
          <p:cNvSpPr txBox="1"/>
          <p:nvPr/>
        </p:nvSpPr>
        <p:spPr>
          <a:xfrm flipH="1">
            <a:off x="914400" y="4705362"/>
            <a:ext cx="11711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Responses</a:t>
            </a:r>
            <a:endParaRPr/>
          </a:p>
        </p:txBody>
      </p:sp>
      <p:sp>
        <p:nvSpPr>
          <p:cNvPr id="507" name="Google Shape;507;p18"/>
          <p:cNvSpPr txBox="1"/>
          <p:nvPr/>
        </p:nvSpPr>
        <p:spPr>
          <a:xfrm>
            <a:off x="1506071" y="1690688"/>
            <a:ext cx="318533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Maximum batch size =3</a:t>
            </a:r>
            <a:endParaRPr/>
          </a:p>
        </p:txBody>
      </p:sp>
      <p:sp>
        <p:nvSpPr>
          <p:cNvPr id="508" name="Google Shape;508;p18"/>
          <p:cNvSpPr/>
          <p:nvPr/>
        </p:nvSpPr>
        <p:spPr>
          <a:xfrm>
            <a:off x="5931130" y="4778485"/>
            <a:ext cx="1228165" cy="483797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x1: this is great</a:t>
            </a:r>
            <a:endParaRPr/>
          </a:p>
        </p:txBody>
      </p:sp>
      <p:sp>
        <p:nvSpPr>
          <p:cNvPr id="509" name="Google Shape;509;p18"/>
          <p:cNvSpPr/>
          <p:nvPr/>
        </p:nvSpPr>
        <p:spPr>
          <a:xfrm>
            <a:off x="5931130" y="5423952"/>
            <a:ext cx="1029689" cy="34065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x2: you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Serving of Generative Language Models</a:t>
            </a:r>
            <a:endParaRPr/>
          </a:p>
        </p:txBody>
      </p:sp>
      <p:pic>
        <p:nvPicPr>
          <p:cNvPr id="515" name="Google Shape;515;p19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302929" y="3276596"/>
            <a:ext cx="678094" cy="1385042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Google Shape;516;p19"/>
          <p:cNvSpPr/>
          <p:nvPr/>
        </p:nvSpPr>
        <p:spPr>
          <a:xfrm>
            <a:off x="2241176" y="2665552"/>
            <a:ext cx="3541059" cy="2671483"/>
          </a:xfrm>
          <a:prstGeom prst="rect">
            <a:avLst/>
          </a:prstGeom>
          <a:noFill/>
          <a:ln w="28575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Google Shape;517;p19"/>
          <p:cNvSpPr/>
          <p:nvPr/>
        </p:nvSpPr>
        <p:spPr>
          <a:xfrm>
            <a:off x="3334871" y="3222812"/>
            <a:ext cx="1559858" cy="667871"/>
          </a:xfrm>
          <a:prstGeom prst="rect">
            <a:avLst/>
          </a:prstGeom>
          <a:solidFill>
            <a:schemeClr val="l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Scheduler</a:t>
            </a:r>
            <a:endParaRPr/>
          </a:p>
        </p:txBody>
      </p:sp>
      <p:cxnSp>
        <p:nvCxnSpPr>
          <p:cNvPr id="518" name="Google Shape;518;p19"/>
          <p:cNvCxnSpPr/>
          <p:nvPr/>
        </p:nvCxnSpPr>
        <p:spPr>
          <a:xfrm>
            <a:off x="2514601" y="4407664"/>
            <a:ext cx="3101788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19" name="Google Shape;519;p19"/>
          <p:cNvCxnSpPr/>
          <p:nvPr/>
        </p:nvCxnSpPr>
        <p:spPr>
          <a:xfrm>
            <a:off x="2537008" y="4900729"/>
            <a:ext cx="3101788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20" name="Google Shape;520;p19"/>
          <p:cNvCxnSpPr/>
          <p:nvPr/>
        </p:nvCxnSpPr>
        <p:spPr>
          <a:xfrm>
            <a:off x="838200" y="3666561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21" name="Google Shape;521;p19"/>
          <p:cNvCxnSpPr/>
          <p:nvPr/>
        </p:nvCxnSpPr>
        <p:spPr>
          <a:xfrm rot="10800000">
            <a:off x="838200" y="4661638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22" name="Google Shape;522;p19"/>
          <p:cNvCxnSpPr/>
          <p:nvPr/>
        </p:nvCxnSpPr>
        <p:spPr>
          <a:xfrm>
            <a:off x="5804647" y="3621737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23" name="Google Shape;523;p19"/>
          <p:cNvCxnSpPr/>
          <p:nvPr/>
        </p:nvCxnSpPr>
        <p:spPr>
          <a:xfrm rot="10800000">
            <a:off x="5804647" y="4616814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524" name="Google Shape;524;p19"/>
          <p:cNvSpPr/>
          <p:nvPr/>
        </p:nvSpPr>
        <p:spPr>
          <a:xfrm>
            <a:off x="7216588" y="2931452"/>
            <a:ext cx="3191436" cy="2199387"/>
          </a:xfrm>
          <a:prstGeom prst="rect">
            <a:avLst/>
          </a:prstGeom>
          <a:noFill/>
          <a:ln w="28575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5" name="Google Shape;525;p19"/>
          <p:cNvSpPr txBox="1"/>
          <p:nvPr/>
        </p:nvSpPr>
        <p:spPr>
          <a:xfrm flipH="1">
            <a:off x="3209627" y="2725812"/>
            <a:ext cx="205937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Inference Server</a:t>
            </a:r>
            <a:endParaRPr/>
          </a:p>
        </p:txBody>
      </p:sp>
      <p:cxnSp>
        <p:nvCxnSpPr>
          <p:cNvPr id="526" name="Google Shape;526;p19"/>
          <p:cNvCxnSpPr/>
          <p:nvPr/>
        </p:nvCxnSpPr>
        <p:spPr>
          <a:xfrm rot="10800000">
            <a:off x="4114800" y="3908613"/>
            <a:ext cx="0" cy="475129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sp>
        <p:nvSpPr>
          <p:cNvPr id="527" name="Google Shape;527;p19"/>
          <p:cNvSpPr txBox="1"/>
          <p:nvPr/>
        </p:nvSpPr>
        <p:spPr>
          <a:xfrm flipH="1">
            <a:off x="3637428" y="4960989"/>
            <a:ext cx="163157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Request Queue</a:t>
            </a:r>
            <a:endParaRPr/>
          </a:p>
        </p:txBody>
      </p:sp>
      <p:sp>
        <p:nvSpPr>
          <p:cNvPr id="528" name="Google Shape;528;p19"/>
          <p:cNvSpPr txBox="1"/>
          <p:nvPr/>
        </p:nvSpPr>
        <p:spPr>
          <a:xfrm flipH="1">
            <a:off x="7839634" y="2918720"/>
            <a:ext cx="2254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Execution Engine</a:t>
            </a:r>
            <a:endParaRPr/>
          </a:p>
        </p:txBody>
      </p:sp>
      <p:sp>
        <p:nvSpPr>
          <p:cNvPr id="529" name="Google Shape;529;p19"/>
          <p:cNvSpPr txBox="1"/>
          <p:nvPr/>
        </p:nvSpPr>
        <p:spPr>
          <a:xfrm flipH="1">
            <a:off x="7444558" y="3723947"/>
            <a:ext cx="2254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</a:t>
            </a:r>
            <a:endParaRPr/>
          </a:p>
        </p:txBody>
      </p:sp>
      <p:sp>
        <p:nvSpPr>
          <p:cNvPr id="530" name="Google Shape;530;p19"/>
          <p:cNvSpPr txBox="1"/>
          <p:nvPr/>
        </p:nvSpPr>
        <p:spPr>
          <a:xfrm flipH="1">
            <a:off x="986076" y="3212954"/>
            <a:ext cx="107387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Requests</a:t>
            </a:r>
            <a:endParaRPr/>
          </a:p>
        </p:txBody>
      </p:sp>
      <p:sp>
        <p:nvSpPr>
          <p:cNvPr id="531" name="Google Shape;531;p19"/>
          <p:cNvSpPr txBox="1"/>
          <p:nvPr/>
        </p:nvSpPr>
        <p:spPr>
          <a:xfrm flipH="1">
            <a:off x="914400" y="4705362"/>
            <a:ext cx="11711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Responses</a:t>
            </a:r>
            <a:endParaRPr/>
          </a:p>
        </p:txBody>
      </p:sp>
      <p:sp>
        <p:nvSpPr>
          <p:cNvPr id="532" name="Google Shape;532;p19"/>
          <p:cNvSpPr txBox="1"/>
          <p:nvPr/>
        </p:nvSpPr>
        <p:spPr>
          <a:xfrm>
            <a:off x="1506071" y="1690688"/>
            <a:ext cx="318533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Maximum batch size =3</a:t>
            </a:r>
            <a:endParaRPr/>
          </a:p>
        </p:txBody>
      </p:sp>
      <p:sp>
        <p:nvSpPr>
          <p:cNvPr id="533" name="Google Shape;533;p19"/>
          <p:cNvSpPr/>
          <p:nvPr/>
        </p:nvSpPr>
        <p:spPr>
          <a:xfrm>
            <a:off x="969486" y="5095892"/>
            <a:ext cx="1228165" cy="483797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x1: this is great</a:t>
            </a:r>
            <a:endParaRPr/>
          </a:p>
        </p:txBody>
      </p:sp>
      <p:sp>
        <p:nvSpPr>
          <p:cNvPr id="534" name="Google Shape;534;p19"/>
          <p:cNvSpPr/>
          <p:nvPr/>
        </p:nvSpPr>
        <p:spPr>
          <a:xfrm>
            <a:off x="969486" y="5741359"/>
            <a:ext cx="1029689" cy="34065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x2: you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Generative Models</a:t>
            </a:r>
            <a:endParaRPr/>
          </a:p>
        </p:txBody>
      </p:sp>
      <p:sp>
        <p:nvSpPr>
          <p:cNvPr id="91" name="Google Shape;91;p2"/>
          <p:cNvSpPr txBox="1">
            <a:spLocks noGrp="1"/>
          </p:cNvSpPr>
          <p:nvPr>
            <p:ph type="body" idx="1"/>
          </p:nvPr>
        </p:nvSpPr>
        <p:spPr>
          <a:xfrm>
            <a:off x="838200" y="1118442"/>
            <a:ext cx="10515600" cy="5085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Example of Summarization Task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92" name="Google Shape;92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1" y="969639"/>
            <a:ext cx="5771476" cy="54335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Problem 1: Request Level Scheduling</a:t>
            </a:r>
            <a:endParaRPr/>
          </a:p>
        </p:txBody>
      </p:sp>
      <p:pic>
        <p:nvPicPr>
          <p:cNvPr id="540" name="Google Shape;540;p2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302929" y="3276596"/>
            <a:ext cx="678094" cy="1385042"/>
          </a:xfrm>
          <a:prstGeom prst="rect">
            <a:avLst/>
          </a:prstGeom>
          <a:noFill/>
          <a:ln>
            <a:noFill/>
          </a:ln>
        </p:spPr>
      </p:pic>
      <p:sp>
        <p:nvSpPr>
          <p:cNvPr id="541" name="Google Shape;541;p20"/>
          <p:cNvSpPr/>
          <p:nvPr/>
        </p:nvSpPr>
        <p:spPr>
          <a:xfrm>
            <a:off x="2241176" y="2665552"/>
            <a:ext cx="3541059" cy="2671483"/>
          </a:xfrm>
          <a:prstGeom prst="rect">
            <a:avLst/>
          </a:prstGeom>
          <a:noFill/>
          <a:ln w="28575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2" name="Google Shape;542;p20"/>
          <p:cNvSpPr/>
          <p:nvPr/>
        </p:nvSpPr>
        <p:spPr>
          <a:xfrm>
            <a:off x="3334871" y="3222812"/>
            <a:ext cx="1559858" cy="667871"/>
          </a:xfrm>
          <a:prstGeom prst="rect">
            <a:avLst/>
          </a:prstGeom>
          <a:solidFill>
            <a:schemeClr val="l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Scheduler</a:t>
            </a:r>
            <a:endParaRPr/>
          </a:p>
        </p:txBody>
      </p:sp>
      <p:cxnSp>
        <p:nvCxnSpPr>
          <p:cNvPr id="543" name="Google Shape;543;p20"/>
          <p:cNvCxnSpPr/>
          <p:nvPr/>
        </p:nvCxnSpPr>
        <p:spPr>
          <a:xfrm>
            <a:off x="2514601" y="4407664"/>
            <a:ext cx="3101788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44" name="Google Shape;544;p20"/>
          <p:cNvCxnSpPr/>
          <p:nvPr/>
        </p:nvCxnSpPr>
        <p:spPr>
          <a:xfrm>
            <a:off x="2537008" y="4900729"/>
            <a:ext cx="3101788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45" name="Google Shape;545;p20"/>
          <p:cNvCxnSpPr/>
          <p:nvPr/>
        </p:nvCxnSpPr>
        <p:spPr>
          <a:xfrm>
            <a:off x="838200" y="3666561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46" name="Google Shape;546;p20"/>
          <p:cNvCxnSpPr/>
          <p:nvPr/>
        </p:nvCxnSpPr>
        <p:spPr>
          <a:xfrm rot="10800000">
            <a:off x="838200" y="4661638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47" name="Google Shape;547;p20"/>
          <p:cNvCxnSpPr/>
          <p:nvPr/>
        </p:nvCxnSpPr>
        <p:spPr>
          <a:xfrm>
            <a:off x="5804647" y="3621737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48" name="Google Shape;548;p20"/>
          <p:cNvCxnSpPr/>
          <p:nvPr/>
        </p:nvCxnSpPr>
        <p:spPr>
          <a:xfrm rot="10800000">
            <a:off x="5804647" y="4616814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549" name="Google Shape;549;p20"/>
          <p:cNvSpPr/>
          <p:nvPr/>
        </p:nvSpPr>
        <p:spPr>
          <a:xfrm>
            <a:off x="7216588" y="2931452"/>
            <a:ext cx="3191436" cy="2199387"/>
          </a:xfrm>
          <a:prstGeom prst="rect">
            <a:avLst/>
          </a:prstGeom>
          <a:noFill/>
          <a:ln w="28575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0" name="Google Shape;550;p20"/>
          <p:cNvSpPr txBox="1"/>
          <p:nvPr/>
        </p:nvSpPr>
        <p:spPr>
          <a:xfrm flipH="1">
            <a:off x="3209627" y="2725812"/>
            <a:ext cx="205937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Inference Server</a:t>
            </a:r>
            <a:endParaRPr/>
          </a:p>
        </p:txBody>
      </p:sp>
      <p:cxnSp>
        <p:nvCxnSpPr>
          <p:cNvPr id="551" name="Google Shape;551;p20"/>
          <p:cNvCxnSpPr/>
          <p:nvPr/>
        </p:nvCxnSpPr>
        <p:spPr>
          <a:xfrm rot="10800000">
            <a:off x="4114800" y="3908613"/>
            <a:ext cx="0" cy="475129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sp>
        <p:nvSpPr>
          <p:cNvPr id="552" name="Google Shape;552;p20"/>
          <p:cNvSpPr txBox="1"/>
          <p:nvPr/>
        </p:nvSpPr>
        <p:spPr>
          <a:xfrm flipH="1">
            <a:off x="3637428" y="4960989"/>
            <a:ext cx="163157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Request Queue</a:t>
            </a:r>
            <a:endParaRPr/>
          </a:p>
        </p:txBody>
      </p:sp>
      <p:sp>
        <p:nvSpPr>
          <p:cNvPr id="553" name="Google Shape;553;p20"/>
          <p:cNvSpPr txBox="1"/>
          <p:nvPr/>
        </p:nvSpPr>
        <p:spPr>
          <a:xfrm flipH="1">
            <a:off x="7839634" y="2918720"/>
            <a:ext cx="2254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Execution Engine</a:t>
            </a:r>
            <a:endParaRPr/>
          </a:p>
        </p:txBody>
      </p:sp>
      <p:sp>
        <p:nvSpPr>
          <p:cNvPr id="554" name="Google Shape;554;p20"/>
          <p:cNvSpPr txBox="1"/>
          <p:nvPr/>
        </p:nvSpPr>
        <p:spPr>
          <a:xfrm flipH="1">
            <a:off x="7444558" y="3723947"/>
            <a:ext cx="2254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</a:t>
            </a:r>
            <a:endParaRPr/>
          </a:p>
        </p:txBody>
      </p:sp>
      <p:sp>
        <p:nvSpPr>
          <p:cNvPr id="555" name="Google Shape;555;p20"/>
          <p:cNvSpPr txBox="1"/>
          <p:nvPr/>
        </p:nvSpPr>
        <p:spPr>
          <a:xfrm flipH="1">
            <a:off x="986076" y="3212954"/>
            <a:ext cx="107387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Requests</a:t>
            </a:r>
            <a:endParaRPr/>
          </a:p>
        </p:txBody>
      </p:sp>
      <p:sp>
        <p:nvSpPr>
          <p:cNvPr id="556" name="Google Shape;556;p20"/>
          <p:cNvSpPr txBox="1"/>
          <p:nvPr/>
        </p:nvSpPr>
        <p:spPr>
          <a:xfrm flipH="1">
            <a:off x="914400" y="4705362"/>
            <a:ext cx="11711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Responses</a:t>
            </a:r>
            <a:endParaRPr/>
          </a:p>
        </p:txBody>
      </p:sp>
      <p:sp>
        <p:nvSpPr>
          <p:cNvPr id="557" name="Google Shape;557;p20"/>
          <p:cNvSpPr txBox="1"/>
          <p:nvPr/>
        </p:nvSpPr>
        <p:spPr>
          <a:xfrm>
            <a:off x="1506071" y="1690688"/>
            <a:ext cx="318533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Maximum batch size =3</a:t>
            </a:r>
            <a:endParaRPr/>
          </a:p>
        </p:txBody>
      </p:sp>
      <p:sp>
        <p:nvSpPr>
          <p:cNvPr id="558" name="Google Shape;558;p20"/>
          <p:cNvSpPr/>
          <p:nvPr/>
        </p:nvSpPr>
        <p:spPr>
          <a:xfrm>
            <a:off x="9049607" y="3496231"/>
            <a:ext cx="1228165" cy="34065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x1: I think</a:t>
            </a:r>
            <a:endParaRPr/>
          </a:p>
        </p:txBody>
      </p:sp>
      <p:sp>
        <p:nvSpPr>
          <p:cNvPr id="559" name="Google Shape;559;p20"/>
          <p:cNvSpPr/>
          <p:nvPr/>
        </p:nvSpPr>
        <p:spPr>
          <a:xfrm>
            <a:off x="9049607" y="4031145"/>
            <a:ext cx="1029689" cy="34065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x2: I love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Problem 1: Request Level Scheduling</a:t>
            </a:r>
            <a:endParaRPr/>
          </a:p>
        </p:txBody>
      </p:sp>
      <p:sp>
        <p:nvSpPr>
          <p:cNvPr id="565" name="Google Shape;565;p21"/>
          <p:cNvSpPr/>
          <p:nvPr/>
        </p:nvSpPr>
        <p:spPr>
          <a:xfrm>
            <a:off x="2241176" y="2665552"/>
            <a:ext cx="3541059" cy="2671483"/>
          </a:xfrm>
          <a:prstGeom prst="rect">
            <a:avLst/>
          </a:prstGeom>
          <a:noFill/>
          <a:ln w="28575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p21"/>
          <p:cNvSpPr/>
          <p:nvPr/>
        </p:nvSpPr>
        <p:spPr>
          <a:xfrm>
            <a:off x="3334871" y="3222812"/>
            <a:ext cx="1559858" cy="667871"/>
          </a:xfrm>
          <a:prstGeom prst="rect">
            <a:avLst/>
          </a:prstGeom>
          <a:solidFill>
            <a:schemeClr val="l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Scheduler</a:t>
            </a:r>
            <a:endParaRPr/>
          </a:p>
        </p:txBody>
      </p:sp>
      <p:cxnSp>
        <p:nvCxnSpPr>
          <p:cNvPr id="567" name="Google Shape;567;p21"/>
          <p:cNvCxnSpPr/>
          <p:nvPr/>
        </p:nvCxnSpPr>
        <p:spPr>
          <a:xfrm>
            <a:off x="2532531" y="4407664"/>
            <a:ext cx="3101788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68" name="Google Shape;568;p21"/>
          <p:cNvCxnSpPr/>
          <p:nvPr/>
        </p:nvCxnSpPr>
        <p:spPr>
          <a:xfrm>
            <a:off x="2537008" y="4900729"/>
            <a:ext cx="3101788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69" name="Google Shape;569;p21"/>
          <p:cNvCxnSpPr/>
          <p:nvPr/>
        </p:nvCxnSpPr>
        <p:spPr>
          <a:xfrm>
            <a:off x="838200" y="3666561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70" name="Google Shape;570;p21"/>
          <p:cNvCxnSpPr/>
          <p:nvPr/>
        </p:nvCxnSpPr>
        <p:spPr>
          <a:xfrm rot="10800000">
            <a:off x="838200" y="4661638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71" name="Google Shape;571;p21"/>
          <p:cNvCxnSpPr/>
          <p:nvPr/>
        </p:nvCxnSpPr>
        <p:spPr>
          <a:xfrm>
            <a:off x="5804647" y="3621737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72" name="Google Shape;572;p21"/>
          <p:cNvCxnSpPr/>
          <p:nvPr/>
        </p:nvCxnSpPr>
        <p:spPr>
          <a:xfrm rot="10800000">
            <a:off x="5804647" y="4616814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573" name="Google Shape;573;p21"/>
          <p:cNvSpPr/>
          <p:nvPr/>
        </p:nvSpPr>
        <p:spPr>
          <a:xfrm>
            <a:off x="7216588" y="2931452"/>
            <a:ext cx="3191436" cy="2199387"/>
          </a:xfrm>
          <a:prstGeom prst="rect">
            <a:avLst/>
          </a:prstGeom>
          <a:noFill/>
          <a:ln w="28575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4" name="Google Shape;574;p21"/>
          <p:cNvSpPr txBox="1"/>
          <p:nvPr/>
        </p:nvSpPr>
        <p:spPr>
          <a:xfrm flipH="1">
            <a:off x="3209627" y="2725812"/>
            <a:ext cx="205937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Inference Server</a:t>
            </a:r>
            <a:endParaRPr/>
          </a:p>
        </p:txBody>
      </p:sp>
      <p:cxnSp>
        <p:nvCxnSpPr>
          <p:cNvPr id="575" name="Google Shape;575;p21"/>
          <p:cNvCxnSpPr/>
          <p:nvPr/>
        </p:nvCxnSpPr>
        <p:spPr>
          <a:xfrm rot="10800000">
            <a:off x="4114800" y="3908613"/>
            <a:ext cx="0" cy="475129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sp>
        <p:nvSpPr>
          <p:cNvPr id="576" name="Google Shape;576;p21"/>
          <p:cNvSpPr txBox="1"/>
          <p:nvPr/>
        </p:nvSpPr>
        <p:spPr>
          <a:xfrm flipH="1">
            <a:off x="3637428" y="4960989"/>
            <a:ext cx="163157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Request Queue</a:t>
            </a:r>
            <a:endParaRPr/>
          </a:p>
        </p:txBody>
      </p:sp>
      <p:sp>
        <p:nvSpPr>
          <p:cNvPr id="577" name="Google Shape;577;p21"/>
          <p:cNvSpPr txBox="1"/>
          <p:nvPr/>
        </p:nvSpPr>
        <p:spPr>
          <a:xfrm flipH="1">
            <a:off x="7839634" y="2918720"/>
            <a:ext cx="2254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Execution Engine</a:t>
            </a:r>
            <a:endParaRPr/>
          </a:p>
        </p:txBody>
      </p:sp>
      <p:sp>
        <p:nvSpPr>
          <p:cNvPr id="578" name="Google Shape;578;p21"/>
          <p:cNvSpPr txBox="1"/>
          <p:nvPr/>
        </p:nvSpPr>
        <p:spPr>
          <a:xfrm flipH="1">
            <a:off x="986076" y="3212954"/>
            <a:ext cx="107387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Requests</a:t>
            </a:r>
            <a:endParaRPr/>
          </a:p>
        </p:txBody>
      </p:sp>
      <p:sp>
        <p:nvSpPr>
          <p:cNvPr id="579" name="Google Shape;579;p21"/>
          <p:cNvSpPr txBox="1"/>
          <p:nvPr/>
        </p:nvSpPr>
        <p:spPr>
          <a:xfrm flipH="1">
            <a:off x="914400" y="4705362"/>
            <a:ext cx="11711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Responses</a:t>
            </a:r>
            <a:endParaRPr/>
          </a:p>
        </p:txBody>
      </p:sp>
      <p:sp>
        <p:nvSpPr>
          <p:cNvPr id="580" name="Google Shape;580;p21"/>
          <p:cNvSpPr txBox="1"/>
          <p:nvPr/>
        </p:nvSpPr>
        <p:spPr>
          <a:xfrm>
            <a:off x="1506071" y="1690688"/>
            <a:ext cx="318533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Maximum batch size =3</a:t>
            </a:r>
            <a:endParaRPr/>
          </a:p>
        </p:txBody>
      </p:sp>
      <p:sp>
        <p:nvSpPr>
          <p:cNvPr id="581" name="Google Shape;581;p21"/>
          <p:cNvSpPr/>
          <p:nvPr/>
        </p:nvSpPr>
        <p:spPr>
          <a:xfrm>
            <a:off x="8570259" y="3496231"/>
            <a:ext cx="1707513" cy="34065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x1: I think </a:t>
            </a:r>
            <a:r>
              <a:rPr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this</a:t>
            </a:r>
            <a:endParaRPr/>
          </a:p>
        </p:txBody>
      </p:sp>
      <p:sp>
        <p:nvSpPr>
          <p:cNvPr id="582" name="Google Shape;582;p21"/>
          <p:cNvSpPr/>
          <p:nvPr/>
        </p:nvSpPr>
        <p:spPr>
          <a:xfrm>
            <a:off x="8570259" y="4031145"/>
            <a:ext cx="1707513" cy="34065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x2: I </a:t>
            </a:r>
            <a:r>
              <a:rPr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love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you</a:t>
            </a:r>
            <a:endParaRPr/>
          </a:p>
        </p:txBody>
      </p:sp>
      <p:sp>
        <p:nvSpPr>
          <p:cNvPr id="583" name="Google Shape;583;p21"/>
          <p:cNvSpPr txBox="1"/>
          <p:nvPr/>
        </p:nvSpPr>
        <p:spPr>
          <a:xfrm flipH="1">
            <a:off x="7369436" y="3970483"/>
            <a:ext cx="104797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1800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iteration</a:t>
            </a:r>
            <a:endParaRPr/>
          </a:p>
        </p:txBody>
      </p:sp>
      <p:sp>
        <p:nvSpPr>
          <p:cNvPr id="584" name="Google Shape;584;p21"/>
          <p:cNvSpPr txBox="1"/>
          <p:nvPr/>
        </p:nvSpPr>
        <p:spPr>
          <a:xfrm>
            <a:off x="7216588" y="5372452"/>
            <a:ext cx="319143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Process the requests until they are done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Problem 1: Request Level Scheduling</a:t>
            </a:r>
            <a:endParaRPr/>
          </a:p>
        </p:txBody>
      </p:sp>
      <p:sp>
        <p:nvSpPr>
          <p:cNvPr id="590" name="Google Shape;590;p22"/>
          <p:cNvSpPr/>
          <p:nvPr/>
        </p:nvSpPr>
        <p:spPr>
          <a:xfrm>
            <a:off x="2241176" y="2665552"/>
            <a:ext cx="3541059" cy="2671483"/>
          </a:xfrm>
          <a:prstGeom prst="rect">
            <a:avLst/>
          </a:prstGeom>
          <a:noFill/>
          <a:ln w="28575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1" name="Google Shape;591;p22"/>
          <p:cNvSpPr/>
          <p:nvPr/>
        </p:nvSpPr>
        <p:spPr>
          <a:xfrm>
            <a:off x="3334871" y="3222812"/>
            <a:ext cx="1559858" cy="667871"/>
          </a:xfrm>
          <a:prstGeom prst="rect">
            <a:avLst/>
          </a:prstGeom>
          <a:solidFill>
            <a:schemeClr val="l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Scheduler</a:t>
            </a:r>
            <a:endParaRPr/>
          </a:p>
        </p:txBody>
      </p:sp>
      <p:cxnSp>
        <p:nvCxnSpPr>
          <p:cNvPr id="592" name="Google Shape;592;p22"/>
          <p:cNvCxnSpPr/>
          <p:nvPr/>
        </p:nvCxnSpPr>
        <p:spPr>
          <a:xfrm>
            <a:off x="2523566" y="4407664"/>
            <a:ext cx="3101788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93" name="Google Shape;593;p22"/>
          <p:cNvCxnSpPr/>
          <p:nvPr/>
        </p:nvCxnSpPr>
        <p:spPr>
          <a:xfrm>
            <a:off x="2537008" y="4900729"/>
            <a:ext cx="3101788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94" name="Google Shape;594;p22"/>
          <p:cNvCxnSpPr/>
          <p:nvPr/>
        </p:nvCxnSpPr>
        <p:spPr>
          <a:xfrm>
            <a:off x="838200" y="3666561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95" name="Google Shape;595;p22"/>
          <p:cNvCxnSpPr/>
          <p:nvPr/>
        </p:nvCxnSpPr>
        <p:spPr>
          <a:xfrm rot="10800000">
            <a:off x="838200" y="4661638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96" name="Google Shape;596;p22"/>
          <p:cNvCxnSpPr/>
          <p:nvPr/>
        </p:nvCxnSpPr>
        <p:spPr>
          <a:xfrm>
            <a:off x="5804647" y="3621737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97" name="Google Shape;597;p22"/>
          <p:cNvCxnSpPr/>
          <p:nvPr/>
        </p:nvCxnSpPr>
        <p:spPr>
          <a:xfrm rot="10800000">
            <a:off x="5804647" y="4616814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598" name="Google Shape;598;p22"/>
          <p:cNvSpPr/>
          <p:nvPr/>
        </p:nvSpPr>
        <p:spPr>
          <a:xfrm>
            <a:off x="7216588" y="2931453"/>
            <a:ext cx="3272118" cy="2199387"/>
          </a:xfrm>
          <a:prstGeom prst="rect">
            <a:avLst/>
          </a:prstGeom>
          <a:noFill/>
          <a:ln w="28575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9" name="Google Shape;599;p22"/>
          <p:cNvSpPr txBox="1"/>
          <p:nvPr/>
        </p:nvSpPr>
        <p:spPr>
          <a:xfrm flipH="1">
            <a:off x="3209627" y="2725812"/>
            <a:ext cx="205937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Inference Server</a:t>
            </a:r>
            <a:endParaRPr/>
          </a:p>
        </p:txBody>
      </p:sp>
      <p:cxnSp>
        <p:nvCxnSpPr>
          <p:cNvPr id="600" name="Google Shape;600;p22"/>
          <p:cNvCxnSpPr/>
          <p:nvPr/>
        </p:nvCxnSpPr>
        <p:spPr>
          <a:xfrm rot="10800000">
            <a:off x="4114800" y="3908613"/>
            <a:ext cx="0" cy="475129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sp>
        <p:nvSpPr>
          <p:cNvPr id="601" name="Google Shape;601;p22"/>
          <p:cNvSpPr txBox="1"/>
          <p:nvPr/>
        </p:nvSpPr>
        <p:spPr>
          <a:xfrm flipH="1">
            <a:off x="3637428" y="4960989"/>
            <a:ext cx="163157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Request Queue</a:t>
            </a:r>
            <a:endParaRPr/>
          </a:p>
        </p:txBody>
      </p:sp>
      <p:sp>
        <p:nvSpPr>
          <p:cNvPr id="602" name="Google Shape;602;p22"/>
          <p:cNvSpPr txBox="1"/>
          <p:nvPr/>
        </p:nvSpPr>
        <p:spPr>
          <a:xfrm flipH="1">
            <a:off x="7839634" y="2918720"/>
            <a:ext cx="2254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Execution Engine</a:t>
            </a:r>
            <a:endParaRPr/>
          </a:p>
        </p:txBody>
      </p:sp>
      <p:sp>
        <p:nvSpPr>
          <p:cNvPr id="603" name="Google Shape;603;p22"/>
          <p:cNvSpPr txBox="1"/>
          <p:nvPr/>
        </p:nvSpPr>
        <p:spPr>
          <a:xfrm flipH="1">
            <a:off x="986076" y="3212954"/>
            <a:ext cx="107387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Requests</a:t>
            </a:r>
            <a:endParaRPr/>
          </a:p>
        </p:txBody>
      </p:sp>
      <p:sp>
        <p:nvSpPr>
          <p:cNvPr id="604" name="Google Shape;604;p22"/>
          <p:cNvSpPr txBox="1"/>
          <p:nvPr/>
        </p:nvSpPr>
        <p:spPr>
          <a:xfrm flipH="1">
            <a:off x="914400" y="4705362"/>
            <a:ext cx="11711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Responses</a:t>
            </a:r>
            <a:endParaRPr/>
          </a:p>
        </p:txBody>
      </p:sp>
      <p:sp>
        <p:nvSpPr>
          <p:cNvPr id="605" name="Google Shape;605;p22"/>
          <p:cNvSpPr txBox="1"/>
          <p:nvPr/>
        </p:nvSpPr>
        <p:spPr>
          <a:xfrm>
            <a:off x="1506071" y="1690688"/>
            <a:ext cx="318533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Maximum batch size =3</a:t>
            </a:r>
            <a:endParaRPr/>
          </a:p>
        </p:txBody>
      </p:sp>
      <p:sp>
        <p:nvSpPr>
          <p:cNvPr id="606" name="Google Shape;606;p22"/>
          <p:cNvSpPr/>
          <p:nvPr/>
        </p:nvSpPr>
        <p:spPr>
          <a:xfrm>
            <a:off x="8292353" y="3496231"/>
            <a:ext cx="2115671" cy="34065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x1: I think </a:t>
            </a:r>
            <a:r>
              <a:rPr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this is</a:t>
            </a:r>
            <a:endParaRPr/>
          </a:p>
        </p:txBody>
      </p:sp>
      <p:sp>
        <p:nvSpPr>
          <p:cNvPr id="607" name="Google Shape;607;p22"/>
          <p:cNvSpPr/>
          <p:nvPr/>
        </p:nvSpPr>
        <p:spPr>
          <a:xfrm>
            <a:off x="8292353" y="4031145"/>
            <a:ext cx="2124636" cy="34065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x2: I love </a:t>
            </a:r>
            <a:r>
              <a:rPr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you &lt;EOS&gt;</a:t>
            </a:r>
            <a:endParaRPr/>
          </a:p>
        </p:txBody>
      </p:sp>
      <p:sp>
        <p:nvSpPr>
          <p:cNvPr id="608" name="Google Shape;608;p22"/>
          <p:cNvSpPr txBox="1"/>
          <p:nvPr/>
        </p:nvSpPr>
        <p:spPr>
          <a:xfrm flipH="1">
            <a:off x="7369436" y="3970483"/>
            <a:ext cx="104797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sz="1800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iteration</a:t>
            </a:r>
            <a:endParaRPr/>
          </a:p>
        </p:txBody>
      </p:sp>
      <p:sp>
        <p:nvSpPr>
          <p:cNvPr id="609" name="Google Shape;609;p22"/>
          <p:cNvSpPr txBox="1"/>
          <p:nvPr/>
        </p:nvSpPr>
        <p:spPr>
          <a:xfrm>
            <a:off x="7216588" y="5372452"/>
            <a:ext cx="319143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Cannot return to inference server -&gt; latency increase</a:t>
            </a:r>
            <a:endParaRPr/>
          </a:p>
        </p:txBody>
      </p:sp>
      <p:sp>
        <p:nvSpPr>
          <p:cNvPr id="610" name="Google Shape;610;p22"/>
          <p:cNvSpPr txBox="1"/>
          <p:nvPr/>
        </p:nvSpPr>
        <p:spPr>
          <a:xfrm flipH="1">
            <a:off x="10694894" y="4293648"/>
            <a:ext cx="1433458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x2’s generation done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Problem 1: Request Level Scheduling</a:t>
            </a:r>
            <a:endParaRPr/>
          </a:p>
        </p:txBody>
      </p:sp>
      <p:pic>
        <p:nvPicPr>
          <p:cNvPr id="616" name="Google Shape;616;p2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302929" y="3276596"/>
            <a:ext cx="678094" cy="1385042"/>
          </a:xfrm>
          <a:prstGeom prst="rect">
            <a:avLst/>
          </a:prstGeom>
          <a:noFill/>
          <a:ln>
            <a:noFill/>
          </a:ln>
        </p:spPr>
      </p:pic>
      <p:sp>
        <p:nvSpPr>
          <p:cNvPr id="617" name="Google Shape;617;p23"/>
          <p:cNvSpPr/>
          <p:nvPr/>
        </p:nvSpPr>
        <p:spPr>
          <a:xfrm>
            <a:off x="2241176" y="2665552"/>
            <a:ext cx="3541059" cy="2671483"/>
          </a:xfrm>
          <a:prstGeom prst="rect">
            <a:avLst/>
          </a:prstGeom>
          <a:noFill/>
          <a:ln w="28575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8" name="Google Shape;618;p23"/>
          <p:cNvSpPr/>
          <p:nvPr/>
        </p:nvSpPr>
        <p:spPr>
          <a:xfrm>
            <a:off x="3334871" y="3222812"/>
            <a:ext cx="1559858" cy="667871"/>
          </a:xfrm>
          <a:prstGeom prst="rect">
            <a:avLst/>
          </a:prstGeom>
          <a:solidFill>
            <a:schemeClr val="l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Scheduler</a:t>
            </a:r>
            <a:endParaRPr/>
          </a:p>
        </p:txBody>
      </p:sp>
      <p:cxnSp>
        <p:nvCxnSpPr>
          <p:cNvPr id="619" name="Google Shape;619;p23"/>
          <p:cNvCxnSpPr/>
          <p:nvPr/>
        </p:nvCxnSpPr>
        <p:spPr>
          <a:xfrm>
            <a:off x="2532531" y="4407664"/>
            <a:ext cx="3101788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620" name="Google Shape;620;p23"/>
          <p:cNvCxnSpPr/>
          <p:nvPr/>
        </p:nvCxnSpPr>
        <p:spPr>
          <a:xfrm>
            <a:off x="2537008" y="4900729"/>
            <a:ext cx="3101788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621" name="Google Shape;621;p23"/>
          <p:cNvCxnSpPr/>
          <p:nvPr/>
        </p:nvCxnSpPr>
        <p:spPr>
          <a:xfrm>
            <a:off x="838200" y="3666561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22" name="Google Shape;622;p23"/>
          <p:cNvCxnSpPr/>
          <p:nvPr/>
        </p:nvCxnSpPr>
        <p:spPr>
          <a:xfrm rot="10800000">
            <a:off x="838200" y="4661638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23" name="Google Shape;623;p23"/>
          <p:cNvCxnSpPr/>
          <p:nvPr/>
        </p:nvCxnSpPr>
        <p:spPr>
          <a:xfrm>
            <a:off x="5804647" y="3621737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24" name="Google Shape;624;p23"/>
          <p:cNvCxnSpPr/>
          <p:nvPr/>
        </p:nvCxnSpPr>
        <p:spPr>
          <a:xfrm rot="10800000">
            <a:off x="5804647" y="4616814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625" name="Google Shape;625;p23"/>
          <p:cNvSpPr/>
          <p:nvPr/>
        </p:nvSpPr>
        <p:spPr>
          <a:xfrm>
            <a:off x="7216588" y="2931452"/>
            <a:ext cx="3191436" cy="2199387"/>
          </a:xfrm>
          <a:prstGeom prst="rect">
            <a:avLst/>
          </a:prstGeom>
          <a:noFill/>
          <a:ln w="28575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6" name="Google Shape;626;p23"/>
          <p:cNvSpPr txBox="1"/>
          <p:nvPr/>
        </p:nvSpPr>
        <p:spPr>
          <a:xfrm flipH="1">
            <a:off x="3209627" y="2725812"/>
            <a:ext cx="205937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Inference Server</a:t>
            </a:r>
            <a:endParaRPr/>
          </a:p>
        </p:txBody>
      </p:sp>
      <p:cxnSp>
        <p:nvCxnSpPr>
          <p:cNvPr id="627" name="Google Shape;627;p23"/>
          <p:cNvCxnSpPr/>
          <p:nvPr/>
        </p:nvCxnSpPr>
        <p:spPr>
          <a:xfrm rot="10800000">
            <a:off x="4114800" y="3908613"/>
            <a:ext cx="0" cy="475129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sp>
        <p:nvSpPr>
          <p:cNvPr id="628" name="Google Shape;628;p23"/>
          <p:cNvSpPr txBox="1"/>
          <p:nvPr/>
        </p:nvSpPr>
        <p:spPr>
          <a:xfrm flipH="1">
            <a:off x="3637428" y="4960989"/>
            <a:ext cx="163157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Request Queue</a:t>
            </a:r>
            <a:endParaRPr/>
          </a:p>
        </p:txBody>
      </p:sp>
      <p:sp>
        <p:nvSpPr>
          <p:cNvPr id="629" name="Google Shape;629;p23"/>
          <p:cNvSpPr txBox="1"/>
          <p:nvPr/>
        </p:nvSpPr>
        <p:spPr>
          <a:xfrm flipH="1">
            <a:off x="7839634" y="2918720"/>
            <a:ext cx="2254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Execution Engine</a:t>
            </a:r>
            <a:endParaRPr/>
          </a:p>
        </p:txBody>
      </p:sp>
      <p:sp>
        <p:nvSpPr>
          <p:cNvPr id="630" name="Google Shape;630;p23"/>
          <p:cNvSpPr txBox="1"/>
          <p:nvPr/>
        </p:nvSpPr>
        <p:spPr>
          <a:xfrm flipH="1">
            <a:off x="7444558" y="3723947"/>
            <a:ext cx="2254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</a:t>
            </a:r>
            <a:endParaRPr/>
          </a:p>
        </p:txBody>
      </p:sp>
      <p:sp>
        <p:nvSpPr>
          <p:cNvPr id="631" name="Google Shape;631;p23"/>
          <p:cNvSpPr txBox="1"/>
          <p:nvPr/>
        </p:nvSpPr>
        <p:spPr>
          <a:xfrm flipH="1">
            <a:off x="986076" y="3212954"/>
            <a:ext cx="107387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Requests</a:t>
            </a:r>
            <a:endParaRPr/>
          </a:p>
        </p:txBody>
      </p:sp>
      <p:sp>
        <p:nvSpPr>
          <p:cNvPr id="632" name="Google Shape;632;p23"/>
          <p:cNvSpPr txBox="1"/>
          <p:nvPr/>
        </p:nvSpPr>
        <p:spPr>
          <a:xfrm flipH="1">
            <a:off x="914400" y="4705362"/>
            <a:ext cx="11711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Responses</a:t>
            </a:r>
            <a:endParaRPr/>
          </a:p>
        </p:txBody>
      </p:sp>
      <p:sp>
        <p:nvSpPr>
          <p:cNvPr id="633" name="Google Shape;633;p23"/>
          <p:cNvSpPr txBox="1"/>
          <p:nvPr/>
        </p:nvSpPr>
        <p:spPr>
          <a:xfrm>
            <a:off x="1506071" y="1690688"/>
            <a:ext cx="318533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Maximum batch size =3</a:t>
            </a:r>
            <a:endParaRPr/>
          </a:p>
        </p:txBody>
      </p:sp>
      <p:sp>
        <p:nvSpPr>
          <p:cNvPr id="634" name="Google Shape;634;p23"/>
          <p:cNvSpPr/>
          <p:nvPr/>
        </p:nvSpPr>
        <p:spPr>
          <a:xfrm>
            <a:off x="9049607" y="3496231"/>
            <a:ext cx="1228165" cy="34065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x1: I think</a:t>
            </a:r>
            <a:endParaRPr/>
          </a:p>
        </p:txBody>
      </p:sp>
      <p:sp>
        <p:nvSpPr>
          <p:cNvPr id="635" name="Google Shape;635;p23"/>
          <p:cNvSpPr/>
          <p:nvPr/>
        </p:nvSpPr>
        <p:spPr>
          <a:xfrm>
            <a:off x="9049607" y="4031145"/>
            <a:ext cx="1029689" cy="34065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x2: I love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6" name="Google Shape;636;p23"/>
          <p:cNvSpPr txBox="1"/>
          <p:nvPr/>
        </p:nvSpPr>
        <p:spPr>
          <a:xfrm>
            <a:off x="7216588" y="5372452"/>
            <a:ext cx="31914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Started to process x1 and x2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Problem 1: Request Level Scheduling</a:t>
            </a:r>
            <a:endParaRPr/>
          </a:p>
        </p:txBody>
      </p:sp>
      <p:pic>
        <p:nvPicPr>
          <p:cNvPr id="642" name="Google Shape;642;p2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302929" y="3276596"/>
            <a:ext cx="678094" cy="1385042"/>
          </a:xfrm>
          <a:prstGeom prst="rect">
            <a:avLst/>
          </a:prstGeom>
          <a:noFill/>
          <a:ln>
            <a:noFill/>
          </a:ln>
        </p:spPr>
      </p:pic>
      <p:sp>
        <p:nvSpPr>
          <p:cNvPr id="643" name="Google Shape;643;p24"/>
          <p:cNvSpPr/>
          <p:nvPr/>
        </p:nvSpPr>
        <p:spPr>
          <a:xfrm>
            <a:off x="2241176" y="2665552"/>
            <a:ext cx="3541059" cy="2671483"/>
          </a:xfrm>
          <a:prstGeom prst="rect">
            <a:avLst/>
          </a:prstGeom>
          <a:noFill/>
          <a:ln w="28575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4" name="Google Shape;644;p24"/>
          <p:cNvSpPr/>
          <p:nvPr/>
        </p:nvSpPr>
        <p:spPr>
          <a:xfrm>
            <a:off x="3334871" y="3222812"/>
            <a:ext cx="1559858" cy="667871"/>
          </a:xfrm>
          <a:prstGeom prst="rect">
            <a:avLst/>
          </a:prstGeom>
          <a:solidFill>
            <a:schemeClr val="l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Scheduler</a:t>
            </a:r>
            <a:endParaRPr/>
          </a:p>
        </p:txBody>
      </p:sp>
      <p:cxnSp>
        <p:nvCxnSpPr>
          <p:cNvPr id="645" name="Google Shape;645;p24"/>
          <p:cNvCxnSpPr/>
          <p:nvPr/>
        </p:nvCxnSpPr>
        <p:spPr>
          <a:xfrm>
            <a:off x="2460811" y="4407664"/>
            <a:ext cx="3101788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646" name="Google Shape;646;p24"/>
          <p:cNvCxnSpPr/>
          <p:nvPr/>
        </p:nvCxnSpPr>
        <p:spPr>
          <a:xfrm>
            <a:off x="2537008" y="4900729"/>
            <a:ext cx="3101788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647" name="Google Shape;647;p24"/>
          <p:cNvCxnSpPr/>
          <p:nvPr/>
        </p:nvCxnSpPr>
        <p:spPr>
          <a:xfrm>
            <a:off x="838200" y="3666561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48" name="Google Shape;648;p24"/>
          <p:cNvCxnSpPr/>
          <p:nvPr/>
        </p:nvCxnSpPr>
        <p:spPr>
          <a:xfrm rot="10800000">
            <a:off x="838200" y="4661638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49" name="Google Shape;649;p24"/>
          <p:cNvCxnSpPr/>
          <p:nvPr/>
        </p:nvCxnSpPr>
        <p:spPr>
          <a:xfrm>
            <a:off x="5804647" y="3621737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50" name="Google Shape;650;p24"/>
          <p:cNvCxnSpPr/>
          <p:nvPr/>
        </p:nvCxnSpPr>
        <p:spPr>
          <a:xfrm rot="10800000">
            <a:off x="5804647" y="4616814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651" name="Google Shape;651;p24"/>
          <p:cNvSpPr/>
          <p:nvPr/>
        </p:nvSpPr>
        <p:spPr>
          <a:xfrm>
            <a:off x="7216588" y="2931452"/>
            <a:ext cx="3191436" cy="2199387"/>
          </a:xfrm>
          <a:prstGeom prst="rect">
            <a:avLst/>
          </a:prstGeom>
          <a:noFill/>
          <a:ln w="28575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2" name="Google Shape;652;p24"/>
          <p:cNvSpPr txBox="1"/>
          <p:nvPr/>
        </p:nvSpPr>
        <p:spPr>
          <a:xfrm flipH="1">
            <a:off x="3209627" y="2725812"/>
            <a:ext cx="205937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Inference Server</a:t>
            </a:r>
            <a:endParaRPr/>
          </a:p>
        </p:txBody>
      </p:sp>
      <p:cxnSp>
        <p:nvCxnSpPr>
          <p:cNvPr id="653" name="Google Shape;653;p24"/>
          <p:cNvCxnSpPr/>
          <p:nvPr/>
        </p:nvCxnSpPr>
        <p:spPr>
          <a:xfrm rot="10800000">
            <a:off x="4114800" y="3908613"/>
            <a:ext cx="0" cy="475129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sp>
        <p:nvSpPr>
          <p:cNvPr id="654" name="Google Shape;654;p24"/>
          <p:cNvSpPr txBox="1"/>
          <p:nvPr/>
        </p:nvSpPr>
        <p:spPr>
          <a:xfrm flipH="1">
            <a:off x="3637428" y="4960989"/>
            <a:ext cx="163157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Request Queue</a:t>
            </a:r>
            <a:endParaRPr/>
          </a:p>
        </p:txBody>
      </p:sp>
      <p:sp>
        <p:nvSpPr>
          <p:cNvPr id="655" name="Google Shape;655;p24"/>
          <p:cNvSpPr txBox="1"/>
          <p:nvPr/>
        </p:nvSpPr>
        <p:spPr>
          <a:xfrm flipH="1">
            <a:off x="7839634" y="2918720"/>
            <a:ext cx="2254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Execution Engine</a:t>
            </a:r>
            <a:endParaRPr/>
          </a:p>
        </p:txBody>
      </p:sp>
      <p:sp>
        <p:nvSpPr>
          <p:cNvPr id="656" name="Google Shape;656;p24"/>
          <p:cNvSpPr txBox="1"/>
          <p:nvPr/>
        </p:nvSpPr>
        <p:spPr>
          <a:xfrm flipH="1">
            <a:off x="7444558" y="3723947"/>
            <a:ext cx="2254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</a:t>
            </a:r>
            <a:endParaRPr/>
          </a:p>
        </p:txBody>
      </p:sp>
      <p:sp>
        <p:nvSpPr>
          <p:cNvPr id="657" name="Google Shape;657;p24"/>
          <p:cNvSpPr txBox="1"/>
          <p:nvPr/>
        </p:nvSpPr>
        <p:spPr>
          <a:xfrm flipH="1">
            <a:off x="986076" y="3212954"/>
            <a:ext cx="107387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Requests</a:t>
            </a:r>
            <a:endParaRPr/>
          </a:p>
        </p:txBody>
      </p:sp>
      <p:sp>
        <p:nvSpPr>
          <p:cNvPr id="658" name="Google Shape;658;p24"/>
          <p:cNvSpPr txBox="1"/>
          <p:nvPr/>
        </p:nvSpPr>
        <p:spPr>
          <a:xfrm flipH="1">
            <a:off x="914400" y="4705362"/>
            <a:ext cx="11711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Responses</a:t>
            </a:r>
            <a:endParaRPr/>
          </a:p>
        </p:txBody>
      </p:sp>
      <p:sp>
        <p:nvSpPr>
          <p:cNvPr id="659" name="Google Shape;659;p24"/>
          <p:cNvSpPr txBox="1"/>
          <p:nvPr/>
        </p:nvSpPr>
        <p:spPr>
          <a:xfrm>
            <a:off x="1506071" y="1690688"/>
            <a:ext cx="318533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Maximum batch size =3</a:t>
            </a:r>
            <a:endParaRPr/>
          </a:p>
        </p:txBody>
      </p:sp>
      <p:sp>
        <p:nvSpPr>
          <p:cNvPr id="660" name="Google Shape;660;p24"/>
          <p:cNvSpPr/>
          <p:nvPr/>
        </p:nvSpPr>
        <p:spPr>
          <a:xfrm>
            <a:off x="9049607" y="3496231"/>
            <a:ext cx="1228165" cy="34065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x1: I think</a:t>
            </a:r>
            <a:endParaRPr/>
          </a:p>
        </p:txBody>
      </p:sp>
      <p:sp>
        <p:nvSpPr>
          <p:cNvPr id="661" name="Google Shape;661;p24"/>
          <p:cNvSpPr/>
          <p:nvPr/>
        </p:nvSpPr>
        <p:spPr>
          <a:xfrm>
            <a:off x="9049607" y="4031145"/>
            <a:ext cx="1029689" cy="34065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x2: I love</a:t>
            </a:r>
            <a:endParaRPr/>
          </a:p>
        </p:txBody>
      </p:sp>
      <p:sp>
        <p:nvSpPr>
          <p:cNvPr id="662" name="Google Shape;662;p24"/>
          <p:cNvSpPr txBox="1"/>
          <p:nvPr/>
        </p:nvSpPr>
        <p:spPr>
          <a:xfrm>
            <a:off x="7216588" y="5372452"/>
            <a:ext cx="31914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Started to process x1 and x2</a:t>
            </a:r>
            <a:endParaRPr/>
          </a:p>
        </p:txBody>
      </p:sp>
      <p:sp>
        <p:nvSpPr>
          <p:cNvPr id="663" name="Google Shape;663;p24"/>
          <p:cNvSpPr/>
          <p:nvPr/>
        </p:nvSpPr>
        <p:spPr>
          <a:xfrm>
            <a:off x="4377646" y="4481413"/>
            <a:ext cx="1184953" cy="34065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x3: A man</a:t>
            </a:r>
            <a:endParaRPr/>
          </a:p>
        </p:txBody>
      </p:sp>
      <p:sp>
        <p:nvSpPr>
          <p:cNvPr id="664" name="Google Shape;664;p24"/>
          <p:cNvSpPr txBox="1"/>
          <p:nvPr/>
        </p:nvSpPr>
        <p:spPr>
          <a:xfrm>
            <a:off x="4513904" y="4045108"/>
            <a:ext cx="70660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New!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Problem 1: Request Level Scheduling</a:t>
            </a:r>
            <a:endParaRPr/>
          </a:p>
        </p:txBody>
      </p:sp>
      <p:pic>
        <p:nvPicPr>
          <p:cNvPr id="670" name="Google Shape;670;p2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302929" y="3276596"/>
            <a:ext cx="678094" cy="1385042"/>
          </a:xfrm>
          <a:prstGeom prst="rect">
            <a:avLst/>
          </a:prstGeom>
          <a:noFill/>
          <a:ln>
            <a:noFill/>
          </a:ln>
        </p:spPr>
      </p:pic>
      <p:sp>
        <p:nvSpPr>
          <p:cNvPr id="671" name="Google Shape;671;p25"/>
          <p:cNvSpPr/>
          <p:nvPr/>
        </p:nvSpPr>
        <p:spPr>
          <a:xfrm>
            <a:off x="2241176" y="2665552"/>
            <a:ext cx="3541059" cy="2671483"/>
          </a:xfrm>
          <a:prstGeom prst="rect">
            <a:avLst/>
          </a:prstGeom>
          <a:noFill/>
          <a:ln w="28575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2" name="Google Shape;672;p25"/>
          <p:cNvSpPr/>
          <p:nvPr/>
        </p:nvSpPr>
        <p:spPr>
          <a:xfrm>
            <a:off x="3334871" y="3222812"/>
            <a:ext cx="1559858" cy="667871"/>
          </a:xfrm>
          <a:prstGeom prst="rect">
            <a:avLst/>
          </a:prstGeom>
          <a:solidFill>
            <a:schemeClr val="l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Scheduler</a:t>
            </a:r>
            <a:endParaRPr/>
          </a:p>
        </p:txBody>
      </p:sp>
      <p:cxnSp>
        <p:nvCxnSpPr>
          <p:cNvPr id="673" name="Google Shape;673;p25"/>
          <p:cNvCxnSpPr/>
          <p:nvPr/>
        </p:nvCxnSpPr>
        <p:spPr>
          <a:xfrm>
            <a:off x="2460811" y="4407664"/>
            <a:ext cx="3101788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674" name="Google Shape;674;p25"/>
          <p:cNvCxnSpPr/>
          <p:nvPr/>
        </p:nvCxnSpPr>
        <p:spPr>
          <a:xfrm>
            <a:off x="2537008" y="4900729"/>
            <a:ext cx="3101788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675" name="Google Shape;675;p25"/>
          <p:cNvCxnSpPr/>
          <p:nvPr/>
        </p:nvCxnSpPr>
        <p:spPr>
          <a:xfrm>
            <a:off x="838200" y="3666561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76" name="Google Shape;676;p25"/>
          <p:cNvCxnSpPr/>
          <p:nvPr/>
        </p:nvCxnSpPr>
        <p:spPr>
          <a:xfrm rot="10800000">
            <a:off x="838200" y="4661638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77" name="Google Shape;677;p25"/>
          <p:cNvCxnSpPr/>
          <p:nvPr/>
        </p:nvCxnSpPr>
        <p:spPr>
          <a:xfrm>
            <a:off x="5804647" y="3621737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78" name="Google Shape;678;p25"/>
          <p:cNvCxnSpPr/>
          <p:nvPr/>
        </p:nvCxnSpPr>
        <p:spPr>
          <a:xfrm rot="10800000">
            <a:off x="5804647" y="4616814"/>
            <a:ext cx="1402976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679" name="Google Shape;679;p25"/>
          <p:cNvSpPr/>
          <p:nvPr/>
        </p:nvSpPr>
        <p:spPr>
          <a:xfrm>
            <a:off x="7216588" y="2931452"/>
            <a:ext cx="3191436" cy="2199387"/>
          </a:xfrm>
          <a:prstGeom prst="rect">
            <a:avLst/>
          </a:prstGeom>
          <a:noFill/>
          <a:ln w="28575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0" name="Google Shape;680;p25"/>
          <p:cNvSpPr txBox="1"/>
          <p:nvPr/>
        </p:nvSpPr>
        <p:spPr>
          <a:xfrm flipH="1">
            <a:off x="3209627" y="2725812"/>
            <a:ext cx="205937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Inference Server</a:t>
            </a:r>
            <a:endParaRPr/>
          </a:p>
        </p:txBody>
      </p:sp>
      <p:cxnSp>
        <p:nvCxnSpPr>
          <p:cNvPr id="681" name="Google Shape;681;p25"/>
          <p:cNvCxnSpPr/>
          <p:nvPr/>
        </p:nvCxnSpPr>
        <p:spPr>
          <a:xfrm rot="10800000">
            <a:off x="4114800" y="3908613"/>
            <a:ext cx="0" cy="475129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sp>
        <p:nvSpPr>
          <p:cNvPr id="682" name="Google Shape;682;p25"/>
          <p:cNvSpPr txBox="1"/>
          <p:nvPr/>
        </p:nvSpPr>
        <p:spPr>
          <a:xfrm flipH="1">
            <a:off x="3637428" y="4960989"/>
            <a:ext cx="163157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Request Queue</a:t>
            </a:r>
            <a:endParaRPr/>
          </a:p>
        </p:txBody>
      </p:sp>
      <p:sp>
        <p:nvSpPr>
          <p:cNvPr id="683" name="Google Shape;683;p25"/>
          <p:cNvSpPr txBox="1"/>
          <p:nvPr/>
        </p:nvSpPr>
        <p:spPr>
          <a:xfrm flipH="1">
            <a:off x="7839634" y="2918720"/>
            <a:ext cx="2254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Execution Engine</a:t>
            </a:r>
            <a:endParaRPr/>
          </a:p>
        </p:txBody>
      </p:sp>
      <p:sp>
        <p:nvSpPr>
          <p:cNvPr id="684" name="Google Shape;684;p25"/>
          <p:cNvSpPr txBox="1"/>
          <p:nvPr/>
        </p:nvSpPr>
        <p:spPr>
          <a:xfrm flipH="1">
            <a:off x="7444558" y="3723947"/>
            <a:ext cx="2254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</a:t>
            </a:r>
            <a:endParaRPr/>
          </a:p>
        </p:txBody>
      </p:sp>
      <p:sp>
        <p:nvSpPr>
          <p:cNvPr id="685" name="Google Shape;685;p25"/>
          <p:cNvSpPr txBox="1"/>
          <p:nvPr/>
        </p:nvSpPr>
        <p:spPr>
          <a:xfrm flipH="1">
            <a:off x="986076" y="3212954"/>
            <a:ext cx="107387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Requests</a:t>
            </a:r>
            <a:endParaRPr/>
          </a:p>
        </p:txBody>
      </p:sp>
      <p:sp>
        <p:nvSpPr>
          <p:cNvPr id="686" name="Google Shape;686;p25"/>
          <p:cNvSpPr txBox="1"/>
          <p:nvPr/>
        </p:nvSpPr>
        <p:spPr>
          <a:xfrm flipH="1">
            <a:off x="914400" y="4705362"/>
            <a:ext cx="11711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Responses</a:t>
            </a:r>
            <a:endParaRPr/>
          </a:p>
        </p:txBody>
      </p:sp>
      <p:sp>
        <p:nvSpPr>
          <p:cNvPr id="687" name="Google Shape;687;p25"/>
          <p:cNvSpPr txBox="1"/>
          <p:nvPr/>
        </p:nvSpPr>
        <p:spPr>
          <a:xfrm>
            <a:off x="1506071" y="1690688"/>
            <a:ext cx="318533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Maximum batch size =3</a:t>
            </a:r>
            <a:endParaRPr/>
          </a:p>
        </p:txBody>
      </p:sp>
      <p:sp>
        <p:nvSpPr>
          <p:cNvPr id="688" name="Google Shape;688;p25"/>
          <p:cNvSpPr/>
          <p:nvPr/>
        </p:nvSpPr>
        <p:spPr>
          <a:xfrm>
            <a:off x="9049607" y="3496231"/>
            <a:ext cx="1228165" cy="34065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x1: I think</a:t>
            </a:r>
            <a:endParaRPr/>
          </a:p>
        </p:txBody>
      </p:sp>
      <p:sp>
        <p:nvSpPr>
          <p:cNvPr id="689" name="Google Shape;689;p25"/>
          <p:cNvSpPr/>
          <p:nvPr/>
        </p:nvSpPr>
        <p:spPr>
          <a:xfrm>
            <a:off x="9049607" y="4031145"/>
            <a:ext cx="1029689" cy="34065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x2: I love</a:t>
            </a:r>
            <a:endParaRPr/>
          </a:p>
        </p:txBody>
      </p:sp>
      <p:sp>
        <p:nvSpPr>
          <p:cNvPr id="690" name="Google Shape;690;p25"/>
          <p:cNvSpPr txBox="1"/>
          <p:nvPr/>
        </p:nvSpPr>
        <p:spPr>
          <a:xfrm>
            <a:off x="6507747" y="5365783"/>
            <a:ext cx="319143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Wait until return from the engine  -&gt; latency increase</a:t>
            </a:r>
            <a:endParaRPr/>
          </a:p>
        </p:txBody>
      </p:sp>
      <p:sp>
        <p:nvSpPr>
          <p:cNvPr id="691" name="Google Shape;691;p25"/>
          <p:cNvSpPr/>
          <p:nvPr/>
        </p:nvSpPr>
        <p:spPr>
          <a:xfrm>
            <a:off x="4377646" y="4481413"/>
            <a:ext cx="1184953" cy="34065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x3: A man</a:t>
            </a:r>
            <a:endParaRPr/>
          </a:p>
        </p:txBody>
      </p:sp>
      <p:sp>
        <p:nvSpPr>
          <p:cNvPr id="692" name="Google Shape;692;p25"/>
          <p:cNvSpPr txBox="1"/>
          <p:nvPr/>
        </p:nvSpPr>
        <p:spPr>
          <a:xfrm>
            <a:off x="4513904" y="4045108"/>
            <a:ext cx="70660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New!</a:t>
            </a:r>
            <a:endParaRPr/>
          </a:p>
        </p:txBody>
      </p:sp>
      <p:cxnSp>
        <p:nvCxnSpPr>
          <p:cNvPr id="693" name="Google Shape;693;p25"/>
          <p:cNvCxnSpPr>
            <a:endCxn id="691" idx="3"/>
          </p:cNvCxnSpPr>
          <p:nvPr/>
        </p:nvCxnSpPr>
        <p:spPr>
          <a:xfrm rot="10800000">
            <a:off x="5562599" y="4651743"/>
            <a:ext cx="943500" cy="7068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Solution 1: Iteration Level Scheduling</a:t>
            </a:r>
            <a:endParaRPr/>
          </a:p>
        </p:txBody>
      </p:sp>
      <p:pic>
        <p:nvPicPr>
          <p:cNvPr id="699" name="Google Shape;699;p2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228144" y="1825625"/>
            <a:ext cx="7735712" cy="4351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00" name="Google Shape;700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1000" y="214313"/>
            <a:ext cx="11430000" cy="642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Iteration Level Scheduling</a:t>
            </a:r>
            <a:endParaRPr/>
          </a:p>
        </p:txBody>
      </p:sp>
      <p:sp>
        <p:nvSpPr>
          <p:cNvPr id="706" name="Google Shape;706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sp>
        <p:nvSpPr>
          <p:cNvPr id="707" name="Google Shape;707;p27"/>
          <p:cNvSpPr/>
          <p:nvPr/>
        </p:nvSpPr>
        <p:spPr>
          <a:xfrm>
            <a:off x="2456328" y="2608729"/>
            <a:ext cx="7270377" cy="2545977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handle early-finished or late-arrived requests more efficiently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Problem 2: Batching</a:t>
            </a:r>
            <a:endParaRPr/>
          </a:p>
        </p:txBody>
      </p:sp>
      <p:pic>
        <p:nvPicPr>
          <p:cNvPr id="713" name="Google Shape;713;p2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068122" y="1690688"/>
            <a:ext cx="9585958" cy="4405312"/>
          </a:xfrm>
          <a:prstGeom prst="rect">
            <a:avLst/>
          </a:prstGeom>
          <a:noFill/>
          <a:ln>
            <a:noFill/>
          </a:ln>
        </p:spPr>
      </p:pic>
      <p:sp>
        <p:nvSpPr>
          <p:cNvPr id="714" name="Google Shape;714;p28"/>
          <p:cNvSpPr/>
          <p:nvPr/>
        </p:nvSpPr>
        <p:spPr>
          <a:xfrm>
            <a:off x="1066801" y="5167313"/>
            <a:ext cx="1308847" cy="498384"/>
          </a:xfrm>
          <a:prstGeom prst="rect">
            <a:avLst/>
          </a:prstGeom>
          <a:solidFill>
            <a:srgbClr val="BFBFBF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5" name="Google Shape;715;p28"/>
          <p:cNvSpPr/>
          <p:nvPr/>
        </p:nvSpPr>
        <p:spPr>
          <a:xfrm>
            <a:off x="1066800" y="5907741"/>
            <a:ext cx="6660776" cy="89647"/>
          </a:xfrm>
          <a:prstGeom prst="rect">
            <a:avLst/>
          </a:prstGeom>
          <a:solidFill>
            <a:srgbClr val="BFBFBF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6" name="Google Shape;716;p28"/>
          <p:cNvSpPr/>
          <p:nvPr/>
        </p:nvSpPr>
        <p:spPr>
          <a:xfrm rot="10800000" flipH="1">
            <a:off x="9242613" y="1725655"/>
            <a:ext cx="1411467" cy="45719"/>
          </a:xfrm>
          <a:prstGeom prst="rect">
            <a:avLst/>
          </a:prstGeom>
          <a:solidFill>
            <a:srgbClr val="BFBFBF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17" name="Google Shape;717;p28"/>
          <p:cNvCxnSpPr/>
          <p:nvPr/>
        </p:nvCxnSpPr>
        <p:spPr>
          <a:xfrm>
            <a:off x="2241176" y="5056094"/>
            <a:ext cx="0" cy="609603"/>
          </a:xfrm>
          <a:prstGeom prst="straightConnector1">
            <a:avLst/>
          </a:prstGeom>
          <a:noFill/>
          <a:ln w="38100" cap="flat" cmpd="sng">
            <a:solidFill>
              <a:srgbClr val="1F3864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Batching Requirements</a:t>
            </a:r>
            <a:endParaRPr/>
          </a:p>
        </p:txBody>
      </p:sp>
      <p:sp>
        <p:nvSpPr>
          <p:cNvPr id="723" name="Google Shape;723;p2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There are three cases for a pair of requests where the next iteration cannot be batched together: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(1) both requests are in the initiation phase and each has different number of input tokens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(2) both are in the increment phase and each is processing a token at different index from each other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or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(3) each request is in the different phase: initiation or increment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 txBox="1">
            <a:spLocks noGrp="1"/>
          </p:cNvSpPr>
          <p:nvPr>
            <p:ph type="title"/>
          </p:nvPr>
        </p:nvSpPr>
        <p:spPr>
          <a:xfrm>
            <a:off x="838200" y="653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Era of Generative Models</a:t>
            </a:r>
            <a:endParaRPr/>
          </a:p>
        </p:txBody>
      </p:sp>
      <p:pic>
        <p:nvPicPr>
          <p:cNvPr id="98" name="Google Shape;98;p3" descr="Timeline of some Transformer-based models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519082" y="1102659"/>
            <a:ext cx="7673789" cy="57553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Google Shape;728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Batching Requirements</a:t>
            </a:r>
            <a:endParaRPr/>
          </a:p>
        </p:txBody>
      </p:sp>
      <p:sp>
        <p:nvSpPr>
          <p:cNvPr id="729" name="Google Shape;729;p3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That is batching is only applicable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- Requests are at same phase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- Requests are of same length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Solution 2: Selective Batching</a:t>
            </a:r>
            <a:endParaRPr/>
          </a:p>
        </p:txBody>
      </p:sp>
      <p:pic>
        <p:nvPicPr>
          <p:cNvPr id="735" name="Google Shape;735;p31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228144" y="1825625"/>
            <a:ext cx="7735712" cy="4351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ORCA System Architecture</a:t>
            </a:r>
            <a:endParaRPr/>
          </a:p>
        </p:txBody>
      </p:sp>
      <p:pic>
        <p:nvPicPr>
          <p:cNvPr id="741" name="Google Shape;741;p3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429637" y="1775012"/>
            <a:ext cx="7332725" cy="40877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ORCA System Architecture</a:t>
            </a:r>
            <a:endParaRPr dirty="0"/>
          </a:p>
        </p:txBody>
      </p:sp>
      <p:pic>
        <p:nvPicPr>
          <p:cNvPr id="747" name="Google Shape;747;p3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401207" y="2178425"/>
            <a:ext cx="9109528" cy="27880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ORCA System Architecture</a:t>
            </a:r>
            <a:endParaRPr/>
          </a:p>
        </p:txBody>
      </p:sp>
      <p:pic>
        <p:nvPicPr>
          <p:cNvPr id="753" name="Google Shape;753;p3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990165" y="1819835"/>
            <a:ext cx="6999641" cy="4056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Scheduling</a:t>
            </a:r>
            <a:endParaRPr/>
          </a:p>
        </p:txBody>
      </p:sp>
      <p:sp>
        <p:nvSpPr>
          <p:cNvPr id="759" name="Google Shape;759;p3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Simple first-come-first-served algorithm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Efficient pipelining across multiple workers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Memory management for saving the Attention keys and values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Orca configures the maximum batch size knob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p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Evaluation Setup</a:t>
            </a:r>
            <a:endParaRPr/>
          </a:p>
        </p:txBody>
      </p:sp>
      <p:sp>
        <p:nvSpPr>
          <p:cNvPr id="765" name="Google Shape;765;p3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Model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/>
              <a:t>- GPT-3 models upto 341B parameters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Hardware Setup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/>
              <a:t>Azure ND96asr A100 v4 VMs, each equipped with 8 NVIDIA 40-GB A100 GPUs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/>
              <a:t>Each VM has 8 Mellanox 200Gbps HDR Infiniband adapters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Baseline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/>
              <a:t>Execution Engine: NVIDIA FasterTransformer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/>
              <a:t>Inference Server: custom scheduler that mimics the batch scheduler of the Trition inference server 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p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Evaluation Setup</a:t>
            </a:r>
            <a:endParaRPr/>
          </a:p>
        </p:txBody>
      </p:sp>
      <p:sp>
        <p:nvSpPr>
          <p:cNvPr id="771" name="Google Shape;771;p3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Workload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en-US"/>
              <a:t>Synthesized the trace of client requests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en-US"/>
              <a:t>Request arrival time: Poisson process with varying request rate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en-US"/>
              <a:t>Input length: Uniform(32,512)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en-US"/>
              <a:t>Output length: Uniform(1,128)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Metric – throughput-latency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3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Results</a:t>
            </a:r>
            <a:endParaRPr/>
          </a:p>
        </p:txBody>
      </p:sp>
      <p:pic>
        <p:nvPicPr>
          <p:cNvPr id="777" name="Google Shape;777;p3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243892" y="1825625"/>
            <a:ext cx="3704216" cy="4351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Google Shape;782;p3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Cost of Serving</a:t>
            </a:r>
            <a:endParaRPr/>
          </a:p>
        </p:txBody>
      </p:sp>
      <p:sp>
        <p:nvSpPr>
          <p:cNvPr id="783" name="Google Shape;783;p3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The yearly price for hosting 400 GPT3 175B instance is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en-US">
                <a:solidFill>
                  <a:srgbClr val="FF0000"/>
                </a:solidFill>
              </a:rPr>
              <a:t>~190.6 Million/year</a:t>
            </a:r>
            <a:r>
              <a:rPr lang="en-US"/>
              <a:t>                                </a:t>
            </a:r>
            <a:r>
              <a:rPr lang="en-US">
                <a:solidFill>
                  <a:srgbClr val="FF0000"/>
                </a:solidFill>
              </a:rPr>
              <a:t> ~5.7 Million/year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            Baseline                                                   Orca</a:t>
            </a:r>
            <a:endParaRPr/>
          </a:p>
        </p:txBody>
      </p:sp>
      <p:sp>
        <p:nvSpPr>
          <p:cNvPr id="784" name="Google Shape;784;p39"/>
          <p:cNvSpPr/>
          <p:nvPr/>
        </p:nvSpPr>
        <p:spPr>
          <a:xfrm>
            <a:off x="4249271" y="2617694"/>
            <a:ext cx="1783976" cy="60063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 txBox="1">
            <a:spLocks noGrp="1"/>
          </p:cNvSpPr>
          <p:nvPr>
            <p:ph type="title"/>
          </p:nvPr>
        </p:nvSpPr>
        <p:spPr>
          <a:xfrm>
            <a:off x="838200" y="244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Cost of Serving</a:t>
            </a:r>
            <a:endParaRPr/>
          </a:p>
        </p:txBody>
      </p:sp>
      <p:sp>
        <p:nvSpPr>
          <p:cNvPr id="104" name="Google Shape;104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In Azure, a GPT3 175B instance requires 2 VMs, each of which has 8 NVIDIA A100 40GB GPUs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At Azure US East, the VM price is $21.197/hour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So, the yearly price for hosting 400 GPT3 175B instance is </a:t>
            </a:r>
            <a:r>
              <a:rPr lang="en-US">
                <a:solidFill>
                  <a:srgbClr val="FF0000"/>
                </a:solidFill>
              </a:rPr>
              <a:t>~190.6Million/year</a:t>
            </a:r>
            <a:r>
              <a:rPr lang="en-US"/>
              <a:t> 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p4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Conclusion</a:t>
            </a:r>
            <a:endParaRPr/>
          </a:p>
        </p:txBody>
      </p:sp>
      <p:sp>
        <p:nvSpPr>
          <p:cNvPr id="790" name="Google Shape;790;p4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Orca is the first serving system for </a:t>
            </a:r>
            <a:r>
              <a:rPr lang="en-US">
                <a:solidFill>
                  <a:srgbClr val="FF0000"/>
                </a:solidFill>
              </a:rPr>
              <a:t>Transformer-based</a:t>
            </a:r>
            <a:r>
              <a:rPr lang="en-US"/>
              <a:t>  generative models that employs </a:t>
            </a:r>
            <a:r>
              <a:rPr lang="en-US">
                <a:solidFill>
                  <a:srgbClr val="FF0000"/>
                </a:solidFill>
              </a:rPr>
              <a:t>iterative scheduling</a:t>
            </a:r>
            <a:r>
              <a:rPr lang="en-US"/>
              <a:t> and </a:t>
            </a:r>
            <a:r>
              <a:rPr lang="en-US">
                <a:solidFill>
                  <a:srgbClr val="FF0000"/>
                </a:solidFill>
              </a:rPr>
              <a:t>selective batching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Orca improves the </a:t>
            </a:r>
            <a:r>
              <a:rPr lang="en-US">
                <a:solidFill>
                  <a:srgbClr val="FF0000"/>
                </a:solidFill>
              </a:rPr>
              <a:t>throughput</a:t>
            </a:r>
            <a:r>
              <a:rPr lang="en-US"/>
              <a:t> of GPT-3 175B by up to </a:t>
            </a:r>
            <a:r>
              <a:rPr lang="en-US">
                <a:solidFill>
                  <a:srgbClr val="FF0000"/>
                </a:solidFill>
              </a:rPr>
              <a:t>36.9X</a:t>
            </a:r>
            <a:r>
              <a:rPr lang="en-US"/>
              <a:t> for the </a:t>
            </a:r>
            <a:r>
              <a:rPr lang="en-US">
                <a:solidFill>
                  <a:srgbClr val="FF0000"/>
                </a:solidFill>
              </a:rPr>
              <a:t>same level of latency</a:t>
            </a:r>
            <a:r>
              <a:rPr lang="en-US"/>
              <a:t>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Orca is currently deployed in FriendlyAI’s cloud service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 txBox="1">
            <a:spLocks noGrp="1"/>
          </p:cNvSpPr>
          <p:nvPr>
            <p:ph type="ctrTitle"/>
          </p:nvPr>
        </p:nvSpPr>
        <p:spPr>
          <a:xfrm>
            <a:off x="1586753" y="1911257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4000" b="1"/>
              <a:t>This paper focuses on how to improve the throughput of serving transformer-based generative models to reduce the cost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"/>
          <p:cNvSpPr txBox="1">
            <a:spLocks noGrp="1"/>
          </p:cNvSpPr>
          <p:nvPr>
            <p:ph type="title"/>
          </p:nvPr>
        </p:nvSpPr>
        <p:spPr>
          <a:xfrm>
            <a:off x="838200" y="1550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Inference of Generative Models</a:t>
            </a:r>
            <a:endParaRPr/>
          </a:p>
        </p:txBody>
      </p:sp>
      <p:sp>
        <p:nvSpPr>
          <p:cNvPr id="115" name="Google Shape;115;p6"/>
          <p:cNvSpPr/>
          <p:nvPr/>
        </p:nvSpPr>
        <p:spPr>
          <a:xfrm>
            <a:off x="1004045" y="4437528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1</a:t>
            </a:r>
            <a:endParaRPr/>
          </a:p>
        </p:txBody>
      </p:sp>
      <p:sp>
        <p:nvSpPr>
          <p:cNvPr id="116" name="Google Shape;116;p6"/>
          <p:cNvSpPr/>
          <p:nvPr/>
        </p:nvSpPr>
        <p:spPr>
          <a:xfrm>
            <a:off x="1004044" y="3119436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2</a:t>
            </a:r>
            <a:endParaRPr/>
          </a:p>
        </p:txBody>
      </p:sp>
      <p:sp>
        <p:nvSpPr>
          <p:cNvPr id="117" name="Google Shape;117;p6"/>
          <p:cNvSpPr/>
          <p:nvPr/>
        </p:nvSpPr>
        <p:spPr>
          <a:xfrm>
            <a:off x="1004043" y="1791211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3</a:t>
            </a:r>
            <a:endParaRPr/>
          </a:p>
        </p:txBody>
      </p:sp>
      <p:cxnSp>
        <p:nvCxnSpPr>
          <p:cNvPr id="118" name="Google Shape;118;p6"/>
          <p:cNvCxnSpPr/>
          <p:nvPr/>
        </p:nvCxnSpPr>
        <p:spPr>
          <a:xfrm>
            <a:off x="2653553" y="3872753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9" name="Google Shape;119;p6"/>
          <p:cNvCxnSpPr>
            <a:stCxn id="115" idx="0"/>
          </p:cNvCxnSpPr>
          <p:nvPr/>
        </p:nvCxnSpPr>
        <p:spPr>
          <a:xfrm rot="10800000">
            <a:off x="1860175" y="3971028"/>
            <a:ext cx="0" cy="4665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20" name="Google Shape;120;p6"/>
          <p:cNvCxnSpPr/>
          <p:nvPr/>
        </p:nvCxnSpPr>
        <p:spPr>
          <a:xfrm rot="10800000">
            <a:off x="1860173" y="2644305"/>
            <a:ext cx="2" cy="46644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7"/>
          <p:cNvSpPr/>
          <p:nvPr/>
        </p:nvSpPr>
        <p:spPr>
          <a:xfrm>
            <a:off x="986115" y="1819836"/>
            <a:ext cx="2070847" cy="38100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dash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7"/>
          <p:cNvSpPr txBox="1">
            <a:spLocks noGrp="1"/>
          </p:cNvSpPr>
          <p:nvPr>
            <p:ph type="title"/>
          </p:nvPr>
        </p:nvSpPr>
        <p:spPr>
          <a:xfrm>
            <a:off x="838200" y="179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Inference of Generative Models</a:t>
            </a:r>
            <a:endParaRPr/>
          </a:p>
        </p:txBody>
      </p:sp>
      <p:sp>
        <p:nvSpPr>
          <p:cNvPr id="127" name="Google Shape;127;p7"/>
          <p:cNvSpPr/>
          <p:nvPr/>
        </p:nvSpPr>
        <p:spPr>
          <a:xfrm>
            <a:off x="1165409" y="4652683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1</a:t>
            </a:r>
            <a:endParaRPr/>
          </a:p>
        </p:txBody>
      </p:sp>
      <p:sp>
        <p:nvSpPr>
          <p:cNvPr id="128" name="Google Shape;128;p7"/>
          <p:cNvSpPr/>
          <p:nvPr/>
        </p:nvSpPr>
        <p:spPr>
          <a:xfrm>
            <a:off x="1165408" y="3334591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2</a:t>
            </a:r>
            <a:endParaRPr/>
          </a:p>
        </p:txBody>
      </p:sp>
      <p:sp>
        <p:nvSpPr>
          <p:cNvPr id="129" name="Google Shape;129;p7"/>
          <p:cNvSpPr/>
          <p:nvPr/>
        </p:nvSpPr>
        <p:spPr>
          <a:xfrm>
            <a:off x="1165407" y="2006366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3</a:t>
            </a:r>
            <a:endParaRPr/>
          </a:p>
        </p:txBody>
      </p:sp>
      <p:cxnSp>
        <p:nvCxnSpPr>
          <p:cNvPr id="130" name="Google Shape;130;p7"/>
          <p:cNvCxnSpPr/>
          <p:nvPr/>
        </p:nvCxnSpPr>
        <p:spPr>
          <a:xfrm>
            <a:off x="2653553" y="3872753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31" name="Google Shape;131;p7"/>
          <p:cNvCxnSpPr>
            <a:stCxn id="127" idx="0"/>
          </p:cNvCxnSpPr>
          <p:nvPr/>
        </p:nvCxnSpPr>
        <p:spPr>
          <a:xfrm rot="10800000">
            <a:off x="2021539" y="4186183"/>
            <a:ext cx="0" cy="4665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32" name="Google Shape;132;p7"/>
          <p:cNvCxnSpPr/>
          <p:nvPr/>
        </p:nvCxnSpPr>
        <p:spPr>
          <a:xfrm rot="10800000">
            <a:off x="2021537" y="2859460"/>
            <a:ext cx="2" cy="46644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33" name="Google Shape;133;p7"/>
          <p:cNvSpPr/>
          <p:nvPr/>
        </p:nvSpPr>
        <p:spPr>
          <a:xfrm>
            <a:off x="815790" y="6087038"/>
            <a:ext cx="546842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endParaRPr/>
          </a:p>
        </p:txBody>
      </p:sp>
      <p:sp>
        <p:nvSpPr>
          <p:cNvPr id="134" name="Google Shape;134;p7"/>
          <p:cNvSpPr/>
          <p:nvPr/>
        </p:nvSpPr>
        <p:spPr>
          <a:xfrm>
            <a:off x="1694331" y="6087038"/>
            <a:ext cx="663388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</a:t>
            </a:r>
            <a:endParaRPr/>
          </a:p>
        </p:txBody>
      </p:sp>
      <p:sp>
        <p:nvSpPr>
          <p:cNvPr id="135" name="Google Shape;135;p7"/>
          <p:cNvSpPr/>
          <p:nvPr/>
        </p:nvSpPr>
        <p:spPr>
          <a:xfrm>
            <a:off x="2698373" y="6087037"/>
            <a:ext cx="663388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</a:t>
            </a:r>
            <a:endParaRPr/>
          </a:p>
        </p:txBody>
      </p:sp>
      <p:sp>
        <p:nvSpPr>
          <p:cNvPr id="136" name="Google Shape;136;p7"/>
          <p:cNvSpPr txBox="1"/>
          <p:nvPr/>
        </p:nvSpPr>
        <p:spPr>
          <a:xfrm>
            <a:off x="927844" y="1398745"/>
            <a:ext cx="10936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1</a:t>
            </a:r>
            <a:endParaRPr/>
          </a:p>
        </p:txBody>
      </p:sp>
      <p:cxnSp>
        <p:nvCxnSpPr>
          <p:cNvPr id="137" name="Google Shape;137;p7"/>
          <p:cNvCxnSpPr>
            <a:stCxn id="134" idx="0"/>
            <a:endCxn id="125" idx="2"/>
          </p:cNvCxnSpPr>
          <p:nvPr/>
        </p:nvCxnSpPr>
        <p:spPr>
          <a:xfrm rot="10800000">
            <a:off x="2021525" y="5629838"/>
            <a:ext cx="4500" cy="4572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"/>
          <p:cNvSpPr/>
          <p:nvPr/>
        </p:nvSpPr>
        <p:spPr>
          <a:xfrm>
            <a:off x="986115" y="1819836"/>
            <a:ext cx="2070847" cy="38100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dash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8"/>
          <p:cNvSpPr txBox="1">
            <a:spLocks noGrp="1"/>
          </p:cNvSpPr>
          <p:nvPr>
            <p:ph type="title"/>
          </p:nvPr>
        </p:nvSpPr>
        <p:spPr>
          <a:xfrm>
            <a:off x="838200" y="-24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Inference of Generative Models</a:t>
            </a:r>
            <a:endParaRPr/>
          </a:p>
        </p:txBody>
      </p:sp>
      <p:sp>
        <p:nvSpPr>
          <p:cNvPr id="144" name="Google Shape;144;p8"/>
          <p:cNvSpPr/>
          <p:nvPr/>
        </p:nvSpPr>
        <p:spPr>
          <a:xfrm>
            <a:off x="1165409" y="4652683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1</a:t>
            </a:r>
            <a:endParaRPr/>
          </a:p>
        </p:txBody>
      </p:sp>
      <p:sp>
        <p:nvSpPr>
          <p:cNvPr id="145" name="Google Shape;145;p8"/>
          <p:cNvSpPr/>
          <p:nvPr/>
        </p:nvSpPr>
        <p:spPr>
          <a:xfrm>
            <a:off x="1165408" y="3334591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2</a:t>
            </a:r>
            <a:endParaRPr/>
          </a:p>
        </p:txBody>
      </p:sp>
      <p:sp>
        <p:nvSpPr>
          <p:cNvPr id="146" name="Google Shape;146;p8"/>
          <p:cNvSpPr/>
          <p:nvPr/>
        </p:nvSpPr>
        <p:spPr>
          <a:xfrm>
            <a:off x="1165407" y="2006366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3</a:t>
            </a:r>
            <a:endParaRPr/>
          </a:p>
        </p:txBody>
      </p:sp>
      <p:cxnSp>
        <p:nvCxnSpPr>
          <p:cNvPr id="147" name="Google Shape;147;p8"/>
          <p:cNvCxnSpPr/>
          <p:nvPr/>
        </p:nvCxnSpPr>
        <p:spPr>
          <a:xfrm>
            <a:off x="2653553" y="3872753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48" name="Google Shape;148;p8"/>
          <p:cNvCxnSpPr>
            <a:stCxn id="144" idx="0"/>
          </p:cNvCxnSpPr>
          <p:nvPr/>
        </p:nvCxnSpPr>
        <p:spPr>
          <a:xfrm rot="10800000">
            <a:off x="2021539" y="4186183"/>
            <a:ext cx="0" cy="4665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49" name="Google Shape;149;p8"/>
          <p:cNvCxnSpPr/>
          <p:nvPr/>
        </p:nvCxnSpPr>
        <p:spPr>
          <a:xfrm rot="10800000">
            <a:off x="2021537" y="2859460"/>
            <a:ext cx="2" cy="46644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50" name="Google Shape;150;p8"/>
          <p:cNvSpPr/>
          <p:nvPr/>
        </p:nvSpPr>
        <p:spPr>
          <a:xfrm>
            <a:off x="806825" y="5907738"/>
            <a:ext cx="546842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endParaRPr/>
          </a:p>
        </p:txBody>
      </p:sp>
      <p:sp>
        <p:nvSpPr>
          <p:cNvPr id="151" name="Google Shape;151;p8"/>
          <p:cNvSpPr/>
          <p:nvPr/>
        </p:nvSpPr>
        <p:spPr>
          <a:xfrm>
            <a:off x="1685366" y="5907738"/>
            <a:ext cx="663388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</a:t>
            </a:r>
            <a:endParaRPr/>
          </a:p>
        </p:txBody>
      </p:sp>
      <p:sp>
        <p:nvSpPr>
          <p:cNvPr id="152" name="Google Shape;152;p8"/>
          <p:cNvSpPr/>
          <p:nvPr/>
        </p:nvSpPr>
        <p:spPr>
          <a:xfrm>
            <a:off x="2698373" y="5907737"/>
            <a:ext cx="663388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</a:t>
            </a:r>
            <a:endParaRPr/>
          </a:p>
        </p:txBody>
      </p:sp>
      <p:sp>
        <p:nvSpPr>
          <p:cNvPr id="153" name="Google Shape;153;p8"/>
          <p:cNvSpPr txBox="1"/>
          <p:nvPr/>
        </p:nvSpPr>
        <p:spPr>
          <a:xfrm>
            <a:off x="912163" y="1410352"/>
            <a:ext cx="10936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1</a:t>
            </a:r>
            <a:endParaRPr/>
          </a:p>
        </p:txBody>
      </p:sp>
      <p:cxnSp>
        <p:nvCxnSpPr>
          <p:cNvPr id="154" name="Google Shape;154;p8"/>
          <p:cNvCxnSpPr>
            <a:stCxn id="151" idx="0"/>
            <a:endCxn id="142" idx="2"/>
          </p:cNvCxnSpPr>
          <p:nvPr/>
        </p:nvCxnSpPr>
        <p:spPr>
          <a:xfrm rot="10800000" flipH="1">
            <a:off x="2017060" y="5629938"/>
            <a:ext cx="4500" cy="2778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55" name="Google Shape;155;p8"/>
          <p:cNvSpPr/>
          <p:nvPr/>
        </p:nvSpPr>
        <p:spPr>
          <a:xfrm>
            <a:off x="1685366" y="1259260"/>
            <a:ext cx="663388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endParaRPr/>
          </a:p>
        </p:txBody>
      </p:sp>
      <p:cxnSp>
        <p:nvCxnSpPr>
          <p:cNvPr id="156" name="Google Shape;156;p8"/>
          <p:cNvCxnSpPr>
            <a:stCxn id="142" idx="0"/>
            <a:endCxn id="155" idx="2"/>
          </p:cNvCxnSpPr>
          <p:nvPr/>
        </p:nvCxnSpPr>
        <p:spPr>
          <a:xfrm rot="10800000">
            <a:off x="2017039" y="1626936"/>
            <a:ext cx="4500" cy="1929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9"/>
          <p:cNvSpPr/>
          <p:nvPr/>
        </p:nvSpPr>
        <p:spPr>
          <a:xfrm>
            <a:off x="986116" y="1819836"/>
            <a:ext cx="2070847" cy="38100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dash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9"/>
          <p:cNvSpPr txBox="1">
            <a:spLocks noGrp="1"/>
          </p:cNvSpPr>
          <p:nvPr>
            <p:ph type="title"/>
          </p:nvPr>
        </p:nvSpPr>
        <p:spPr>
          <a:xfrm>
            <a:off x="838200" y="1736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Inference of Generative Models</a:t>
            </a:r>
            <a:endParaRPr/>
          </a:p>
        </p:txBody>
      </p:sp>
      <p:sp>
        <p:nvSpPr>
          <p:cNvPr id="163" name="Google Shape;163;p9"/>
          <p:cNvSpPr/>
          <p:nvPr/>
        </p:nvSpPr>
        <p:spPr>
          <a:xfrm>
            <a:off x="1165409" y="4652683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1</a:t>
            </a:r>
            <a:endParaRPr/>
          </a:p>
        </p:txBody>
      </p:sp>
      <p:sp>
        <p:nvSpPr>
          <p:cNvPr id="164" name="Google Shape;164;p9"/>
          <p:cNvSpPr/>
          <p:nvPr/>
        </p:nvSpPr>
        <p:spPr>
          <a:xfrm>
            <a:off x="1165409" y="3334591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2</a:t>
            </a:r>
            <a:endParaRPr/>
          </a:p>
        </p:txBody>
      </p:sp>
      <p:sp>
        <p:nvSpPr>
          <p:cNvPr id="165" name="Google Shape;165;p9"/>
          <p:cNvSpPr/>
          <p:nvPr/>
        </p:nvSpPr>
        <p:spPr>
          <a:xfrm>
            <a:off x="1165408" y="2006366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3</a:t>
            </a:r>
            <a:endParaRPr/>
          </a:p>
        </p:txBody>
      </p:sp>
      <p:cxnSp>
        <p:nvCxnSpPr>
          <p:cNvPr id="166" name="Google Shape;166;p9"/>
          <p:cNvCxnSpPr/>
          <p:nvPr/>
        </p:nvCxnSpPr>
        <p:spPr>
          <a:xfrm>
            <a:off x="2653553" y="3872753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67" name="Google Shape;167;p9"/>
          <p:cNvCxnSpPr>
            <a:stCxn id="163" idx="0"/>
          </p:cNvCxnSpPr>
          <p:nvPr/>
        </p:nvCxnSpPr>
        <p:spPr>
          <a:xfrm rot="10800000">
            <a:off x="2021539" y="4186183"/>
            <a:ext cx="0" cy="4665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68" name="Google Shape;168;p9"/>
          <p:cNvCxnSpPr/>
          <p:nvPr/>
        </p:nvCxnSpPr>
        <p:spPr>
          <a:xfrm rot="10800000">
            <a:off x="2021537" y="2859460"/>
            <a:ext cx="2" cy="46644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69" name="Google Shape;169;p9"/>
          <p:cNvSpPr/>
          <p:nvPr/>
        </p:nvSpPr>
        <p:spPr>
          <a:xfrm>
            <a:off x="806825" y="5907738"/>
            <a:ext cx="546842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endParaRPr/>
          </a:p>
        </p:txBody>
      </p:sp>
      <p:sp>
        <p:nvSpPr>
          <p:cNvPr id="170" name="Google Shape;170;p9"/>
          <p:cNvSpPr/>
          <p:nvPr/>
        </p:nvSpPr>
        <p:spPr>
          <a:xfrm>
            <a:off x="1685366" y="5907738"/>
            <a:ext cx="663388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</a:t>
            </a:r>
            <a:endParaRPr/>
          </a:p>
        </p:txBody>
      </p:sp>
      <p:sp>
        <p:nvSpPr>
          <p:cNvPr id="171" name="Google Shape;171;p9"/>
          <p:cNvSpPr/>
          <p:nvPr/>
        </p:nvSpPr>
        <p:spPr>
          <a:xfrm>
            <a:off x="2698373" y="5907737"/>
            <a:ext cx="663388" cy="36755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</a:t>
            </a:r>
            <a:endParaRPr/>
          </a:p>
        </p:txBody>
      </p:sp>
      <p:sp>
        <p:nvSpPr>
          <p:cNvPr id="172" name="Google Shape;172;p9"/>
          <p:cNvSpPr txBox="1"/>
          <p:nvPr/>
        </p:nvSpPr>
        <p:spPr>
          <a:xfrm>
            <a:off x="900955" y="1296324"/>
            <a:ext cx="10936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1</a:t>
            </a:r>
            <a:endParaRPr/>
          </a:p>
        </p:txBody>
      </p:sp>
      <p:cxnSp>
        <p:nvCxnSpPr>
          <p:cNvPr id="173" name="Google Shape;173;p9"/>
          <p:cNvCxnSpPr>
            <a:stCxn id="170" idx="0"/>
            <a:endCxn id="161" idx="2"/>
          </p:cNvCxnSpPr>
          <p:nvPr/>
        </p:nvCxnSpPr>
        <p:spPr>
          <a:xfrm rot="10800000" flipH="1">
            <a:off x="2017060" y="5629938"/>
            <a:ext cx="4500" cy="2778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74" name="Google Shape;174;p9"/>
          <p:cNvSpPr/>
          <p:nvPr/>
        </p:nvSpPr>
        <p:spPr>
          <a:xfrm>
            <a:off x="1685366" y="1259260"/>
            <a:ext cx="663388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endParaRPr/>
          </a:p>
        </p:txBody>
      </p:sp>
      <p:cxnSp>
        <p:nvCxnSpPr>
          <p:cNvPr id="175" name="Google Shape;175;p9"/>
          <p:cNvCxnSpPr>
            <a:stCxn id="161" idx="0"/>
            <a:endCxn id="174" idx="2"/>
          </p:cNvCxnSpPr>
          <p:nvPr/>
        </p:nvCxnSpPr>
        <p:spPr>
          <a:xfrm rot="10800000">
            <a:off x="2017040" y="1626936"/>
            <a:ext cx="4500" cy="1929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76" name="Google Shape;176;p9"/>
          <p:cNvSpPr/>
          <p:nvPr/>
        </p:nvSpPr>
        <p:spPr>
          <a:xfrm>
            <a:off x="4231339" y="1792938"/>
            <a:ext cx="2070847" cy="38100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dash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9"/>
          <p:cNvSpPr/>
          <p:nvPr/>
        </p:nvSpPr>
        <p:spPr>
          <a:xfrm>
            <a:off x="4410632" y="4625785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1</a:t>
            </a:r>
            <a:endParaRPr/>
          </a:p>
        </p:txBody>
      </p:sp>
      <p:sp>
        <p:nvSpPr>
          <p:cNvPr id="178" name="Google Shape;178;p9"/>
          <p:cNvSpPr/>
          <p:nvPr/>
        </p:nvSpPr>
        <p:spPr>
          <a:xfrm>
            <a:off x="4410632" y="3307693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2</a:t>
            </a:r>
            <a:endParaRPr/>
          </a:p>
        </p:txBody>
      </p:sp>
      <p:sp>
        <p:nvSpPr>
          <p:cNvPr id="179" name="Google Shape;179;p9"/>
          <p:cNvSpPr/>
          <p:nvPr/>
        </p:nvSpPr>
        <p:spPr>
          <a:xfrm>
            <a:off x="4410631" y="1979468"/>
            <a:ext cx="1712259" cy="851647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Layer 3</a:t>
            </a:r>
            <a:endParaRPr/>
          </a:p>
        </p:txBody>
      </p:sp>
      <p:cxnSp>
        <p:nvCxnSpPr>
          <p:cNvPr id="180" name="Google Shape;180;p9"/>
          <p:cNvCxnSpPr>
            <a:stCxn id="177" idx="0"/>
          </p:cNvCxnSpPr>
          <p:nvPr/>
        </p:nvCxnSpPr>
        <p:spPr>
          <a:xfrm rot="10800000">
            <a:off x="5266762" y="4159285"/>
            <a:ext cx="0" cy="4665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81" name="Google Shape;181;p9"/>
          <p:cNvCxnSpPr/>
          <p:nvPr/>
        </p:nvCxnSpPr>
        <p:spPr>
          <a:xfrm rot="10800000">
            <a:off x="5266760" y="2832562"/>
            <a:ext cx="2" cy="46644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82" name="Google Shape;182;p9"/>
          <p:cNvSpPr txBox="1"/>
          <p:nvPr/>
        </p:nvSpPr>
        <p:spPr>
          <a:xfrm>
            <a:off x="4128249" y="1269426"/>
            <a:ext cx="10936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Iter 2</a:t>
            </a:r>
            <a:endParaRPr/>
          </a:p>
        </p:txBody>
      </p:sp>
      <p:sp>
        <p:nvSpPr>
          <p:cNvPr id="183" name="Google Shape;183;p9"/>
          <p:cNvSpPr/>
          <p:nvPr/>
        </p:nvSpPr>
        <p:spPr>
          <a:xfrm>
            <a:off x="5047131" y="5885606"/>
            <a:ext cx="663388" cy="367553"/>
          </a:xfrm>
          <a:prstGeom prst="rect">
            <a:avLst/>
          </a:prstGeom>
          <a:solidFill>
            <a:srgbClr val="F7CAA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endParaRPr/>
          </a:p>
        </p:txBody>
      </p:sp>
      <p:cxnSp>
        <p:nvCxnSpPr>
          <p:cNvPr id="184" name="Google Shape;184;p9"/>
          <p:cNvCxnSpPr/>
          <p:nvPr/>
        </p:nvCxnSpPr>
        <p:spPr>
          <a:xfrm rot="10800000" flipH="1">
            <a:off x="5374345" y="5621149"/>
            <a:ext cx="4480" cy="277902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85" name="Google Shape;185;p9"/>
          <p:cNvCxnSpPr>
            <a:stCxn id="174" idx="3"/>
            <a:endCxn id="183" idx="1"/>
          </p:cNvCxnSpPr>
          <p:nvPr/>
        </p:nvCxnSpPr>
        <p:spPr>
          <a:xfrm>
            <a:off x="2348754" y="1443036"/>
            <a:ext cx="2698500" cy="46263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</TotalTime>
  <Words>1110</Words>
  <Application>Microsoft Office PowerPoint</Application>
  <PresentationFormat>Widescreen</PresentationFormat>
  <Paragraphs>343</Paragraphs>
  <Slides>40</Slides>
  <Notes>40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Arial</vt:lpstr>
      <vt:lpstr>Calibri</vt:lpstr>
      <vt:lpstr>Open Sans</vt:lpstr>
      <vt:lpstr>Office Theme</vt:lpstr>
      <vt:lpstr>Orca: A Distributed Serving System for Transformer-Based Generative Models</vt:lpstr>
      <vt:lpstr>Generative Models</vt:lpstr>
      <vt:lpstr>Era of Generative Models</vt:lpstr>
      <vt:lpstr>Cost of Serving</vt:lpstr>
      <vt:lpstr>This paper focuses on how to improve the throughput of serving transformer-based generative models to reduce the cost</vt:lpstr>
      <vt:lpstr>Inference of Generative Models</vt:lpstr>
      <vt:lpstr>Inference of Generative Models</vt:lpstr>
      <vt:lpstr>Inference of Generative Models</vt:lpstr>
      <vt:lpstr>Inference of Generative Models</vt:lpstr>
      <vt:lpstr>Inference of Generative Models</vt:lpstr>
      <vt:lpstr>Inference of Generative Models</vt:lpstr>
      <vt:lpstr>Inference of Generative Models</vt:lpstr>
      <vt:lpstr>Inference of Generative Models</vt:lpstr>
      <vt:lpstr>Characteristics of Inference of Generative Models </vt:lpstr>
      <vt:lpstr>Serving of Generative Language Models</vt:lpstr>
      <vt:lpstr>Serving of Generative Language Models</vt:lpstr>
      <vt:lpstr>Serving of Generative Language Models</vt:lpstr>
      <vt:lpstr>Serving of Generative Language Models</vt:lpstr>
      <vt:lpstr>Serving of Generative Language Models</vt:lpstr>
      <vt:lpstr>Problem 1: Request Level Scheduling</vt:lpstr>
      <vt:lpstr>Problem 1: Request Level Scheduling</vt:lpstr>
      <vt:lpstr>Problem 1: Request Level Scheduling</vt:lpstr>
      <vt:lpstr>Problem 1: Request Level Scheduling</vt:lpstr>
      <vt:lpstr>Problem 1: Request Level Scheduling</vt:lpstr>
      <vt:lpstr>Problem 1: Request Level Scheduling</vt:lpstr>
      <vt:lpstr>Solution 1: Iteration Level Scheduling</vt:lpstr>
      <vt:lpstr>Iteration Level Scheduling</vt:lpstr>
      <vt:lpstr>Problem 2: Batching</vt:lpstr>
      <vt:lpstr>Batching Requirements</vt:lpstr>
      <vt:lpstr>Batching Requirements</vt:lpstr>
      <vt:lpstr>Solution 2: Selective Batching</vt:lpstr>
      <vt:lpstr>ORCA System Architecture</vt:lpstr>
      <vt:lpstr>ORCA System Architecture</vt:lpstr>
      <vt:lpstr>ORCA System Architecture</vt:lpstr>
      <vt:lpstr>Scheduling</vt:lpstr>
      <vt:lpstr>Evaluation Setup</vt:lpstr>
      <vt:lpstr>Evaluation Setup</vt:lpstr>
      <vt:lpstr>Results</vt:lpstr>
      <vt:lpstr>Cost of Serving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Sen, Tanmoy (ts5xm)</dc:creator>
  <cp:lastModifiedBy>Shen, Haiying (hs6ms)</cp:lastModifiedBy>
  <cp:revision>2</cp:revision>
  <dcterms:created xsi:type="dcterms:W3CDTF">2022-10-06T15:56:59Z</dcterms:created>
  <dcterms:modified xsi:type="dcterms:W3CDTF">2025-04-09T17:36:04Z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0x010100B5ADA76D539C644EA27B3DAF8BFA4252</vt:lpwstr>
  </property>
</Properties>
</file>