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431" r:id="rId2"/>
    <p:sldId id="432" r:id="rId3"/>
    <p:sldId id="433" r:id="rId4"/>
    <p:sldId id="434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0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  <p:sldId id="463" r:id="rId34"/>
    <p:sldId id="466" r:id="rId35"/>
    <p:sldId id="464" r:id="rId3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0" autoAdjust="0"/>
    <p:restoredTop sz="89676" autoAdjust="0"/>
  </p:normalViewPr>
  <p:slideViewPr>
    <p:cSldViewPr>
      <p:cViewPr varScale="1">
        <p:scale>
          <a:sx n="72" d="100"/>
          <a:sy n="72" d="100"/>
        </p:scale>
        <p:origin x="1810" y="7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310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494F0E6-AAFD-4866-A038-76796769B5F3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2F4F284-C953-4959-8A2F-552AC784C3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6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ortbenchmark.org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3D44D8-3EC5-4C58-A155-88F4ED77A9BC}" type="slidenum">
              <a:rPr lang="en-US" altLang="en-US" sz="1500"/>
              <a:pPr eaLnBrk="1" hangingPunct="1">
                <a:spcBef>
                  <a:spcPct val="0"/>
                </a:spcBef>
              </a:pPr>
              <a:t>1</a:t>
            </a:fld>
            <a:endParaRPr lang="en-US" altLang="en-US" sz="1500"/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658184" indent="-241653" defTabSz="4833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3141490" indent="-241653" defTabSz="4833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624796" indent="-241653" defTabSz="4833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4108102" indent="-241653" defTabSz="4833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EC821C2-34D3-414E-89BF-6C68F5B5B050}" type="slidenum"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alt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0F0F94-62A4-436B-AE4F-E08D5C0003A7}" type="slidenum">
              <a:rPr lang="en-US" altLang="en-US" sz="1500"/>
              <a:pPr eaLnBrk="1" hangingPunct="1">
                <a:spcBef>
                  <a:spcPct val="0"/>
                </a:spcBef>
              </a:pPr>
              <a:t>13</a:t>
            </a:fld>
            <a:endParaRPr lang="en-US" altLang="en-US" sz="1500"/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7D44CB-056D-46FB-BCF2-71134B871CAB}" type="slidenum">
              <a:rPr lang="en-US" altLang="en-US" sz="1500"/>
              <a:pPr eaLnBrk="1" hangingPunct="1">
                <a:spcBef>
                  <a:spcPct val="0"/>
                </a:spcBef>
              </a:pPr>
              <a:t>15</a:t>
            </a:fld>
            <a:endParaRPr lang="en-US" altLang="en-US" sz="1500"/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8" name="Text Box 2"/>
          <p:cNvSpPr txBox="1">
            <a:spLocks noChangeArrowheads="1"/>
          </p:cNvSpPr>
          <p:nvPr/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661" tIns="48331" rIns="96661" bIns="48331"/>
          <a:lstStyle>
            <a:lvl1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lvl="2" eaLnBrk="1" hangingPunct="1">
              <a:spcBef>
                <a:spcPts val="714"/>
              </a:spcBef>
            </a:pPr>
            <a:r>
              <a:rPr lang="en-US" altLang="en-US" sz="1900">
                <a:solidFill>
                  <a:srgbClr val="7F7F7F"/>
                </a:solidFill>
                <a:latin typeface="Calibri" pitchFamily="34" charset="0"/>
              </a:rPr>
              <a:t>Every value is </a:t>
            </a:r>
            <a:r>
              <a:rPr lang="en-US" altLang="en-US" sz="1900" i="1">
                <a:solidFill>
                  <a:srgbClr val="7F7F7F"/>
                </a:solidFill>
                <a:latin typeface="Calibri" pitchFamily="34" charset="0"/>
              </a:rPr>
              <a:t>identified</a:t>
            </a:r>
            <a:r>
              <a:rPr lang="en-US" altLang="en-US" sz="1900">
                <a:solidFill>
                  <a:srgbClr val="7F7F7F"/>
                </a:solidFill>
                <a:latin typeface="Calibri" pitchFamily="34" charset="0"/>
              </a:rPr>
              <a:t> by an associated key</a:t>
            </a:r>
          </a:p>
          <a:p>
            <a:pPr eaLnBrk="1" hangingPunct="1">
              <a:spcBef>
                <a:spcPts val="714"/>
              </a:spcBef>
            </a:pPr>
            <a:endParaRPr lang="en-US" altLang="en-US" sz="190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52229" name="Text Box 3"/>
          <p:cNvSpPr txBox="1">
            <a:spLocks noChangeArrowheads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139" tIns="49472" rIns="95139" bIns="49472" anchor="b"/>
          <a:lstStyle>
            <a:lvl1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2FDEF4A-8FDA-4EF4-B94A-27DBA8553593}" type="slidenum">
              <a:rPr lang="en-US" altLang="en-US">
                <a:latin typeface="Arial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1DDFFB-856F-460F-B429-4C8D830A52DD}" type="slidenum">
              <a:rPr lang="en-US" altLang="en-US" sz="1500"/>
              <a:pPr eaLnBrk="1" hangingPunct="1">
                <a:spcBef>
                  <a:spcPct val="0"/>
                </a:spcBef>
              </a:pPr>
              <a:t>16</a:t>
            </a:fld>
            <a:endParaRPr lang="en-US" altLang="en-US" sz="1500"/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C6DDDE-E8B2-4ADE-B491-2D27F20FE46D}" type="slidenum">
              <a:rPr lang="en-US" altLang="en-US" sz="1500"/>
              <a:pPr eaLnBrk="1" hangingPunct="1">
                <a:spcBef>
                  <a:spcPct val="0"/>
                </a:spcBef>
              </a:pPr>
              <a:t>17</a:t>
            </a:fld>
            <a:endParaRPr lang="en-US" altLang="en-US" sz="1500"/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marL="37927784" indent="-37469649"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6FC8823D-982B-4B1E-BB59-087F00A4965B}" type="slidenum">
              <a:rPr lang="en-US" altLang="en-US" sz="1000">
                <a:solidFill>
                  <a:schemeClr val="tx1"/>
                </a:solidFill>
                <a:ea typeface="MS PGothic" pitchFamily="34" charset="-128"/>
              </a:rPr>
              <a:pPr>
                <a:spcBef>
                  <a:spcPct val="0"/>
                </a:spcBef>
              </a:pPr>
              <a:t>18</a:t>
            </a:fld>
            <a:endParaRPr lang="en-US" altLang="en-US" sz="100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7C5D38-F0A8-47A3-8DE9-13A41EB715B6}" type="slidenum">
              <a:rPr lang="en-US" altLang="en-US" sz="1500"/>
              <a:pPr eaLnBrk="1" hangingPunct="1">
                <a:spcBef>
                  <a:spcPct val="0"/>
                </a:spcBef>
              </a:pPr>
              <a:t>19</a:t>
            </a:fld>
            <a:endParaRPr lang="en-US" altLang="en-US" sz="1500"/>
          </a:p>
        </p:txBody>
      </p:sp>
      <p:sp>
        <p:nvSpPr>
          <p:cNvPr id="563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Text Box 2"/>
          <p:cNvSpPr txBox="1">
            <a:spLocks noChangeArrowheads="1"/>
          </p:cNvSpPr>
          <p:nvPr/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661" tIns="48331" rIns="96661" bIns="48331"/>
          <a:lstStyle>
            <a:lvl1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ts val="476"/>
              </a:spcBef>
              <a:buFont typeface="Wingdings" pitchFamily="2" charset="2"/>
              <a:buChar char=""/>
            </a:pPr>
            <a:r>
              <a:rPr lang="en-US" altLang="en-US">
                <a:latin typeface="Calibri" pitchFamily="34" charset="0"/>
              </a:rPr>
              <a:t>By processing a file in chunks, we allow several map tasks to operate on a single file in parallel. If the file is very large, this can improve performance significantly through parallelism</a:t>
            </a:r>
          </a:p>
          <a:p>
            <a:pPr algn="just" eaLnBrk="1" hangingPunct="1">
              <a:spcBef>
                <a:spcPts val="476"/>
              </a:spcBef>
            </a:pPr>
            <a:endParaRPr lang="en-US" altLang="en-US">
              <a:solidFill>
                <a:srgbClr val="7F7F7F"/>
              </a:solidFill>
              <a:latin typeface="Calibri" pitchFamily="34" charset="0"/>
            </a:endParaRPr>
          </a:p>
          <a:p>
            <a:pPr>
              <a:spcBef>
                <a:spcPts val="476"/>
              </a:spcBef>
            </a:pPr>
            <a:endParaRPr lang="en-US" altLang="en-US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139" tIns="49472" rIns="95139" bIns="49472" anchor="b"/>
          <a:lstStyle>
            <a:lvl1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8F38F96-5ED7-468D-95B2-E616265BD672}" type="slidenum">
              <a:rPr lang="en-US" altLang="en-US">
                <a:latin typeface="Arial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Hadoop sorted 1 terabyte of data in 209 seconds. 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beat the previous record of 297 seconds in the </a:t>
            </a:r>
            <a:r>
              <a:rPr lang="en-U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terabyte sort benchmark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marL="37927784" indent="-37469649"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defTabSz="862567"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862567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3E743318-9695-41AA-89A6-B0C2915FF039}" type="slidenum">
              <a:rPr lang="en-US" altLang="en-US" sz="1000">
                <a:solidFill>
                  <a:schemeClr val="tx1"/>
                </a:solidFill>
                <a:ea typeface="MS PGothic" pitchFamily="34" charset="-128"/>
              </a:rPr>
              <a:pPr>
                <a:spcBef>
                  <a:spcPct val="0"/>
                </a:spcBef>
              </a:pPr>
              <a:t>20</a:t>
            </a:fld>
            <a:endParaRPr lang="en-US" altLang="en-US" sz="100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F2EC14-C6A7-4060-915C-E358E4D1150D}" type="slidenum">
              <a:rPr lang="en-US" altLang="en-US" sz="1500"/>
              <a:pPr eaLnBrk="1" hangingPunct="1">
                <a:spcBef>
                  <a:spcPct val="0"/>
                </a:spcBef>
              </a:pPr>
              <a:t>21</a:t>
            </a:fld>
            <a:endParaRPr lang="en-US" altLang="en-US" sz="1500"/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2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  <p:sp>
        <p:nvSpPr>
          <p:cNvPr id="58373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Times New Roman" pitchFamily="18" charset="0"/>
              </a:rPr>
              <a:t>A RecordReader uses the data within the boundaries created by the input split to generate key/value pairs. In the context of file-based input, the “start” is the byte position in the file where the RecordReader should start generating key/value pairs. The “end” is where it should stop reading records. These are not hard boundaries as far as the API is concerned—there is nothing stopping a developer from reading the entire file for each map task. While reading the entire file is not advised, reading outside of the boundaries it often necessary to ensure that a complete record is generated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4BBF30-5F7F-4174-B2DE-1065C20214AC}" type="slidenum">
              <a:rPr lang="en-US" altLang="en-US" sz="1500"/>
              <a:pPr eaLnBrk="1" hangingPunct="1">
                <a:spcBef>
                  <a:spcPct val="0"/>
                </a:spcBef>
              </a:pPr>
              <a:t>22</a:t>
            </a:fld>
            <a:endParaRPr lang="en-US" altLang="en-US" sz="1500"/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3DED86-331E-45AF-BE6E-F9A905F160F8}" type="slidenum">
              <a:rPr lang="en-US" altLang="en-US" sz="1500"/>
              <a:pPr eaLnBrk="1" hangingPunct="1">
                <a:spcBef>
                  <a:spcPct val="0"/>
                </a:spcBef>
              </a:pPr>
              <a:t>2</a:t>
            </a:fld>
            <a:endParaRPr lang="en-US" altLang="en-US" sz="1500"/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8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831B52-461D-4B44-B259-3454DB179737}" type="slidenum">
              <a:rPr lang="en-US" altLang="en-US" sz="1500"/>
              <a:pPr eaLnBrk="1" hangingPunct="1">
                <a:spcBef>
                  <a:spcPct val="0"/>
                </a:spcBef>
              </a:pPr>
              <a:t>23</a:t>
            </a:fld>
            <a:endParaRPr lang="en-US" altLang="en-US" sz="1500"/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20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74C6C5-8655-4309-ADAE-553B7050B101}" type="slidenum">
              <a:rPr lang="en-US" altLang="en-US" sz="1500"/>
              <a:pPr eaLnBrk="1" hangingPunct="1">
                <a:spcBef>
                  <a:spcPct val="0"/>
                </a:spcBef>
              </a:pPr>
              <a:t>24</a:t>
            </a:fld>
            <a:endParaRPr lang="en-US" altLang="en-US" sz="1500"/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latin typeface="Times New Roman" pitchFamily="18" charset="0"/>
              </a:rPr>
              <a:t>Container: a collection of resources, it is an abstract notion in YARN platform.</a:t>
            </a:r>
          </a:p>
          <a:p>
            <a:r>
              <a:rPr lang="en-US" altLang="en-US" dirty="0" smtClean="0">
                <a:latin typeface="Times New Roman" pitchFamily="18" charset="0"/>
              </a:rPr>
              <a:t>The </a:t>
            </a:r>
            <a:r>
              <a:rPr lang="en-US" altLang="en-US" dirty="0" err="1" smtClean="0">
                <a:latin typeface="Times New Roman" pitchFamily="18" charset="0"/>
              </a:rPr>
              <a:t>ApplicationMaster</a:t>
            </a:r>
            <a:r>
              <a:rPr lang="en-US" altLang="en-US" dirty="0" smtClean="0">
                <a:latin typeface="Times New Roman" pitchFamily="18" charset="0"/>
              </a:rPr>
              <a:t> is, in effect, an </a:t>
            </a:r>
            <a:r>
              <a:rPr lang="en-US" altLang="en-US" i="1" dirty="0" smtClean="0">
                <a:latin typeface="Times New Roman" pitchFamily="18" charset="0"/>
              </a:rPr>
              <a:t>instance</a:t>
            </a:r>
            <a:r>
              <a:rPr lang="en-US" altLang="en-US" dirty="0" smtClean="0">
                <a:latin typeface="Times New Roman" pitchFamily="18" charset="0"/>
              </a:rPr>
              <a:t> of a </a:t>
            </a:r>
            <a:r>
              <a:rPr lang="en-US" altLang="en-US" i="1" dirty="0" smtClean="0">
                <a:latin typeface="Times New Roman" pitchFamily="18" charset="0"/>
              </a:rPr>
              <a:t>framework-specific library</a:t>
            </a:r>
            <a:r>
              <a:rPr lang="en-US" altLang="en-US" dirty="0" smtClean="0">
                <a:latin typeface="Times New Roman" pitchFamily="18" charset="0"/>
              </a:rPr>
              <a:t> and is responsible for negotiating resources from the </a:t>
            </a:r>
            <a:r>
              <a:rPr lang="en-US" altLang="en-US" dirty="0" err="1" smtClean="0">
                <a:latin typeface="Times New Roman" pitchFamily="18" charset="0"/>
              </a:rPr>
              <a:t>ResourceManager</a:t>
            </a:r>
            <a:r>
              <a:rPr lang="en-US" altLang="en-US" dirty="0" smtClean="0">
                <a:latin typeface="Times New Roman" pitchFamily="18" charset="0"/>
              </a:rPr>
              <a:t> and working with the </a:t>
            </a:r>
            <a:r>
              <a:rPr lang="en-US" altLang="en-US" dirty="0" err="1" smtClean="0">
                <a:latin typeface="Times New Roman" pitchFamily="18" charset="0"/>
              </a:rPr>
              <a:t>NodeManager</a:t>
            </a:r>
            <a:r>
              <a:rPr lang="en-US" altLang="en-US" dirty="0" smtClean="0">
                <a:latin typeface="Times New Roman" pitchFamily="18" charset="0"/>
              </a:rPr>
              <a:t>(s) to execute and monitor the containers and their resource consumption. </a:t>
            </a:r>
            <a:r>
              <a:rPr lang="en-US" altLang="en-US" b="1" dirty="0" smtClean="0">
                <a:latin typeface="Times New Roman" pitchFamily="18" charset="0"/>
              </a:rPr>
              <a:t>It has the responsibility of negotiating appropriate resource containers from the </a:t>
            </a:r>
            <a:r>
              <a:rPr lang="en-US" altLang="en-US" b="1" dirty="0" err="1" smtClean="0">
                <a:latin typeface="Times New Roman" pitchFamily="18" charset="0"/>
              </a:rPr>
              <a:t>ResourceManager</a:t>
            </a:r>
            <a:r>
              <a:rPr lang="en-US" altLang="en-US" b="1" dirty="0" smtClean="0">
                <a:latin typeface="Times New Roman" pitchFamily="18" charset="0"/>
              </a:rPr>
              <a:t>, tracking their status and monitoring progress.</a:t>
            </a:r>
          </a:p>
          <a:p>
            <a:endParaRPr lang="en-US" altLang="en-US" dirty="0" smtClean="0">
              <a:latin typeface="Times New Roman" pitchFamily="18" charset="0"/>
            </a:endParaRPr>
          </a:p>
          <a:p>
            <a:r>
              <a:rPr lang="en-US" altLang="en-US" dirty="0" err="1" smtClean="0">
                <a:latin typeface="Times New Roman" pitchFamily="18" charset="0"/>
              </a:rPr>
              <a:t>Containter</a:t>
            </a:r>
            <a:r>
              <a:rPr lang="en-US" altLang="en-US" dirty="0" smtClean="0">
                <a:latin typeface="Times New Roman" pitchFamily="18" charset="0"/>
              </a:rPr>
              <a:t> represents a resource (memory) on a single node at a given cluster.</a:t>
            </a:r>
            <a:br>
              <a:rPr lang="en-US" altLang="en-US" dirty="0" smtClean="0">
                <a:latin typeface="Times New Roman" pitchFamily="18" charset="0"/>
              </a:rPr>
            </a:br>
            <a:r>
              <a:rPr lang="en-US" altLang="en-US" dirty="0" smtClean="0">
                <a:latin typeface="Times New Roman" pitchFamily="18" charset="0"/>
              </a:rPr>
              <a:t>A container is supervised by the node manager, scheduled by the resource manager, One MR task runs in such </a:t>
            </a:r>
            <a:r>
              <a:rPr lang="en-US" altLang="en-US" i="1" dirty="0" smtClean="0">
                <a:latin typeface="Times New Roman" pitchFamily="18" charset="0"/>
              </a:rPr>
              <a:t>container(s</a:t>
            </a:r>
            <a:r>
              <a:rPr lang="en-US" altLang="en-US" i="1" dirty="0" smtClean="0">
                <a:latin typeface="Times New Roman" pitchFamily="18" charset="0"/>
              </a:rPr>
              <a:t>)</a:t>
            </a:r>
            <a:r>
              <a:rPr lang="en-US" altLang="en-US" dirty="0" smtClean="0">
                <a:latin typeface="Times New Roman" pitchFamily="18" charset="0"/>
              </a:rPr>
              <a:t>.</a:t>
            </a:r>
          </a:p>
          <a:p>
            <a:endParaRPr lang="en-US" altLang="en-US" dirty="0" smtClean="0">
              <a:latin typeface="Times New Roman" pitchFamily="18" charset="0"/>
            </a:endParaRPr>
          </a:p>
          <a:p>
            <a:r>
              <a:rPr lang="en-US" altLang="en-US" dirty="0" err="1" smtClean="0">
                <a:latin typeface="Times New Roman" pitchFamily="18" charset="0"/>
              </a:rPr>
              <a:t>Mstr</a:t>
            </a:r>
            <a:r>
              <a:rPr lang="en-US" altLang="en-US" dirty="0" smtClean="0">
                <a:latin typeface="Times New Roman" pitchFamily="18" charset="0"/>
              </a:rPr>
              <a:t>:</a:t>
            </a:r>
            <a:r>
              <a:rPr lang="en-US" altLang="en-US" baseline="0" dirty="0" smtClean="0">
                <a:latin typeface="Times New Roman" pitchFamily="18" charset="0"/>
              </a:rPr>
              <a:t> Master</a:t>
            </a:r>
            <a:endParaRPr lang="en-US" altLang="en-US" dirty="0" smtClean="0">
              <a:latin typeface="Times New Roman" pitchFamily="18" charset="0"/>
            </a:endParaRPr>
          </a:p>
          <a:p>
            <a:endParaRPr lang="en-US" altLang="en-US" dirty="0" smtClean="0">
              <a:latin typeface="Times New Roman" pitchFamily="18" charset="0"/>
            </a:endParaRPr>
          </a:p>
          <a:p>
            <a:endParaRPr lang="en-US" altLang="en-US" dirty="0" smtClean="0">
              <a:latin typeface="Times New Roman" pitchFamily="18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0A2B276-BCF3-4701-9AA4-520B83E9D8C5}" type="slidenum">
              <a:rPr lang="en-US" altLang="en-US" sz="1500"/>
              <a:pPr eaLnBrk="1" hangingPunct="1">
                <a:spcBef>
                  <a:spcPct val="0"/>
                </a:spcBef>
              </a:pPr>
              <a:t>29</a:t>
            </a:fld>
            <a:endParaRPr lang="en-US" altLang="en-US" sz="15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Times New Roman" pitchFamily="18" charset="0"/>
              </a:rPr>
              <a:t>The main abstraction Spark provides is a </a:t>
            </a:r>
            <a:r>
              <a:rPr lang="en-US" altLang="en-US" b="1" smtClean="0">
                <a:latin typeface="Times New Roman" pitchFamily="18" charset="0"/>
              </a:rPr>
              <a:t>resilient distributed dataset</a:t>
            </a:r>
            <a:r>
              <a:rPr lang="en-US" altLang="en-US" smtClean="0">
                <a:latin typeface="Times New Roman" pitchFamily="18" charset="0"/>
              </a:rPr>
              <a:t>(RDD), which is a collection of elements partitioned across the nodes of the cluster that can be operated on in parallel.</a:t>
            </a:r>
          </a:p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CE55E3-A84B-4D28-B85F-5E63CA3E1C9F}" type="slidenum">
              <a:rPr lang="en-US" altLang="en-US" sz="1500"/>
              <a:pPr eaLnBrk="1" hangingPunct="1">
                <a:spcBef>
                  <a:spcPct val="0"/>
                </a:spcBef>
              </a:pPr>
              <a:t>32</a:t>
            </a:fld>
            <a:endParaRPr lang="en-US" altLang="en-US" sz="15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4F284-C953-4959-8A2F-552AC784C31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24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89ECF3E-065B-4227-91A4-52BCB4E66F6C}" type="slidenum">
              <a:rPr lang="en-US" altLang="en-US" sz="1500"/>
              <a:pPr eaLnBrk="1" hangingPunct="1">
                <a:spcBef>
                  <a:spcPct val="0"/>
                </a:spcBef>
              </a:pPr>
              <a:t>35</a:t>
            </a:fld>
            <a:endParaRPr lang="en-US" altLang="en-US" sz="1500"/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71DAAA-0D2D-4763-94B7-93E1A582D433}" type="slidenum">
              <a:rPr lang="en-US" altLang="en-US" sz="1500"/>
              <a:pPr eaLnBrk="1" hangingPunct="1">
                <a:spcBef>
                  <a:spcPct val="0"/>
                </a:spcBef>
              </a:pPr>
              <a:t>3</a:t>
            </a:fld>
            <a:endParaRPr lang="en-US" altLang="en-US" sz="1500"/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39A770D-9F2C-4242-AA9C-72E5B7A21A45}" type="slidenum">
              <a:rPr lang="en-US" altLang="en-US" sz="1500"/>
              <a:pPr eaLnBrk="1" hangingPunct="1">
                <a:spcBef>
                  <a:spcPct val="0"/>
                </a:spcBef>
              </a:pPr>
              <a:t>4</a:t>
            </a:fld>
            <a:endParaRPr lang="en-US" altLang="en-US" sz="1500"/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AC3580-D500-4CEF-8A59-248C73AFF736}" type="slidenum">
              <a:rPr lang="en-US" altLang="en-US" sz="1500"/>
              <a:pPr eaLnBrk="1" hangingPunct="1">
                <a:spcBef>
                  <a:spcPct val="0"/>
                </a:spcBef>
              </a:pPr>
              <a:t>6</a:t>
            </a:fld>
            <a:endParaRPr lang="en-US" altLang="en-US" sz="1500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C4E926-9882-4056-A104-675F2121ADCA}" type="slidenum">
              <a:rPr lang="en-US" altLang="en-US" sz="1500"/>
              <a:pPr eaLnBrk="1" hangingPunct="1">
                <a:spcBef>
                  <a:spcPct val="0"/>
                </a:spcBef>
              </a:pPr>
              <a:t>7</a:t>
            </a:fld>
            <a:endParaRPr lang="en-US" altLang="en-US" sz="15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70AAB9F-1274-4AC2-98AC-F3B9C5297BBC}" type="slidenum">
              <a:rPr lang="en-US" altLang="en-US" sz="1500"/>
              <a:pPr eaLnBrk="1" hangingPunct="1">
                <a:spcBef>
                  <a:spcPct val="0"/>
                </a:spcBef>
              </a:pPr>
              <a:t>8</a:t>
            </a:fld>
            <a:endParaRPr lang="en-US" altLang="en-US" sz="150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8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97025" y="808038"/>
            <a:ext cx="4117975" cy="3089275"/>
          </a:xfrm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5A9424-2071-450F-9D3F-6B38922D8555}" type="slidenum">
              <a:rPr lang="en-US" altLang="en-US" sz="1500"/>
              <a:pPr eaLnBrk="1" hangingPunct="1">
                <a:spcBef>
                  <a:spcPct val="0"/>
                </a:spcBef>
              </a:pPr>
              <a:t>9</a:t>
            </a:fld>
            <a:endParaRPr lang="en-US" altLang="en-US" sz="15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4EC10E-2B12-4557-9D44-D26C61FA98F0}" type="slidenum">
              <a:rPr lang="en-US" altLang="en-US" sz="1500"/>
              <a:pPr eaLnBrk="1" hangingPunct="1">
                <a:spcBef>
                  <a:spcPct val="0"/>
                </a:spcBef>
              </a:pPr>
              <a:t>10</a:t>
            </a:fld>
            <a:endParaRPr lang="en-US" altLang="en-US" sz="1500"/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5438" y="808038"/>
            <a:ext cx="4122737" cy="30908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6" name="Text Box 2"/>
          <p:cNvSpPr txBox="1">
            <a:spLocks noChangeArrowheads="1"/>
          </p:cNvSpPr>
          <p:nvPr/>
        </p:nvSpPr>
        <p:spPr bwMode="auto">
          <a:xfrm>
            <a:off x="695961" y="4202192"/>
            <a:ext cx="5921586" cy="452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661" tIns="48331" rIns="96661" bIns="48331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lang="en-US" sz="3600" b="1" i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b">
            <a:normAutofit/>
          </a:bodyPr>
          <a:lstStyle>
            <a:lvl1pPr marL="0" indent="0" algn="l">
              <a:buNone/>
              <a:defRPr lang="en-US" sz="1800" b="1" i="1" kern="12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4027" y="6030097"/>
            <a:ext cx="2743200" cy="76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 algn="r"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b="1" i="1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§"/>
        <a:defRPr sz="2400" kern="1200">
          <a:solidFill>
            <a:schemeClr val="accent3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50000"/>
          </a:schemeClr>
        </a:buClr>
        <a:buFont typeface="Arial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Matei_Zaharia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dkx2xasGl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solidFill>
                  <a:srgbClr val="C41230"/>
                </a:solidFill>
                <a:latin typeface="Times New Roman" pitchFamily="18" charset="0"/>
                <a:cs typeface="Arial" pitchFamily="34" charset="0"/>
              </a:rPr>
              <a:t/>
            </a:r>
            <a:br>
              <a:rPr lang="en-US" altLang="en-US" sz="2800">
                <a:solidFill>
                  <a:srgbClr val="C41230"/>
                </a:solidFill>
                <a:latin typeface="Times New Roman" pitchFamily="18" charset="0"/>
                <a:cs typeface="Arial" pitchFamily="34" charset="0"/>
              </a:rPr>
            </a:br>
            <a:endParaRPr lang="en-US" altLang="en-US" sz="2800">
              <a:solidFill>
                <a:srgbClr val="C4123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44500" y="2895600"/>
            <a:ext cx="8229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800">
                <a:solidFill>
                  <a:srgbClr val="0000FF"/>
                </a:solidFill>
                <a:latin typeface="Times New Roman" pitchFamily="18" charset="0"/>
                <a:cs typeface="Arial" pitchFamily="34" charset="0"/>
              </a:rPr>
              <a:t>Introduction to MapReduce </a:t>
            </a:r>
          </a:p>
          <a:p>
            <a:pPr algn="ctr" eaLnBrk="1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800">
              <a:solidFill>
                <a:srgbClr val="0000FF"/>
              </a:solidFill>
              <a:latin typeface="Times New Roman" pitchFamily="18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8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6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Network Topology in MapReduce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57200" y="1570038"/>
            <a:ext cx="83820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25"/>
              </a:spcBef>
              <a:spcAft>
                <a:spcPct val="0"/>
              </a:spcAft>
              <a:buClrTx/>
              <a:buFontTx/>
              <a:buNone/>
            </a:pPr>
            <a:endParaRPr lang="en-US" altLang="en-US" sz="1700">
              <a:cs typeface="Arial" pitchFamily="34" charset="0"/>
            </a:endParaRP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MapReduce assumes a tree style network topology</a:t>
            </a: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Nodes are spread over different racks embraced in one or many data centers </a:t>
            </a: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A salient point is that the bandwidth between two nodes is dependent on their relative locations in the network topology</a:t>
            </a: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eaLnBrk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For example, nodes that are on the same rack will have higher bandwidth between them as opposed to nodes that are off-rack</a:t>
            </a: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47788"/>
            <a:ext cx="7302500" cy="208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1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94FC215E-0D2C-4012-9D38-B5658D78A525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434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49E0E45F-743C-402F-A96D-283BEAB59019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10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4343" name="TextBox 1"/>
          <p:cNvSpPr txBox="1">
            <a:spLocks noChangeArrowheads="1"/>
          </p:cNvSpPr>
          <p:nvPr/>
        </p:nvSpPr>
        <p:spPr bwMode="auto">
          <a:xfrm>
            <a:off x="685800" y="2343150"/>
            <a:ext cx="91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200">
                <a:solidFill>
                  <a:schemeClr val="tx1"/>
                </a:solidFill>
              </a:rPr>
              <a:t>Top of rack switch</a:t>
            </a: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1447800" y="1900238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200">
                <a:solidFill>
                  <a:schemeClr val="tx1"/>
                </a:solidFill>
              </a:rPr>
              <a:t>Aggregation switch</a:t>
            </a:r>
          </a:p>
        </p:txBody>
      </p:sp>
      <p:sp>
        <p:nvSpPr>
          <p:cNvPr id="14345" name="TextBox 8"/>
          <p:cNvSpPr txBox="1">
            <a:spLocks noChangeArrowheads="1"/>
          </p:cNvSpPr>
          <p:nvPr/>
        </p:nvSpPr>
        <p:spPr bwMode="auto">
          <a:xfrm>
            <a:off x="3352800" y="1476375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200">
                <a:solidFill>
                  <a:schemeClr val="tx1"/>
                </a:solidFill>
              </a:rPr>
              <a:t>Core switch</a:t>
            </a:r>
          </a:p>
        </p:txBody>
      </p:sp>
    </p:spTree>
    <p:extLst>
      <p:ext uri="{BB962C8B-B14F-4D97-AF65-F5344CB8AC3E}">
        <p14:creationId xmlns:p14="http://schemas.microsoft.com/office/powerpoint/2010/main" val="136466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Typical Cluster</a:t>
            </a:r>
          </a:p>
        </p:txBody>
      </p:sp>
      <p:pic>
        <p:nvPicPr>
          <p:cNvPr id="15363" name="Picture 3" descr="Picture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772400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6688138"/>
            <a:ext cx="59436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buFont typeface="Times New Roman" pitchFamily="16" charset="0"/>
              <a:buNone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/>
                <a:ea typeface="ＭＳ Ｐゴシック" pitchFamily="-105" charset="-128"/>
                <a:cs typeface="Arial"/>
              </a:rPr>
              <a:t>Image from http://wiki.apache.org/hadoop-data/attachments/HadoopPresentations/attachments/aw-apachecon-eu-2009.pdf</a:t>
            </a:r>
          </a:p>
        </p:txBody>
      </p:sp>
      <p:sp>
        <p:nvSpPr>
          <p:cNvPr id="15365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15425A7B-6338-4A17-9701-8E50951CAA82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53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098E2471-8A5A-4522-97F2-02BD386B39F4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11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7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>
                <a:cs typeface="Arial" pitchFamily="34" charset="0"/>
              </a:rPr>
              <a:t>MapReduce Application Example: WordCount</a:t>
            </a:r>
            <a:endParaRPr lang="en-US" alt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900A7788-EDCA-4433-A2EF-3A7A1C391B31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12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77975"/>
            <a:ext cx="8359775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77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MapReduce: A Bird’s-Eye View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28600" y="1371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41363"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In MapReduce, chunks are processed in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isolation by tasks called </a:t>
            </a:r>
            <a:r>
              <a:rPr lang="en-US" altLang="en-US" sz="2000" i="1">
                <a:cs typeface="Arial" pitchFamily="34" charset="0"/>
              </a:rPr>
              <a:t>Mappers</a:t>
            </a: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outputs from the mappers are denoted as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intermediate outputs (IOs) and are brought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into a second set of tasks called </a:t>
            </a:r>
            <a:r>
              <a:rPr lang="en-US" altLang="en-US" sz="2000" i="1">
                <a:cs typeface="Arial" pitchFamily="34" charset="0"/>
              </a:rPr>
              <a:t>Reducers</a:t>
            </a:r>
            <a:r>
              <a:rPr lang="en-US" altLang="en-US" sz="2000">
                <a:cs typeface="Arial" pitchFamily="34" charset="0"/>
              </a:rPr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process of bringing together IOs into a set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of Reducers is known as </a:t>
            </a:r>
            <a:r>
              <a:rPr lang="en-US" altLang="en-US" sz="2000" i="1">
                <a:cs typeface="Arial" pitchFamily="34" charset="0"/>
              </a:rPr>
              <a:t>shuffling process</a:t>
            </a: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 i="1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Reducers produce the final outputs (FOs)</a:t>
            </a: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Overall, MapReduce breaks the data flow into two phases,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 i="1">
                <a:cs typeface="Arial" pitchFamily="34" charset="0"/>
              </a:rPr>
              <a:t>map phase </a:t>
            </a:r>
            <a:r>
              <a:rPr lang="en-US" altLang="en-US" sz="2000">
                <a:cs typeface="Arial" pitchFamily="34" charset="0"/>
              </a:rPr>
              <a:t>and </a:t>
            </a:r>
            <a:r>
              <a:rPr lang="en-US" altLang="en-US" sz="2000" i="1">
                <a:cs typeface="Arial" pitchFamily="34" charset="0"/>
              </a:rPr>
              <a:t>reduce phase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861175" y="17526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C0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394575" y="17526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C1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927975" y="17526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C2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8385175" y="17526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C3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6861175" y="2009775"/>
            <a:ext cx="304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7394575" y="2009775"/>
            <a:ext cx="304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7950200" y="2009775"/>
            <a:ext cx="304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8385175" y="2009775"/>
            <a:ext cx="304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6861175" y="2514600"/>
            <a:ext cx="304800" cy="3048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M0</a:t>
            </a:r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7394575" y="2514600"/>
            <a:ext cx="304800" cy="3048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M1</a:t>
            </a:r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7956550" y="2514600"/>
            <a:ext cx="304800" cy="3048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M2</a:t>
            </a:r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8385175" y="2514600"/>
            <a:ext cx="304800" cy="3048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M3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 rot="5400000">
            <a:off x="6850063" y="2863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 rot="5400000">
            <a:off x="7386638" y="2863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 rot="5400000">
            <a:off x="7951788" y="2863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5400000">
            <a:off x="8377238" y="2863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6861175" y="3200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IO0</a:t>
            </a:r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7394575" y="3200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IO1</a:t>
            </a: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7956550" y="3200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IO2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8385175" y="3200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IO3</a:t>
            </a:r>
          </a:p>
        </p:txBody>
      </p:sp>
      <p:cxnSp>
        <p:nvCxnSpPr>
          <p:cNvPr id="9239" name="AutoShape 23"/>
          <p:cNvCxnSpPr>
            <a:cxnSpLocks noChangeShapeType="1"/>
          </p:cNvCxnSpPr>
          <p:nvPr/>
        </p:nvCxnSpPr>
        <p:spPr bwMode="auto">
          <a:xfrm>
            <a:off x="7013575" y="3429000"/>
            <a:ext cx="609600" cy="992188"/>
          </a:xfrm>
          <a:prstGeom prst="straightConnector1">
            <a:avLst/>
          </a:prstGeom>
          <a:noFill/>
          <a:ln w="9360" cap="sq">
            <a:solidFill>
              <a:srgbClr val="7030A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240" name="Oval 24"/>
          <p:cNvSpPr>
            <a:spLocks noChangeArrowheads="1"/>
          </p:cNvSpPr>
          <p:nvPr/>
        </p:nvSpPr>
        <p:spPr bwMode="auto">
          <a:xfrm>
            <a:off x="7470775" y="4419600"/>
            <a:ext cx="304800" cy="3048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R0</a:t>
            </a:r>
          </a:p>
        </p:txBody>
      </p:sp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8004175" y="44196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R1</a:t>
            </a:r>
          </a:p>
        </p:txBody>
      </p:sp>
      <p:cxnSp>
        <p:nvCxnSpPr>
          <p:cNvPr id="9242" name="AutoShape 26"/>
          <p:cNvCxnSpPr>
            <a:cxnSpLocks noChangeShapeType="1"/>
            <a:stCxn id="9237" idx="2"/>
          </p:cNvCxnSpPr>
          <p:nvPr/>
        </p:nvCxnSpPr>
        <p:spPr bwMode="auto">
          <a:xfrm flipH="1">
            <a:off x="7667625" y="3429000"/>
            <a:ext cx="441325" cy="992188"/>
          </a:xfrm>
          <a:prstGeom prst="straightConnector1">
            <a:avLst/>
          </a:prstGeom>
          <a:noFill/>
          <a:ln w="9360" cap="sq">
            <a:solidFill>
              <a:srgbClr val="7030A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243" name="AutoShape 27"/>
          <p:cNvCxnSpPr>
            <a:cxnSpLocks noChangeShapeType="1"/>
          </p:cNvCxnSpPr>
          <p:nvPr/>
        </p:nvCxnSpPr>
        <p:spPr bwMode="auto">
          <a:xfrm>
            <a:off x="7546975" y="3429000"/>
            <a:ext cx="609600" cy="992188"/>
          </a:xfrm>
          <a:prstGeom prst="straightConnector1">
            <a:avLst/>
          </a:prstGeom>
          <a:noFill/>
          <a:ln w="9360" cap="sq">
            <a:solidFill>
              <a:srgbClr val="FFC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244" name="AutoShape 28"/>
          <p:cNvCxnSpPr>
            <a:cxnSpLocks noChangeShapeType="1"/>
            <a:stCxn id="9238" idx="2"/>
            <a:endCxn id="9241" idx="0"/>
          </p:cNvCxnSpPr>
          <p:nvPr/>
        </p:nvCxnSpPr>
        <p:spPr bwMode="auto">
          <a:xfrm flipH="1">
            <a:off x="8156575" y="3429000"/>
            <a:ext cx="381000" cy="990600"/>
          </a:xfrm>
          <a:prstGeom prst="straightConnector1">
            <a:avLst/>
          </a:prstGeom>
          <a:noFill/>
          <a:ln w="9360" cap="sq">
            <a:solidFill>
              <a:srgbClr val="FFC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245" name="AutoShape 29"/>
          <p:cNvSpPr>
            <a:spLocks noChangeArrowheads="1"/>
          </p:cNvSpPr>
          <p:nvPr/>
        </p:nvSpPr>
        <p:spPr bwMode="auto">
          <a:xfrm rot="5400000">
            <a:off x="7462838" y="4768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auto">
          <a:xfrm rot="5400000">
            <a:off x="7996238" y="4768850"/>
            <a:ext cx="331788" cy="242887"/>
          </a:xfrm>
          <a:prstGeom prst="chevron">
            <a:avLst>
              <a:gd name="adj" fmla="val 49999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7470775" y="5105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FO0</a:t>
            </a: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8004175" y="5105400"/>
            <a:ext cx="304800" cy="228600"/>
          </a:xfrm>
          <a:prstGeom prst="rect">
            <a:avLst/>
          </a:prstGeom>
          <a:solidFill>
            <a:srgbClr val="7F7F7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FO1</a:t>
            </a: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6099175" y="1752600"/>
            <a:ext cx="6651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chunks</a:t>
            </a: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6099175" y="2543175"/>
            <a:ext cx="7747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mappers</a:t>
            </a: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6584950" y="4448175"/>
            <a:ext cx="8350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Reducers</a:t>
            </a:r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 rot="-5400000">
            <a:off x="5465762" y="2408238"/>
            <a:ext cx="11096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b="1">
                <a:solidFill>
                  <a:srgbClr val="00B0F0"/>
                </a:solidFill>
                <a:cs typeface="Arial" pitchFamily="34" charset="0"/>
              </a:rPr>
              <a:t>Map Phase</a:t>
            </a: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 rot="-5400000">
            <a:off x="5321300" y="4251325"/>
            <a:ext cx="13985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b="1">
                <a:solidFill>
                  <a:srgbClr val="92D050"/>
                </a:solidFill>
                <a:cs typeface="Arial" pitchFamily="34" charset="0"/>
              </a:rPr>
              <a:t>Reduce Phase</a:t>
            </a:r>
          </a:p>
        </p:txBody>
      </p:sp>
      <p:sp>
        <p:nvSpPr>
          <p:cNvPr id="9254" name="Text Box 38"/>
          <p:cNvSpPr txBox="1">
            <a:spLocks noChangeArrowheads="1"/>
          </p:cNvSpPr>
          <p:nvPr/>
        </p:nvSpPr>
        <p:spPr bwMode="auto">
          <a:xfrm>
            <a:off x="6175375" y="3810000"/>
            <a:ext cx="11398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Shuffling Data</a:t>
            </a:r>
          </a:p>
        </p:txBody>
      </p:sp>
      <p:sp>
        <p:nvSpPr>
          <p:cNvPr id="9255" name="AutoShape 39"/>
          <p:cNvSpPr>
            <a:spLocks noChangeArrowheads="1"/>
          </p:cNvSpPr>
          <p:nvPr/>
        </p:nvSpPr>
        <p:spPr bwMode="auto">
          <a:xfrm>
            <a:off x="6175375" y="1600200"/>
            <a:ext cx="2590800" cy="1905000"/>
          </a:xfrm>
          <a:prstGeom prst="roundRect">
            <a:avLst>
              <a:gd name="adj" fmla="val 16667"/>
            </a:avLst>
          </a:prstGeom>
          <a:noFill/>
          <a:ln w="12600" cap="sq">
            <a:solidFill>
              <a:srgbClr val="00B0F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56" name="AutoShape 40"/>
          <p:cNvSpPr>
            <a:spLocks noChangeArrowheads="1"/>
          </p:cNvSpPr>
          <p:nvPr/>
        </p:nvSpPr>
        <p:spPr bwMode="auto">
          <a:xfrm>
            <a:off x="6191250" y="3581400"/>
            <a:ext cx="2590800" cy="1981200"/>
          </a:xfrm>
          <a:prstGeom prst="roundRect">
            <a:avLst>
              <a:gd name="adj" fmla="val 16667"/>
            </a:avLst>
          </a:prstGeom>
          <a:noFill/>
          <a:ln w="12600" cap="sq">
            <a:solidFill>
              <a:srgbClr val="92D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7450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1AFAD2D2-83F6-4E18-B40E-A97D130C1270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74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F0E4045B-8E52-4DE5-B7E9-CD3CD3D28A61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13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729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4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1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0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9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5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8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1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4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0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3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6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9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2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5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8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1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1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4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7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4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  <p:bldP spid="9225" grpId="0" animBg="1"/>
      <p:bldP spid="9226" grpId="0" animBg="1"/>
      <p:bldP spid="9231" grpId="0" animBg="1"/>
      <p:bldP spid="9232" grpId="0" animBg="1"/>
      <p:bldP spid="9233" grpId="0" animBg="1"/>
      <p:bldP spid="9234" grpId="0" animBg="1"/>
      <p:bldP spid="9245" grpId="0" animBg="1"/>
      <p:bldP spid="9246" grpId="0" animBg="1"/>
      <p:bldP spid="9255" grpId="0" animBg="1"/>
      <p:bldP spid="92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MapReduce Workflow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1463" y="6246813"/>
            <a:ext cx="2128837" cy="47148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6943BA57-134D-418A-B07F-C864A8FA9120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14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  <p:grpSp>
        <p:nvGrpSpPr>
          <p:cNvPr id="135" name="Group 134"/>
          <p:cNvGrpSpPr>
            <a:grpSpLocks/>
          </p:cNvGrpSpPr>
          <p:nvPr/>
        </p:nvGrpSpPr>
        <p:grpSpPr bwMode="auto">
          <a:xfrm>
            <a:off x="5703888" y="2886075"/>
            <a:ext cx="990600" cy="1447800"/>
            <a:chOff x="5638800" y="2886348"/>
            <a:chExt cx="990600" cy="1447800"/>
          </a:xfrm>
        </p:grpSpPr>
        <p:sp>
          <p:nvSpPr>
            <p:cNvPr id="18482" name="Oval 23"/>
            <p:cNvSpPr>
              <a:spLocks noChangeArrowheads="1"/>
            </p:cNvSpPr>
            <p:nvPr/>
          </p:nvSpPr>
          <p:spPr bwMode="auto">
            <a:xfrm>
              <a:off x="5638800" y="3876948"/>
              <a:ext cx="9906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Worker</a:t>
              </a:r>
            </a:p>
          </p:txBody>
        </p:sp>
        <p:sp>
          <p:nvSpPr>
            <p:cNvPr id="18483" name="Oval 24"/>
            <p:cNvSpPr>
              <a:spLocks noChangeArrowheads="1"/>
            </p:cNvSpPr>
            <p:nvPr/>
          </p:nvSpPr>
          <p:spPr bwMode="auto">
            <a:xfrm>
              <a:off x="5638800" y="2886348"/>
              <a:ext cx="9906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Worker</a:t>
              </a:r>
            </a:p>
          </p:txBody>
        </p:sp>
      </p:grpSp>
      <p:grpSp>
        <p:nvGrpSpPr>
          <p:cNvPr id="75" name="Group 65"/>
          <p:cNvGrpSpPr>
            <a:grpSpLocks/>
          </p:cNvGrpSpPr>
          <p:nvPr/>
        </p:nvGrpSpPr>
        <p:grpSpPr bwMode="auto">
          <a:xfrm>
            <a:off x="2046288" y="2581275"/>
            <a:ext cx="990600" cy="2133600"/>
            <a:chOff x="1248" y="2352"/>
            <a:chExt cx="624" cy="1344"/>
          </a:xfrm>
        </p:grpSpPr>
        <p:sp>
          <p:nvSpPr>
            <p:cNvPr id="18479" name="Oval 6"/>
            <p:cNvSpPr>
              <a:spLocks noChangeArrowheads="1"/>
            </p:cNvSpPr>
            <p:nvPr/>
          </p:nvSpPr>
          <p:spPr bwMode="auto">
            <a:xfrm>
              <a:off x="1248" y="2352"/>
              <a:ext cx="62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Worker</a:t>
              </a:r>
            </a:p>
          </p:txBody>
        </p:sp>
        <p:sp>
          <p:nvSpPr>
            <p:cNvPr id="18480" name="Oval 7"/>
            <p:cNvSpPr>
              <a:spLocks noChangeArrowheads="1"/>
            </p:cNvSpPr>
            <p:nvPr/>
          </p:nvSpPr>
          <p:spPr bwMode="auto">
            <a:xfrm>
              <a:off x="1248" y="2880"/>
              <a:ext cx="62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Worker</a:t>
              </a:r>
            </a:p>
          </p:txBody>
        </p:sp>
        <p:sp>
          <p:nvSpPr>
            <p:cNvPr id="18481" name="Oval 8"/>
            <p:cNvSpPr>
              <a:spLocks noChangeArrowheads="1"/>
            </p:cNvSpPr>
            <p:nvPr/>
          </p:nvSpPr>
          <p:spPr bwMode="auto">
            <a:xfrm>
              <a:off x="1248" y="3408"/>
              <a:ext cx="62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Worker</a:t>
              </a:r>
            </a:p>
          </p:txBody>
        </p:sp>
      </p:grpSp>
      <p:grpSp>
        <p:nvGrpSpPr>
          <p:cNvPr id="91" name="Group 46"/>
          <p:cNvGrpSpPr>
            <a:grpSpLocks/>
          </p:cNvGrpSpPr>
          <p:nvPr/>
        </p:nvGrpSpPr>
        <p:grpSpPr bwMode="auto">
          <a:xfrm>
            <a:off x="1131888" y="2809875"/>
            <a:ext cx="914400" cy="1676400"/>
            <a:chOff x="672" y="2496"/>
            <a:chExt cx="576" cy="1056"/>
          </a:xfrm>
        </p:grpSpPr>
        <p:sp>
          <p:nvSpPr>
            <p:cNvPr id="18475" name="Line 42"/>
            <p:cNvSpPr>
              <a:spLocks noChangeShapeType="1"/>
            </p:cNvSpPr>
            <p:nvPr/>
          </p:nvSpPr>
          <p:spPr bwMode="auto">
            <a:xfrm flipV="1">
              <a:off x="672" y="2496"/>
              <a:ext cx="57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6" name="Line 43"/>
            <p:cNvSpPr>
              <a:spLocks noChangeShapeType="1"/>
            </p:cNvSpPr>
            <p:nvPr/>
          </p:nvSpPr>
          <p:spPr bwMode="auto">
            <a:xfrm>
              <a:off x="672" y="30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7" name="Line 44"/>
            <p:cNvSpPr>
              <a:spLocks noChangeShapeType="1"/>
            </p:cNvSpPr>
            <p:nvPr/>
          </p:nvSpPr>
          <p:spPr bwMode="auto">
            <a:xfrm>
              <a:off x="672" y="3216"/>
              <a:ext cx="57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8" name="Text Box 45"/>
            <p:cNvSpPr txBox="1">
              <a:spLocks noChangeArrowheads="1"/>
            </p:cNvSpPr>
            <p:nvPr/>
          </p:nvSpPr>
          <p:spPr bwMode="auto">
            <a:xfrm>
              <a:off x="672" y="2784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read</a:t>
              </a:r>
            </a:p>
          </p:txBody>
        </p:sp>
      </p:grpSp>
      <p:grpSp>
        <p:nvGrpSpPr>
          <p:cNvPr id="96" name="Group 51"/>
          <p:cNvGrpSpPr>
            <a:grpSpLocks/>
          </p:cNvGrpSpPr>
          <p:nvPr/>
        </p:nvGrpSpPr>
        <p:grpSpPr bwMode="auto">
          <a:xfrm>
            <a:off x="3036888" y="2581275"/>
            <a:ext cx="1600200" cy="2133600"/>
            <a:chOff x="1872" y="2352"/>
            <a:chExt cx="1008" cy="1344"/>
          </a:xfrm>
        </p:grpSpPr>
        <p:grpSp>
          <p:nvGrpSpPr>
            <p:cNvPr id="18462" name="Group 16"/>
            <p:cNvGrpSpPr>
              <a:grpSpLocks/>
            </p:cNvGrpSpPr>
            <p:nvPr/>
          </p:nvGrpSpPr>
          <p:grpSpPr bwMode="auto">
            <a:xfrm>
              <a:off x="2592" y="2352"/>
              <a:ext cx="288" cy="288"/>
              <a:chOff x="2640" y="2160"/>
              <a:chExt cx="288" cy="288"/>
            </a:xfrm>
          </p:grpSpPr>
          <p:sp>
            <p:nvSpPr>
              <p:cNvPr id="18473" name="Rectangle 14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18474" name="Rectangle 15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463" name="Group 17"/>
            <p:cNvGrpSpPr>
              <a:grpSpLocks/>
            </p:cNvGrpSpPr>
            <p:nvPr/>
          </p:nvGrpSpPr>
          <p:grpSpPr bwMode="auto">
            <a:xfrm>
              <a:off x="2592" y="2880"/>
              <a:ext cx="288" cy="288"/>
              <a:chOff x="2640" y="2160"/>
              <a:chExt cx="288" cy="288"/>
            </a:xfrm>
          </p:grpSpPr>
          <p:sp>
            <p:nvSpPr>
              <p:cNvPr id="18471" name="Rectangle 18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18472" name="Rectangle 19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464" name="Group 20"/>
            <p:cNvGrpSpPr>
              <a:grpSpLocks/>
            </p:cNvGrpSpPr>
            <p:nvPr/>
          </p:nvGrpSpPr>
          <p:grpSpPr bwMode="auto">
            <a:xfrm>
              <a:off x="2592" y="3408"/>
              <a:ext cx="288" cy="288"/>
              <a:chOff x="2640" y="2160"/>
              <a:chExt cx="288" cy="288"/>
            </a:xfrm>
          </p:grpSpPr>
          <p:sp>
            <p:nvSpPr>
              <p:cNvPr id="18469" name="Rectangle 21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18470" name="Rectangle 22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lnSpc>
                    <a:spcPct val="94000"/>
                  </a:lnSpc>
                  <a:spcAft>
                    <a:spcPts val="1288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1pPr>
                <a:lvl2pPr eaLnBrk="0" hangingPunct="0">
                  <a:lnSpc>
                    <a:spcPct val="94000"/>
                  </a:lnSpc>
                  <a:spcAft>
                    <a:spcPts val="102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2pPr>
                <a:lvl3pPr eaLnBrk="0" hangingPunct="0">
                  <a:lnSpc>
                    <a:spcPct val="94000"/>
                  </a:lnSpc>
                  <a:spcAft>
                    <a:spcPts val="775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3pPr>
                <a:lvl4pPr eaLnBrk="0" hangingPunct="0">
                  <a:lnSpc>
                    <a:spcPct val="94000"/>
                  </a:lnSpc>
                  <a:spcAft>
                    <a:spcPts val="51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4pPr>
                <a:lvl5pPr eaLnBrk="0" hangingPunct="0">
                  <a:lnSpc>
                    <a:spcPct val="94000"/>
                  </a:lnSpc>
                  <a:spcAft>
                    <a:spcPts val="263"/>
                  </a:spcAft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5pPr>
                <a:lvl6pPr marL="25146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6pPr>
                <a:lvl7pPr marL="29718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7pPr>
                <a:lvl8pPr marL="34290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8pPr>
                <a:lvl9pPr marL="3886200" indent="-228600" defTabSz="457200" eaLnBrk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400">
                    <a:solidFill>
                      <a:srgbClr val="000000"/>
                    </a:solidFill>
                    <a:latin typeface="Arial" pitchFamily="34" charset="0"/>
                    <a:ea typeface="WenQuanYi Zen Hei" charset="0"/>
                    <a:cs typeface="WenQuanYi Zen Hei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Aft>
                    <a:spcPct val="0"/>
                  </a:spcAft>
                </a:pPr>
                <a:endPara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465" name="Line 47"/>
            <p:cNvSpPr>
              <a:spLocks noChangeShapeType="1"/>
            </p:cNvSpPr>
            <p:nvPr/>
          </p:nvSpPr>
          <p:spPr bwMode="auto">
            <a:xfrm>
              <a:off x="1872" y="249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6" name="Line 48"/>
            <p:cNvSpPr>
              <a:spLocks noChangeShapeType="1"/>
            </p:cNvSpPr>
            <p:nvPr/>
          </p:nvSpPr>
          <p:spPr bwMode="auto">
            <a:xfrm>
              <a:off x="1872" y="302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7" name="Line 49"/>
            <p:cNvSpPr>
              <a:spLocks noChangeShapeType="1"/>
            </p:cNvSpPr>
            <p:nvPr/>
          </p:nvSpPr>
          <p:spPr bwMode="auto">
            <a:xfrm>
              <a:off x="1872" y="3552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8" name="Text Box 50"/>
            <p:cNvSpPr txBox="1">
              <a:spLocks noChangeArrowheads="1"/>
            </p:cNvSpPr>
            <p:nvPr/>
          </p:nvSpPr>
          <p:spPr bwMode="auto">
            <a:xfrm>
              <a:off x="1970" y="2620"/>
              <a:ext cx="48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6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local</a:t>
              </a:r>
              <a:endParaRPr lang="en-US" altLang="en-US" sz="1800">
                <a:solidFill>
                  <a:schemeClr val="tx1"/>
                </a:solidFill>
                <a:latin typeface="Verdana" pitchFamily="34" charset="0"/>
                <a:cs typeface="Arial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write</a:t>
              </a:r>
            </a:p>
          </p:txBody>
        </p:sp>
      </p:grpSp>
      <p:grpSp>
        <p:nvGrpSpPr>
          <p:cNvPr id="110" name="Group 59"/>
          <p:cNvGrpSpPr>
            <a:grpSpLocks/>
          </p:cNvGrpSpPr>
          <p:nvPr/>
        </p:nvGrpSpPr>
        <p:grpSpPr bwMode="auto">
          <a:xfrm>
            <a:off x="4637088" y="2809875"/>
            <a:ext cx="1074737" cy="2416175"/>
            <a:chOff x="2880" y="2496"/>
            <a:chExt cx="677" cy="1522"/>
          </a:xfrm>
        </p:grpSpPr>
        <p:sp>
          <p:nvSpPr>
            <p:cNvPr id="18455" name="Line 52"/>
            <p:cNvSpPr>
              <a:spLocks noChangeShapeType="1"/>
            </p:cNvSpPr>
            <p:nvPr/>
          </p:nvSpPr>
          <p:spPr bwMode="auto">
            <a:xfrm>
              <a:off x="2880" y="2496"/>
              <a:ext cx="67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Line 53"/>
            <p:cNvSpPr>
              <a:spLocks noChangeShapeType="1"/>
            </p:cNvSpPr>
            <p:nvPr/>
          </p:nvSpPr>
          <p:spPr bwMode="auto">
            <a:xfrm>
              <a:off x="2880" y="2496"/>
              <a:ext cx="67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Line 54"/>
            <p:cNvSpPr>
              <a:spLocks noChangeShapeType="1"/>
            </p:cNvSpPr>
            <p:nvPr/>
          </p:nvSpPr>
          <p:spPr bwMode="auto">
            <a:xfrm flipV="1">
              <a:off x="2880" y="2688"/>
              <a:ext cx="6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Line 55"/>
            <p:cNvSpPr>
              <a:spLocks noChangeShapeType="1"/>
            </p:cNvSpPr>
            <p:nvPr/>
          </p:nvSpPr>
          <p:spPr bwMode="auto">
            <a:xfrm>
              <a:off x="2880" y="3024"/>
              <a:ext cx="67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9" name="Line 56"/>
            <p:cNvSpPr>
              <a:spLocks noChangeShapeType="1"/>
            </p:cNvSpPr>
            <p:nvPr/>
          </p:nvSpPr>
          <p:spPr bwMode="auto">
            <a:xfrm flipV="1">
              <a:off x="2880" y="2736"/>
              <a:ext cx="67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0" name="Line 57"/>
            <p:cNvSpPr>
              <a:spLocks noChangeShapeType="1"/>
            </p:cNvSpPr>
            <p:nvPr/>
          </p:nvSpPr>
          <p:spPr bwMode="auto">
            <a:xfrm flipV="1">
              <a:off x="2880" y="3312"/>
              <a:ext cx="6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1" name="Text Box 58"/>
            <p:cNvSpPr txBox="1">
              <a:spLocks noChangeArrowheads="1"/>
            </p:cNvSpPr>
            <p:nvPr/>
          </p:nvSpPr>
          <p:spPr bwMode="auto">
            <a:xfrm>
              <a:off x="2976" y="3456"/>
              <a:ext cx="581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6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remote</a:t>
              </a:r>
            </a:p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6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read</a:t>
              </a: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,</a:t>
              </a:r>
            </a:p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sort</a:t>
              </a:r>
            </a:p>
          </p:txBody>
        </p:sp>
      </p:grpSp>
      <p:grpSp>
        <p:nvGrpSpPr>
          <p:cNvPr id="118" name="Group 63"/>
          <p:cNvGrpSpPr>
            <a:grpSpLocks/>
          </p:cNvGrpSpPr>
          <p:nvPr/>
        </p:nvGrpSpPr>
        <p:grpSpPr bwMode="auto">
          <a:xfrm>
            <a:off x="6694488" y="2733675"/>
            <a:ext cx="1981200" cy="1600200"/>
            <a:chOff x="4176" y="2448"/>
            <a:chExt cx="1248" cy="1008"/>
          </a:xfrm>
        </p:grpSpPr>
        <p:sp>
          <p:nvSpPr>
            <p:cNvPr id="18450" name="Rectangle 27"/>
            <p:cNvSpPr>
              <a:spLocks noChangeArrowheads="1"/>
            </p:cNvSpPr>
            <p:nvPr/>
          </p:nvSpPr>
          <p:spPr bwMode="auto">
            <a:xfrm>
              <a:off x="4848" y="2448"/>
              <a:ext cx="576" cy="384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Output</a:t>
              </a:r>
            </a:p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File 0</a:t>
              </a:r>
            </a:p>
          </p:txBody>
        </p:sp>
        <p:sp>
          <p:nvSpPr>
            <p:cNvPr id="18451" name="Rectangle 28"/>
            <p:cNvSpPr>
              <a:spLocks noChangeArrowheads="1"/>
            </p:cNvSpPr>
            <p:nvPr/>
          </p:nvSpPr>
          <p:spPr bwMode="auto">
            <a:xfrm>
              <a:off x="4848" y="3072"/>
              <a:ext cx="576" cy="384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Output</a:t>
              </a:r>
            </a:p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File 1</a:t>
              </a:r>
            </a:p>
          </p:txBody>
        </p:sp>
        <p:sp>
          <p:nvSpPr>
            <p:cNvPr id="18452" name="Line 60"/>
            <p:cNvSpPr>
              <a:spLocks noChangeShapeType="1"/>
            </p:cNvSpPr>
            <p:nvPr/>
          </p:nvSpPr>
          <p:spPr bwMode="auto">
            <a:xfrm>
              <a:off x="4176" y="268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Line 61"/>
            <p:cNvSpPr>
              <a:spLocks noChangeShapeType="1"/>
            </p:cNvSpPr>
            <p:nvPr/>
          </p:nvSpPr>
          <p:spPr bwMode="auto">
            <a:xfrm>
              <a:off x="4176" y="3312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4" name="Text Box 62"/>
            <p:cNvSpPr txBox="1">
              <a:spLocks noChangeArrowheads="1"/>
            </p:cNvSpPr>
            <p:nvPr/>
          </p:nvSpPr>
          <p:spPr bwMode="auto">
            <a:xfrm>
              <a:off x="4214" y="2468"/>
              <a:ext cx="47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write</a:t>
              </a:r>
            </a:p>
          </p:txBody>
        </p:sp>
      </p:grpSp>
      <p:grpSp>
        <p:nvGrpSpPr>
          <p:cNvPr id="18442" name="Group 64"/>
          <p:cNvGrpSpPr>
            <a:grpSpLocks/>
          </p:cNvGrpSpPr>
          <p:nvPr/>
        </p:nvGrpSpPr>
        <p:grpSpPr bwMode="auto">
          <a:xfrm>
            <a:off x="293688" y="3190875"/>
            <a:ext cx="838200" cy="914400"/>
            <a:chOff x="144" y="2736"/>
            <a:chExt cx="528" cy="576"/>
          </a:xfrm>
        </p:grpSpPr>
        <p:sp>
          <p:nvSpPr>
            <p:cNvPr id="18447" name="Rectangle 9"/>
            <p:cNvSpPr>
              <a:spLocks noChangeArrowheads="1"/>
            </p:cNvSpPr>
            <p:nvPr/>
          </p:nvSpPr>
          <p:spPr bwMode="auto">
            <a:xfrm>
              <a:off x="144" y="2736"/>
              <a:ext cx="528" cy="192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Split 0</a:t>
              </a:r>
            </a:p>
          </p:txBody>
        </p:sp>
        <p:sp>
          <p:nvSpPr>
            <p:cNvPr id="18448" name="Rectangle 10"/>
            <p:cNvSpPr>
              <a:spLocks noChangeArrowheads="1"/>
            </p:cNvSpPr>
            <p:nvPr/>
          </p:nvSpPr>
          <p:spPr bwMode="auto">
            <a:xfrm>
              <a:off x="144" y="2928"/>
              <a:ext cx="528" cy="192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Split 1</a:t>
              </a:r>
            </a:p>
          </p:txBody>
        </p:sp>
        <p:sp>
          <p:nvSpPr>
            <p:cNvPr id="18449" name="Rectangle 11"/>
            <p:cNvSpPr>
              <a:spLocks noChangeArrowheads="1"/>
            </p:cNvSpPr>
            <p:nvPr/>
          </p:nvSpPr>
          <p:spPr bwMode="auto">
            <a:xfrm>
              <a:off x="144" y="3120"/>
              <a:ext cx="528" cy="192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Aft>
                  <a:spcPct val="0"/>
                </a:spcAft>
              </a:pPr>
              <a:r>
                <a:rPr lang="en-US" altLang="en-US" sz="18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rPr>
                <a:t>Split 2</a:t>
              </a:r>
            </a:p>
          </p:txBody>
        </p:sp>
      </p:grpSp>
      <p:sp>
        <p:nvSpPr>
          <p:cNvPr id="18443" name="Text Box 69"/>
          <p:cNvSpPr txBox="1">
            <a:spLocks noChangeArrowheads="1"/>
          </p:cNvSpPr>
          <p:nvPr/>
        </p:nvSpPr>
        <p:spPr bwMode="auto">
          <a:xfrm>
            <a:off x="419100" y="2060575"/>
            <a:ext cx="1425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altLang="en-US" sz="1800">
                <a:solidFill>
                  <a:schemeClr val="tx1"/>
                </a:solidFill>
                <a:latin typeface="Verdana" pitchFamily="34" charset="0"/>
                <a:cs typeface="Arial" pitchFamily="34" charset="0"/>
              </a:rPr>
              <a:t>Input Data</a:t>
            </a:r>
          </a:p>
        </p:txBody>
      </p:sp>
      <p:sp>
        <p:nvSpPr>
          <p:cNvPr id="131" name="Text Box 69"/>
          <p:cNvSpPr txBox="1">
            <a:spLocks noChangeArrowheads="1"/>
          </p:cNvSpPr>
          <p:nvPr/>
        </p:nvSpPr>
        <p:spPr bwMode="auto">
          <a:xfrm>
            <a:off x="7227888" y="2057400"/>
            <a:ext cx="1611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altLang="en-US" sz="1800">
                <a:solidFill>
                  <a:schemeClr val="tx1"/>
                </a:solidFill>
                <a:latin typeface="Verdana" pitchFamily="34" charset="0"/>
                <a:cs typeface="Arial" pitchFamily="34" charset="0"/>
              </a:rPr>
              <a:t>Output Data</a:t>
            </a:r>
          </a:p>
        </p:txBody>
      </p:sp>
      <p:sp>
        <p:nvSpPr>
          <p:cNvPr id="132" name="Rectangle 131"/>
          <p:cNvSpPr>
            <a:spLocks noChangeArrowheads="1"/>
          </p:cNvSpPr>
          <p:nvPr/>
        </p:nvSpPr>
        <p:spPr bwMode="auto">
          <a:xfrm>
            <a:off x="1314450" y="5019675"/>
            <a:ext cx="24431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400" b="1">
                <a:solidFill>
                  <a:schemeClr val="tx1"/>
                </a:solidFill>
              </a:rPr>
              <a:t>Map</a:t>
            </a:r>
            <a:endParaRPr lang="en-US" altLang="en-US" b="1">
              <a:solidFill>
                <a:schemeClr val="tx1"/>
              </a:solidFill>
            </a:endParaRPr>
          </a:p>
          <a:p>
            <a:pPr algn="ctr"/>
            <a:r>
              <a:rPr lang="en-US" altLang="en-US">
                <a:solidFill>
                  <a:schemeClr val="tx1"/>
                </a:solidFill>
              </a:rPr>
              <a:t>extract something you care about from each record</a:t>
            </a:r>
          </a:p>
        </p:txBody>
      </p:sp>
      <p:sp>
        <p:nvSpPr>
          <p:cNvPr id="134" name="Rectangle 133"/>
          <p:cNvSpPr>
            <a:spLocks noChangeArrowheads="1"/>
          </p:cNvSpPr>
          <p:nvPr/>
        </p:nvSpPr>
        <p:spPr bwMode="auto">
          <a:xfrm>
            <a:off x="5643563" y="5029200"/>
            <a:ext cx="18081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400" b="1">
                <a:solidFill>
                  <a:schemeClr val="tx1"/>
                </a:solidFill>
              </a:rPr>
              <a:t>Reduce</a:t>
            </a:r>
            <a:r>
              <a:rPr lang="en-US" altLang="en-US" sz="2400">
                <a:solidFill>
                  <a:schemeClr val="tx1"/>
                </a:solidFill>
              </a:rPr>
              <a:t> </a:t>
            </a:r>
            <a:r>
              <a:rPr lang="en-US" altLang="en-US">
                <a:solidFill>
                  <a:schemeClr val="tx1"/>
                </a:solidFill>
              </a:rPr>
              <a:t>aggregate, summarize, filter, or transform</a:t>
            </a:r>
          </a:p>
        </p:txBody>
      </p:sp>
    </p:spTree>
    <p:extLst>
      <p:ext uri="{BB962C8B-B14F-4D97-AF65-F5344CB8AC3E}">
        <p14:creationId xmlns:p14="http://schemas.microsoft.com/office/powerpoint/2010/main" val="417372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Keys and Values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39725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marL="741363" indent="-339725"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programmer in MapReduce has to specify two functions, the </a:t>
            </a:r>
            <a:r>
              <a:rPr lang="en-US" altLang="en-US" sz="2000" i="1">
                <a:cs typeface="Arial" pitchFamily="34" charset="0"/>
              </a:rPr>
              <a:t>map function </a:t>
            </a:r>
            <a:r>
              <a:rPr lang="en-US" altLang="en-US" sz="2000">
                <a:cs typeface="Arial" pitchFamily="34" charset="0"/>
              </a:rPr>
              <a:t>and the </a:t>
            </a:r>
            <a:r>
              <a:rPr lang="en-US" altLang="en-US" sz="2000" i="1">
                <a:cs typeface="Arial" pitchFamily="34" charset="0"/>
              </a:rPr>
              <a:t>reduce function </a:t>
            </a:r>
            <a:r>
              <a:rPr lang="en-US" altLang="en-US" sz="2000">
                <a:cs typeface="Arial" pitchFamily="34" charset="0"/>
              </a:rPr>
              <a:t>that implement the Mapper and the Reducer in a MapReduce program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In MapReduce, data elements are always structured as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key-value (i.e., (K, V)) pairs</a:t>
            </a:r>
          </a:p>
          <a:p>
            <a:pPr lvl="2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map and reduce functions receive and </a:t>
            </a:r>
            <a:r>
              <a:rPr lang="en-US" altLang="en-US" sz="2000" i="1">
                <a:cs typeface="Arial" pitchFamily="34" charset="0"/>
              </a:rPr>
              <a:t>emit</a:t>
            </a:r>
            <a:r>
              <a:rPr lang="en-US" altLang="en-US" sz="2000">
                <a:cs typeface="Arial" pitchFamily="34" charset="0"/>
              </a:rPr>
              <a:t> (K, V) pairs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371600" y="4937125"/>
            <a:ext cx="533400" cy="13716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(K, V) Pairs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133600" y="5089525"/>
            <a:ext cx="304800" cy="1066800"/>
          </a:xfrm>
          <a:prstGeom prst="chevron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609850" y="5089525"/>
            <a:ext cx="990600" cy="1066800"/>
          </a:xfrm>
          <a:prstGeom prst="ellipse">
            <a:avLst/>
          </a:prstGeom>
          <a:solidFill>
            <a:srgbClr val="6B6B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Map Function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3733800" y="5089525"/>
            <a:ext cx="304800" cy="1066800"/>
          </a:xfrm>
          <a:prstGeom prst="chevron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267200" y="4937125"/>
            <a:ext cx="533400" cy="13716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(K’, V’) Pairs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5029200" y="5089525"/>
            <a:ext cx="304800" cy="1066800"/>
          </a:xfrm>
          <a:prstGeom prst="chevron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562600" y="5089525"/>
            <a:ext cx="990600" cy="1066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Reduce Function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6705600" y="5089525"/>
            <a:ext cx="304800" cy="1066800"/>
          </a:xfrm>
          <a:prstGeom prst="chevron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7315200" y="4937125"/>
            <a:ext cx="533400" cy="137160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(K’’, V’’) Pairs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143000" y="4572000"/>
            <a:ext cx="938213" cy="276225"/>
          </a:xfrm>
          <a:prstGeom prst="rect">
            <a:avLst/>
          </a:prstGeom>
          <a:noFill/>
          <a:ln w="9360" cap="sq">
            <a:solidFill>
              <a:srgbClr val="C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Input Splits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657600" y="4572000"/>
            <a:ext cx="1609725" cy="276225"/>
          </a:xfrm>
          <a:prstGeom prst="rect">
            <a:avLst/>
          </a:prstGeom>
          <a:noFill/>
          <a:ln w="9360" cap="sq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Intermediate Outputs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7032625" y="4572000"/>
            <a:ext cx="1090613" cy="276225"/>
          </a:xfrm>
          <a:prstGeom prst="rect">
            <a:avLst/>
          </a:prstGeom>
          <a:noFill/>
          <a:ln w="9360" cap="sq">
            <a:solidFill>
              <a:srgbClr val="7030A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Final Outputs</a:t>
            </a:r>
          </a:p>
        </p:txBody>
      </p:sp>
      <p:sp>
        <p:nvSpPr>
          <p:cNvPr id="19472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2DA5B89C-EB46-46E5-A286-4C4D8F02570C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7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D1034FDB-D18E-4D96-AE4F-30F1DE65D3E5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15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432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6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6" grpId="0" animBg="1"/>
      <p:bldP spid="10248" grpId="0" animBg="1"/>
      <p:bldP spid="102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Partitions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457200" y="14938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39725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In MapReduce, intermediate output values are not usually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reduced together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 i="1">
                <a:cs typeface="Arial" pitchFamily="34" charset="0"/>
              </a:rPr>
              <a:t>All values with the same key are presented to a single </a:t>
            </a:r>
            <a:br>
              <a:rPr lang="en-US" altLang="en-US" sz="2000" i="1">
                <a:cs typeface="Arial" pitchFamily="34" charset="0"/>
              </a:rPr>
            </a:br>
            <a:r>
              <a:rPr lang="en-US" altLang="en-US" sz="2000" i="1">
                <a:cs typeface="Arial" pitchFamily="34" charset="0"/>
              </a:rPr>
              <a:t>Reducer together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More specifically, a different subset of intermediate key space is assigned to each Reducer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These subsets are known as </a:t>
            </a:r>
            <a:r>
              <a:rPr lang="en-US" altLang="en-US" sz="2000" i="1">
                <a:cs typeface="Arial" pitchFamily="34" charset="0"/>
              </a:rPr>
              <a:t>partitions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294063" y="5411788"/>
            <a:ext cx="304800" cy="228600"/>
          </a:xfrm>
          <a:prstGeom prst="rect">
            <a:avLst/>
          </a:prstGeom>
          <a:solidFill>
            <a:srgbClr val="0000F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751263" y="5411788"/>
            <a:ext cx="304800" cy="228600"/>
          </a:xfrm>
          <a:prstGeom prst="rect">
            <a:avLst/>
          </a:prstGeom>
          <a:solidFill>
            <a:srgbClr val="0000F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208463" y="5411788"/>
            <a:ext cx="304800" cy="228600"/>
          </a:xfrm>
          <a:prstGeom prst="rect">
            <a:avLst/>
          </a:prstGeom>
          <a:solidFill>
            <a:srgbClr val="0000F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046663" y="5411788"/>
            <a:ext cx="304800" cy="228600"/>
          </a:xfrm>
          <a:prstGeom prst="rect">
            <a:avLst/>
          </a:prstGeom>
          <a:solidFill>
            <a:srgbClr val="C00000"/>
          </a:solidFill>
          <a:ln w="1260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503863" y="5411788"/>
            <a:ext cx="304800" cy="228600"/>
          </a:xfrm>
          <a:prstGeom prst="rect">
            <a:avLst/>
          </a:prstGeom>
          <a:solidFill>
            <a:srgbClr val="C00000"/>
          </a:solidFill>
          <a:ln w="1260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961063" y="5411788"/>
            <a:ext cx="304800" cy="228600"/>
          </a:xfrm>
          <a:prstGeom prst="rect">
            <a:avLst/>
          </a:prstGeom>
          <a:solidFill>
            <a:srgbClr val="C00000"/>
          </a:solidFill>
          <a:ln w="1260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418263" y="5411788"/>
            <a:ext cx="304800" cy="228600"/>
          </a:xfrm>
          <a:prstGeom prst="rect">
            <a:avLst/>
          </a:prstGeom>
          <a:solidFill>
            <a:srgbClr val="C00000"/>
          </a:solidFill>
          <a:ln w="1260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7180263" y="5411788"/>
            <a:ext cx="304800" cy="228600"/>
          </a:xfrm>
          <a:prstGeom prst="rect">
            <a:avLst/>
          </a:prstGeom>
          <a:solidFill>
            <a:srgbClr val="00B050"/>
          </a:solidFill>
          <a:ln w="1260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7637463" y="5411788"/>
            <a:ext cx="304800" cy="228600"/>
          </a:xfrm>
          <a:prstGeom prst="rect">
            <a:avLst/>
          </a:prstGeom>
          <a:solidFill>
            <a:srgbClr val="00B050"/>
          </a:solidFill>
          <a:ln w="1260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 rot="5400000">
            <a:off x="3740944" y="5352257"/>
            <a:ext cx="331787" cy="1219200"/>
          </a:xfrm>
          <a:prstGeom prst="chevron">
            <a:avLst>
              <a:gd name="adj" fmla="val 50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3675063" y="6248400"/>
            <a:ext cx="457200" cy="381000"/>
          </a:xfrm>
          <a:prstGeom prst="rect">
            <a:avLst/>
          </a:prstGeom>
          <a:solidFill>
            <a:srgbClr val="0000F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 rot="5400000">
            <a:off x="5722144" y="5123657"/>
            <a:ext cx="331787" cy="1676400"/>
          </a:xfrm>
          <a:prstGeom prst="chevron">
            <a:avLst>
              <a:gd name="adj" fmla="val 50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580063" y="6248400"/>
            <a:ext cx="609600" cy="381000"/>
          </a:xfrm>
          <a:prstGeom prst="rect">
            <a:avLst/>
          </a:prstGeom>
          <a:solidFill>
            <a:srgbClr val="C00000"/>
          </a:solidFill>
          <a:ln w="1260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 rot="5400000">
            <a:off x="7398544" y="5580857"/>
            <a:ext cx="331787" cy="762000"/>
          </a:xfrm>
          <a:prstGeom prst="chevron">
            <a:avLst>
              <a:gd name="adj" fmla="val 50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7408863" y="6248400"/>
            <a:ext cx="304800" cy="381000"/>
          </a:xfrm>
          <a:prstGeom prst="rect">
            <a:avLst/>
          </a:prstGeom>
          <a:solidFill>
            <a:srgbClr val="00B050"/>
          </a:solidFill>
          <a:ln w="1260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914400" y="5156200"/>
            <a:ext cx="22701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i="1">
                <a:cs typeface="Arial" pitchFamily="34" charset="0"/>
              </a:rPr>
              <a:t>Different colors represent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i="1">
                <a:cs typeface="Arial" pitchFamily="34" charset="0"/>
              </a:rPr>
              <a:t>different keys (potentially)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i="1">
                <a:cs typeface="Arial" pitchFamily="34" charset="0"/>
              </a:rPr>
              <a:t>from different Mappers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57200" y="6003925"/>
            <a:ext cx="29845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i="1">
                <a:cs typeface="Arial" pitchFamily="34" charset="0"/>
              </a:rPr>
              <a:t>Partitions are the input to Reducers</a:t>
            </a:r>
          </a:p>
        </p:txBody>
      </p:sp>
      <p:sp>
        <p:nvSpPr>
          <p:cNvPr id="20501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3EF47705-5B47-4B1C-8EA0-5BC6320DDFB0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5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1BFA0431-24A3-48E8-B4F4-525AC89A7158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16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71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9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5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8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1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4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7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Hadoop</a:t>
            </a: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41363"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Since its debut on the computing stage, MapReduce has frequently been associated with </a:t>
            </a:r>
            <a:r>
              <a:rPr lang="en-US" altLang="en-US" sz="2000" i="1">
                <a:solidFill>
                  <a:srgbClr val="0000FF"/>
                </a:solidFill>
                <a:cs typeface="Arial" pitchFamily="34" charset="0"/>
              </a:rPr>
              <a:t>Hadoop</a:t>
            </a:r>
            <a:r>
              <a:rPr lang="en-US" altLang="en-US" sz="200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Hadoop is an open source implementation of MapReduce and is currently enjoying wide popularity</a:t>
            </a: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Hadoop presents MapReduce as an analytics engine and under the hood uses a distributed storage layer referred to as Hadoop Distributed File System (</a:t>
            </a:r>
            <a:r>
              <a:rPr lang="en-US" altLang="en-US" sz="2000" i="1">
                <a:solidFill>
                  <a:srgbClr val="0000FF"/>
                </a:solidFill>
                <a:cs typeface="Arial" pitchFamily="34" charset="0"/>
              </a:rPr>
              <a:t>HDFS</a:t>
            </a:r>
            <a:r>
              <a:rPr lang="en-US" altLang="en-US" sz="2000">
                <a:cs typeface="Arial" pitchFamily="34" charset="0"/>
              </a:rPr>
              <a:t>)</a:t>
            </a: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5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HDFS mimics Google File System (</a:t>
            </a:r>
            <a:r>
              <a:rPr lang="en-US" altLang="en-US" sz="2000" i="1">
                <a:solidFill>
                  <a:srgbClr val="0000FF"/>
                </a:solidFill>
                <a:cs typeface="Arial" pitchFamily="34" charset="0"/>
              </a:rPr>
              <a:t>GFS</a:t>
            </a:r>
            <a:r>
              <a:rPr lang="en-US" altLang="en-US" sz="2000">
                <a:cs typeface="Arial" pitchFamily="34" charset="0"/>
              </a:rPr>
              <a:t>)</a:t>
            </a: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21508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7F36653B-069D-461C-842E-89C53DEFBCD3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0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0F40696D-54DC-4E54-8C74-2790BB906737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17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8158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Hadoop Components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309688"/>
            <a:ext cx="7683500" cy="4927600"/>
          </a:xfrm>
        </p:spPr>
        <p:txBody>
          <a:bodyPr/>
          <a:lstStyle/>
          <a:p>
            <a:pPr eaLnBrk="1"/>
            <a:r>
              <a:rPr lang="en-US" altLang="en-US" b="1" smtClean="0">
                <a:ea typeface="MS PGothic" pitchFamily="34" charset="-128"/>
              </a:rPr>
              <a:t>Distributed file system (HDFS)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Single namespace for entire cluster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Replicates data 3x for fault-tolerance</a:t>
            </a:r>
          </a:p>
          <a:p>
            <a:pPr eaLnBrk="1"/>
            <a:endParaRPr lang="en-US" altLang="en-US" smtClean="0">
              <a:ea typeface="MS PGothic" pitchFamily="34" charset="-128"/>
            </a:endParaRPr>
          </a:p>
          <a:p>
            <a:pPr eaLnBrk="1"/>
            <a:r>
              <a:rPr lang="en-US" altLang="en-US" b="1" smtClean="0">
                <a:ea typeface="MS PGothic" pitchFamily="34" charset="-128"/>
              </a:rPr>
              <a:t>MapReduce framework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Executes user jobs specified as “map” and “reduce” functions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Manages work distribution &amp; fault-tolerance</a:t>
            </a:r>
          </a:p>
        </p:txBody>
      </p:sp>
      <p:sp>
        <p:nvSpPr>
          <p:cNvPr id="22532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3B308958-AFFE-4456-8022-159021EF0969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53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33C03C37-B3AF-46C2-88AE-28E9F21EDDC4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18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8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Data Distribution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98513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In a MapReduce cluster, data is distributed to all the nodes of the cluster as it is being loaded in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An underlying distributed file systems (e.g., GFS) splits large data files into chunks which are managed by different nodes in the cluster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Even though the file chunks are distributed across several machines, they form </a:t>
            </a:r>
            <a:r>
              <a:rPr lang="en-US" altLang="en-US" sz="2000" i="1">
                <a:cs typeface="Arial" pitchFamily="34" charset="0"/>
              </a:rPr>
              <a:t>a single namesapce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95600" y="3505200"/>
            <a:ext cx="3048000" cy="4572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cs typeface="Arial" pitchFamily="34" charset="0"/>
              </a:rPr>
              <a:t>Input data: A large file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295400" y="4343400"/>
            <a:ext cx="1447800" cy="9144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Node 1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4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1371600" y="4710113"/>
            <a:ext cx="1314450" cy="304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>
                <a:solidFill>
                  <a:srgbClr val="FFFFFF"/>
                </a:solidFill>
                <a:cs typeface="Arial" pitchFamily="34" charset="0"/>
              </a:rPr>
              <a:t>Chunk of input data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752600" y="3810000"/>
            <a:ext cx="5334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885950" y="3657600"/>
            <a:ext cx="1009650" cy="15716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6553200" y="3810000"/>
            <a:ext cx="5334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5943600" y="3657600"/>
            <a:ext cx="1009650" cy="15716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3657600" y="4343400"/>
            <a:ext cx="1447800" cy="9144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Node 2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4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3733800" y="4710113"/>
            <a:ext cx="1314450" cy="3048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>
                <a:solidFill>
                  <a:srgbClr val="FFFFFF"/>
                </a:solidFill>
                <a:cs typeface="Arial" pitchFamily="34" charset="0"/>
              </a:rPr>
              <a:t>Chunk of input data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6096000" y="4343400"/>
            <a:ext cx="1447800" cy="9144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Node 3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4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6172200" y="4710113"/>
            <a:ext cx="1314450" cy="30480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>
                <a:solidFill>
                  <a:srgbClr val="FFFFFF"/>
                </a:solidFill>
                <a:cs typeface="Arial" pitchFamily="34" charset="0"/>
              </a:rPr>
              <a:t>Chunk of input data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4114800" y="3962400"/>
            <a:ext cx="533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3568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A7177D1C-85B4-4BE7-AEC8-86938EFD05FD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6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9457EA27-A1FE-4A1D-B13E-21B23C1516B0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19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428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4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4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0" grpId="0" animBg="1"/>
      <p:bldP spid="8201" grpId="0" animBg="1"/>
      <p:bldP spid="8202" grpId="0" animBg="1"/>
      <p:bldP spid="82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Outline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39775"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>
                <a:cs typeface="Arial" pitchFamily="34" charset="0"/>
              </a:rPr>
              <a:t>We will cover:</a:t>
            </a: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Basics</a:t>
            </a: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Data Flow in MapReduce</a:t>
            </a: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Scheduling in MapReduce</a:t>
            </a: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Next Generation MapReduce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6149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2170BD03-8837-4B3C-9EC5-087A34020A91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5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0D195356-C230-466F-AA99-AD7368D636F0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1538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Typical Hadoop Cluster</a:t>
            </a:r>
          </a:p>
        </p:txBody>
      </p:sp>
      <p:grpSp>
        <p:nvGrpSpPr>
          <p:cNvPr id="24579" name="Group 11"/>
          <p:cNvGrpSpPr>
            <a:grpSpLocks/>
          </p:cNvGrpSpPr>
          <p:nvPr/>
        </p:nvGrpSpPr>
        <p:grpSpPr bwMode="auto">
          <a:xfrm>
            <a:off x="838200" y="1422400"/>
            <a:ext cx="7239000" cy="2692400"/>
            <a:chOff x="1001010" y="1447800"/>
            <a:chExt cx="7239000" cy="2692003"/>
          </a:xfrm>
        </p:grpSpPr>
        <p:pic>
          <p:nvPicPr>
            <p:cNvPr id="24584" name="Picture 3" descr="Picture 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010" y="1447800"/>
              <a:ext cx="7239000" cy="269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TextBox 4"/>
            <p:cNvSpPr txBox="1">
              <a:spLocks noChangeArrowheads="1"/>
            </p:cNvSpPr>
            <p:nvPr/>
          </p:nvSpPr>
          <p:spPr bwMode="auto">
            <a:xfrm>
              <a:off x="3572985" y="1496091"/>
              <a:ext cx="18411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marL="37931725" indent="-37474525"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  <a:cs typeface="Arial" pitchFamily="34" charset="0"/>
                </a:rPr>
                <a:t>Aggregation switch</a:t>
              </a:r>
            </a:p>
          </p:txBody>
        </p:sp>
        <p:sp>
          <p:nvSpPr>
            <p:cNvPr id="24586" name="TextBox 5"/>
            <p:cNvSpPr txBox="1">
              <a:spLocks noChangeArrowheads="1"/>
            </p:cNvSpPr>
            <p:nvPr/>
          </p:nvSpPr>
          <p:spPr bwMode="auto">
            <a:xfrm>
              <a:off x="2266070" y="2071135"/>
              <a:ext cx="12138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4000"/>
                </a:lnSpc>
                <a:spcAft>
                  <a:spcPts val="1288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1pPr>
              <a:lvl2pPr marL="37931725" indent="-37474525" eaLnBrk="0" hangingPunct="0">
                <a:lnSpc>
                  <a:spcPct val="94000"/>
                </a:lnSpc>
                <a:spcAft>
                  <a:spcPts val="102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2pPr>
              <a:lvl3pPr eaLnBrk="0" hangingPunct="0">
                <a:lnSpc>
                  <a:spcPct val="94000"/>
                </a:lnSpc>
                <a:spcAft>
                  <a:spcPts val="775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3pPr>
              <a:lvl4pPr eaLnBrk="0" hangingPunct="0">
                <a:lnSpc>
                  <a:spcPct val="94000"/>
                </a:lnSpc>
                <a:spcAft>
                  <a:spcPts val="51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4pPr>
              <a:lvl5pPr eaLnBrk="0" hangingPunct="0">
                <a:lnSpc>
                  <a:spcPct val="94000"/>
                </a:lnSpc>
                <a:spcAft>
                  <a:spcPts val="263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5pPr>
              <a:lvl6pPr marL="25146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6pPr>
              <a:lvl7pPr marL="29718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7pPr>
              <a:lvl8pPr marL="34290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8pPr>
              <a:lvl9pPr marL="3886200" indent="-228600" defTabSz="457200" eaLnBrk="0" fontAlgn="base" hangingPunct="0">
                <a:lnSpc>
                  <a:spcPct val="94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400">
                  <a:solidFill>
                    <a:srgbClr val="000000"/>
                  </a:solidFill>
                  <a:latin typeface="Arial" pitchFamily="34" charset="0"/>
                  <a:ea typeface="WenQuanYi Zen Hei" charset="0"/>
                  <a:cs typeface="WenQuanYi Zen Hei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  <a:cs typeface="Arial" pitchFamily="34" charset="0"/>
                </a:rPr>
                <a:t>Rack switch</a:t>
              </a:r>
            </a:p>
          </p:txBody>
        </p:sp>
      </p:grp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762000" y="4572000"/>
            <a:ext cx="7543800" cy="1905000"/>
          </a:xfrm>
        </p:spPr>
        <p:txBody>
          <a:bodyPr/>
          <a:lstStyle/>
          <a:p>
            <a:pPr marL="328613" indent="-328613" eaLnBrk="1"/>
            <a:r>
              <a:rPr lang="en-US" altLang="en-US" sz="2000" dirty="0" smtClean="0">
                <a:ea typeface="MS PGothic" pitchFamily="34" charset="-128"/>
              </a:rPr>
              <a:t>40 nodes/rack, 1000-4000 nodes in cluster</a:t>
            </a:r>
          </a:p>
          <a:p>
            <a:pPr marL="328613" indent="-328613" eaLnBrk="1"/>
            <a:r>
              <a:rPr lang="en-US" altLang="en-US" sz="2000" dirty="0" smtClean="0">
                <a:ea typeface="MS PGothic" pitchFamily="34" charset="-128"/>
              </a:rPr>
              <a:t>1 </a:t>
            </a:r>
            <a:r>
              <a:rPr lang="en-US" altLang="en-US" sz="2000" dirty="0" err="1" smtClean="0">
                <a:ea typeface="MS PGothic" pitchFamily="34" charset="-128"/>
              </a:rPr>
              <a:t>Gbps</a:t>
            </a:r>
            <a:r>
              <a:rPr lang="en-US" altLang="en-US" sz="2000" dirty="0" smtClean="0">
                <a:ea typeface="MS PGothic" pitchFamily="34" charset="-128"/>
              </a:rPr>
              <a:t> bandwidth within rack, 8 </a:t>
            </a:r>
            <a:r>
              <a:rPr lang="en-US" altLang="en-US" sz="2000" dirty="0" err="1" smtClean="0">
                <a:ea typeface="MS PGothic" pitchFamily="34" charset="-128"/>
              </a:rPr>
              <a:t>Gbps</a:t>
            </a:r>
            <a:r>
              <a:rPr lang="en-US" altLang="en-US" sz="2000" dirty="0" smtClean="0">
                <a:ea typeface="MS PGothic" pitchFamily="34" charset="-128"/>
              </a:rPr>
              <a:t> out of rack</a:t>
            </a:r>
          </a:p>
          <a:p>
            <a:pPr marL="328613" indent="-328613" eaLnBrk="1"/>
            <a:r>
              <a:rPr lang="en-US" altLang="en-US" sz="2000" dirty="0" smtClean="0">
                <a:ea typeface="MS PGothic" pitchFamily="34" charset="-128"/>
              </a:rPr>
              <a:t>Node specs (Yahoo </a:t>
            </a:r>
            <a:r>
              <a:rPr lang="en-US" altLang="en-US" sz="2000" dirty="0" err="1" smtClean="0">
                <a:ea typeface="MS PGothic" pitchFamily="34" charset="-128"/>
              </a:rPr>
              <a:t>terasort</a:t>
            </a:r>
            <a:r>
              <a:rPr lang="en-US" altLang="en-US" sz="2000" dirty="0" smtClean="0">
                <a:ea typeface="MS PGothic" pitchFamily="34" charset="-128"/>
              </a:rPr>
              <a:t>):</a:t>
            </a:r>
            <a:br>
              <a:rPr lang="en-US" altLang="en-US" sz="2000" dirty="0" smtClean="0">
                <a:ea typeface="MS PGothic" pitchFamily="34" charset="-128"/>
              </a:rPr>
            </a:br>
            <a:r>
              <a:rPr lang="en-US" altLang="en-US" sz="2000" dirty="0" smtClean="0">
                <a:ea typeface="MS PGothic" pitchFamily="34" charset="-128"/>
              </a:rPr>
              <a:t>8 x 2GHz cores, 8 GB RAM, 4 disks (= 4 TB)</a:t>
            </a:r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2362200" y="6642100"/>
            <a:ext cx="6781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7931725" indent="-37474525" eaLnBrk="0" hangingPunct="0">
              <a:lnSpc>
                <a:spcPct val="94000"/>
              </a:lnSpc>
              <a:spcAft>
                <a:spcPts val="102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r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altLang="en-US" sz="800">
                <a:solidFill>
                  <a:srgbClr val="BFBFBF"/>
                </a:solidFill>
                <a:ea typeface="MS PGothic" pitchFamily="34" charset="-128"/>
                <a:cs typeface="Arial" pitchFamily="34" charset="0"/>
              </a:rPr>
              <a:t>Image from http://wiki.apache.org/hadoop-data/attachments/HadoopPresentations/attachments/YahooHadoopIntro-apachecon-us-2008.pdf</a:t>
            </a:r>
          </a:p>
        </p:txBody>
      </p:sp>
      <p:sp>
        <p:nvSpPr>
          <p:cNvPr id="24582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AA12F239-4268-48AF-B061-86CE355EF4E5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3A3FF05B-972E-4B61-B9F0-251DD0D6BD21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20</a:t>
            </a:fld>
            <a:endParaRPr lang="en-US" altLang="en-US" sz="1400" dirty="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0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latin typeface="Arial(Heading)"/>
                <a:cs typeface="Arial" pitchFamily="34" charset="0"/>
              </a:rPr>
              <a:t>Hadoop MapReduce: A Closer Look</a:t>
            </a:r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685800" y="1752600"/>
            <a:ext cx="762000" cy="1143000"/>
          </a:xfrm>
          <a:prstGeom prst="can">
            <a:avLst>
              <a:gd name="adj" fmla="val 25000"/>
            </a:avLst>
          </a:prstGeom>
          <a:solidFill>
            <a:srgbClr val="7F7F7F"/>
          </a:solidFill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90600" y="2111375"/>
            <a:ext cx="376238" cy="276225"/>
          </a:xfrm>
          <a:prstGeom prst="rect">
            <a:avLst/>
          </a:prstGeom>
          <a:noFill/>
          <a:ln w="936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62000" y="2543175"/>
            <a:ext cx="376238" cy="276225"/>
          </a:xfrm>
          <a:prstGeom prst="rect">
            <a:avLst/>
          </a:prstGeom>
          <a:noFill/>
          <a:ln w="936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828800" y="1506538"/>
            <a:ext cx="1828800" cy="533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InputFormat</a:t>
            </a: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1066800" y="1368425"/>
            <a:ext cx="1588" cy="3873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066800" y="1371600"/>
            <a:ext cx="167640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344" name="AutoShape 8"/>
          <p:cNvCxnSpPr>
            <a:cxnSpLocks noChangeShapeType="1"/>
            <a:endCxn id="14341" idx="0"/>
          </p:cNvCxnSpPr>
          <p:nvPr/>
        </p:nvCxnSpPr>
        <p:spPr bwMode="auto">
          <a:xfrm>
            <a:off x="2743200" y="1371600"/>
            <a:ext cx="1588" cy="134938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828800" y="2230438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514600" y="2233613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3200400" y="2233613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cxnSp>
        <p:nvCxnSpPr>
          <p:cNvPr id="14348" name="AutoShape 12"/>
          <p:cNvCxnSpPr>
            <a:cxnSpLocks noChangeShapeType="1"/>
            <a:endCxn id="14345" idx="0"/>
          </p:cNvCxnSpPr>
          <p:nvPr/>
        </p:nvCxnSpPr>
        <p:spPr bwMode="auto">
          <a:xfrm>
            <a:off x="2057400" y="2039938"/>
            <a:ext cx="1588" cy="190500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49" name="AutoShape 13"/>
          <p:cNvCxnSpPr>
            <a:cxnSpLocks noChangeShapeType="1"/>
            <a:stCxn id="14341" idx="2"/>
            <a:endCxn id="14346" idx="0"/>
          </p:cNvCxnSpPr>
          <p:nvPr/>
        </p:nvCxnSpPr>
        <p:spPr bwMode="auto">
          <a:xfrm>
            <a:off x="2743200" y="2039938"/>
            <a:ext cx="1588" cy="19367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50" name="AutoShape 14"/>
          <p:cNvCxnSpPr>
            <a:cxnSpLocks noChangeShapeType="1"/>
            <a:endCxn id="14347" idx="0"/>
          </p:cNvCxnSpPr>
          <p:nvPr/>
        </p:nvCxnSpPr>
        <p:spPr bwMode="auto">
          <a:xfrm>
            <a:off x="3429000" y="2039938"/>
            <a:ext cx="1588" cy="19367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1828800" y="2916238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514600" y="2919413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3200400" y="2919413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cxnSp>
        <p:nvCxnSpPr>
          <p:cNvPr id="14354" name="AutoShape 18"/>
          <p:cNvCxnSpPr>
            <a:cxnSpLocks noChangeShapeType="1"/>
            <a:stCxn id="14345" idx="2"/>
            <a:endCxn id="14351" idx="0"/>
          </p:cNvCxnSpPr>
          <p:nvPr/>
        </p:nvCxnSpPr>
        <p:spPr bwMode="auto">
          <a:xfrm>
            <a:off x="2057400" y="2587625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55" name="AutoShape 19"/>
          <p:cNvCxnSpPr>
            <a:cxnSpLocks noChangeShapeType="1"/>
            <a:stCxn id="14346" idx="2"/>
            <a:endCxn id="14352" idx="0"/>
          </p:cNvCxnSpPr>
          <p:nvPr/>
        </p:nvCxnSpPr>
        <p:spPr bwMode="auto">
          <a:xfrm>
            <a:off x="2743200" y="2590800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56" name="AutoShape 20"/>
          <p:cNvCxnSpPr>
            <a:cxnSpLocks noChangeShapeType="1"/>
            <a:stCxn id="14347" idx="2"/>
            <a:endCxn id="14353" idx="0"/>
          </p:cNvCxnSpPr>
          <p:nvPr/>
        </p:nvCxnSpPr>
        <p:spPr bwMode="auto">
          <a:xfrm>
            <a:off x="3429000" y="2590800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1828800" y="3602038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514600" y="3605213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3200400" y="3605213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cxnSp>
        <p:nvCxnSpPr>
          <p:cNvPr id="14360" name="AutoShape 24"/>
          <p:cNvCxnSpPr>
            <a:cxnSpLocks noChangeShapeType="1"/>
            <a:stCxn id="14351" idx="2"/>
            <a:endCxn id="14357" idx="0"/>
          </p:cNvCxnSpPr>
          <p:nvPr/>
        </p:nvCxnSpPr>
        <p:spPr bwMode="auto">
          <a:xfrm>
            <a:off x="2057400" y="3273425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1" name="AutoShape 25"/>
          <p:cNvCxnSpPr>
            <a:cxnSpLocks noChangeShapeType="1"/>
            <a:stCxn id="14352" idx="2"/>
            <a:endCxn id="14358" idx="0"/>
          </p:cNvCxnSpPr>
          <p:nvPr/>
        </p:nvCxnSpPr>
        <p:spPr bwMode="auto">
          <a:xfrm>
            <a:off x="2743200" y="3276600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2" name="AutoShape 26"/>
          <p:cNvCxnSpPr>
            <a:cxnSpLocks noChangeShapeType="1"/>
            <a:stCxn id="14353" idx="2"/>
            <a:endCxn id="14359" idx="0"/>
          </p:cNvCxnSpPr>
          <p:nvPr/>
        </p:nvCxnSpPr>
        <p:spPr bwMode="auto">
          <a:xfrm>
            <a:off x="3429000" y="3276600"/>
            <a:ext cx="1588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552450" y="3338513"/>
            <a:ext cx="13287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Input (K, V) pairs</a:t>
            </a: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2286000" y="4214813"/>
            <a:ext cx="914400" cy="35718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Partitioner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863" y="3990975"/>
            <a:ext cx="18367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Intermediate (K, V) pairs</a:t>
            </a:r>
          </a:p>
        </p:txBody>
      </p:sp>
      <p:cxnSp>
        <p:nvCxnSpPr>
          <p:cNvPr id="14366" name="AutoShape 30"/>
          <p:cNvCxnSpPr>
            <a:cxnSpLocks noChangeShapeType="1"/>
            <a:stCxn id="14357" idx="2"/>
            <a:endCxn id="14364" idx="0"/>
          </p:cNvCxnSpPr>
          <p:nvPr/>
        </p:nvCxnSpPr>
        <p:spPr bwMode="auto">
          <a:xfrm>
            <a:off x="2057400" y="3959225"/>
            <a:ext cx="685800" cy="255588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7" name="AutoShape 31"/>
          <p:cNvCxnSpPr>
            <a:cxnSpLocks noChangeShapeType="1"/>
            <a:stCxn id="14358" idx="2"/>
            <a:endCxn id="14364" idx="0"/>
          </p:cNvCxnSpPr>
          <p:nvPr/>
        </p:nvCxnSpPr>
        <p:spPr bwMode="auto">
          <a:xfrm>
            <a:off x="2743200" y="3962400"/>
            <a:ext cx="1588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8" name="AutoShape 32"/>
          <p:cNvCxnSpPr>
            <a:cxnSpLocks noChangeShapeType="1"/>
            <a:stCxn id="14359" idx="2"/>
            <a:endCxn id="14364" idx="0"/>
          </p:cNvCxnSpPr>
          <p:nvPr/>
        </p:nvCxnSpPr>
        <p:spPr bwMode="auto">
          <a:xfrm flipH="1">
            <a:off x="2743200" y="3962400"/>
            <a:ext cx="685800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1828800" y="4824413"/>
            <a:ext cx="1828800" cy="357187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Sort</a:t>
            </a:r>
          </a:p>
        </p:txBody>
      </p:sp>
      <p:cxnSp>
        <p:nvCxnSpPr>
          <p:cNvPr id="14370" name="AutoShape 34"/>
          <p:cNvCxnSpPr>
            <a:cxnSpLocks noChangeShapeType="1"/>
            <a:stCxn id="14364" idx="2"/>
            <a:endCxn id="14369" idx="0"/>
          </p:cNvCxnSpPr>
          <p:nvPr/>
        </p:nvCxnSpPr>
        <p:spPr bwMode="auto">
          <a:xfrm>
            <a:off x="2743200" y="4572000"/>
            <a:ext cx="1588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1828800" y="5357813"/>
            <a:ext cx="1828800" cy="3571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Reduce</a:t>
            </a:r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1828800" y="6019800"/>
            <a:ext cx="1828800" cy="5334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OutputFormat</a:t>
            </a:r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>
            <a:off x="2743200" y="6553200"/>
            <a:ext cx="1588" cy="15240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 flipH="1">
            <a:off x="293688" y="6705600"/>
            <a:ext cx="2452687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 flipV="1">
            <a:off x="296863" y="1597025"/>
            <a:ext cx="1587" cy="51117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658813" y="1066800"/>
            <a:ext cx="2549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Files loaded from local HDFS store</a:t>
            </a: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571500" y="2971800"/>
            <a:ext cx="12509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RecordReaders</a:t>
            </a:r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296863" y="1600200"/>
            <a:ext cx="655637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379" name="AutoShape 43"/>
          <p:cNvCxnSpPr>
            <a:cxnSpLocks noChangeShapeType="1"/>
          </p:cNvCxnSpPr>
          <p:nvPr/>
        </p:nvCxnSpPr>
        <p:spPr bwMode="auto">
          <a:xfrm>
            <a:off x="952500" y="1600200"/>
            <a:ext cx="1588" cy="17462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80" name="AutoShape 44"/>
          <p:cNvCxnSpPr>
            <a:cxnSpLocks noChangeShapeType="1"/>
            <a:stCxn id="14369" idx="2"/>
            <a:endCxn id="14371" idx="0"/>
          </p:cNvCxnSpPr>
          <p:nvPr/>
        </p:nvCxnSpPr>
        <p:spPr bwMode="auto">
          <a:xfrm>
            <a:off x="2743200" y="5181600"/>
            <a:ext cx="1588" cy="1762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81" name="AutoShape 45"/>
          <p:cNvCxnSpPr>
            <a:cxnSpLocks noChangeShapeType="1"/>
            <a:stCxn id="14371" idx="2"/>
            <a:endCxn id="14372" idx="0"/>
          </p:cNvCxnSpPr>
          <p:nvPr/>
        </p:nvCxnSpPr>
        <p:spPr bwMode="auto">
          <a:xfrm>
            <a:off x="2743200" y="5715000"/>
            <a:ext cx="1588" cy="304800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750888" y="5729288"/>
            <a:ext cx="13176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Final (K, V) pairs</a:t>
            </a:r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392113" y="6248400"/>
            <a:ext cx="14255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Writeback to local </a:t>
            </a:r>
            <a:br>
              <a:rPr lang="en-US" altLang="en-US" sz="1200">
                <a:cs typeface="Arial" pitchFamily="34" charset="0"/>
              </a:rPr>
            </a:br>
            <a:r>
              <a:rPr lang="en-US" altLang="en-US" sz="1200">
                <a:cs typeface="Arial" pitchFamily="34" charset="0"/>
              </a:rPr>
              <a:t>HDFS store</a:t>
            </a:r>
          </a:p>
        </p:txBody>
      </p:sp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7772400" y="1752600"/>
            <a:ext cx="762000" cy="1143000"/>
          </a:xfrm>
          <a:prstGeom prst="can">
            <a:avLst>
              <a:gd name="adj" fmla="val 25000"/>
            </a:avLst>
          </a:prstGeom>
          <a:solidFill>
            <a:srgbClr val="7F7F7F"/>
          </a:solidFill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8077200" y="2111375"/>
            <a:ext cx="376238" cy="276225"/>
          </a:xfrm>
          <a:prstGeom prst="rect">
            <a:avLst/>
          </a:prstGeom>
          <a:noFill/>
          <a:ln w="936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</a:t>
            </a: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7848600" y="2543175"/>
            <a:ext cx="376238" cy="276225"/>
          </a:xfrm>
          <a:prstGeom prst="rect">
            <a:avLst/>
          </a:prstGeom>
          <a:noFill/>
          <a:ln w="936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5570538" y="1506538"/>
            <a:ext cx="1828800" cy="533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InputFormat</a:t>
            </a:r>
          </a:p>
        </p:txBody>
      </p:sp>
      <p:sp>
        <p:nvSpPr>
          <p:cNvPr id="14388" name="Line 52"/>
          <p:cNvSpPr>
            <a:spLocks noChangeShapeType="1"/>
          </p:cNvSpPr>
          <p:nvPr/>
        </p:nvSpPr>
        <p:spPr bwMode="auto">
          <a:xfrm flipV="1">
            <a:off x="8153400" y="1368425"/>
            <a:ext cx="1588" cy="3873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9" name="Line 53"/>
          <p:cNvSpPr>
            <a:spLocks noChangeShapeType="1"/>
          </p:cNvSpPr>
          <p:nvPr/>
        </p:nvSpPr>
        <p:spPr bwMode="auto">
          <a:xfrm flipH="1">
            <a:off x="6481763" y="1371600"/>
            <a:ext cx="1674812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390" name="AutoShape 54"/>
          <p:cNvCxnSpPr>
            <a:cxnSpLocks noChangeShapeType="1"/>
            <a:endCxn id="14387" idx="0"/>
          </p:cNvCxnSpPr>
          <p:nvPr/>
        </p:nvCxnSpPr>
        <p:spPr bwMode="auto">
          <a:xfrm>
            <a:off x="6484938" y="1371600"/>
            <a:ext cx="1587" cy="134938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5570538" y="2230438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sp>
        <p:nvSpPr>
          <p:cNvPr id="14392" name="Rectangle 56"/>
          <p:cNvSpPr>
            <a:spLocks noChangeArrowheads="1"/>
          </p:cNvSpPr>
          <p:nvPr/>
        </p:nvSpPr>
        <p:spPr bwMode="auto">
          <a:xfrm>
            <a:off x="6256338" y="2233613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942138" y="2233613"/>
            <a:ext cx="457200" cy="357187"/>
          </a:xfrm>
          <a:prstGeom prst="rect">
            <a:avLst/>
          </a:prstGeom>
          <a:solidFill>
            <a:srgbClr val="7575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Split</a:t>
            </a:r>
          </a:p>
        </p:txBody>
      </p:sp>
      <p:cxnSp>
        <p:nvCxnSpPr>
          <p:cNvPr id="14394" name="AutoShape 58"/>
          <p:cNvCxnSpPr>
            <a:cxnSpLocks noChangeShapeType="1"/>
            <a:endCxn id="14391" idx="0"/>
          </p:cNvCxnSpPr>
          <p:nvPr/>
        </p:nvCxnSpPr>
        <p:spPr bwMode="auto">
          <a:xfrm>
            <a:off x="5799138" y="2039938"/>
            <a:ext cx="1587" cy="190500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95" name="AutoShape 59"/>
          <p:cNvCxnSpPr>
            <a:cxnSpLocks noChangeShapeType="1"/>
            <a:stCxn id="14387" idx="2"/>
            <a:endCxn id="14392" idx="0"/>
          </p:cNvCxnSpPr>
          <p:nvPr/>
        </p:nvCxnSpPr>
        <p:spPr bwMode="auto">
          <a:xfrm>
            <a:off x="6484938" y="2039938"/>
            <a:ext cx="1587" cy="19367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96" name="AutoShape 60"/>
          <p:cNvCxnSpPr>
            <a:cxnSpLocks noChangeShapeType="1"/>
            <a:endCxn id="14393" idx="0"/>
          </p:cNvCxnSpPr>
          <p:nvPr/>
        </p:nvCxnSpPr>
        <p:spPr bwMode="auto">
          <a:xfrm>
            <a:off x="7170738" y="2039938"/>
            <a:ext cx="1587" cy="19367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97" name="Rectangle 61"/>
          <p:cNvSpPr>
            <a:spLocks noChangeArrowheads="1"/>
          </p:cNvSpPr>
          <p:nvPr/>
        </p:nvSpPr>
        <p:spPr bwMode="auto">
          <a:xfrm>
            <a:off x="5570538" y="2916238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sp>
        <p:nvSpPr>
          <p:cNvPr id="14398" name="Rectangle 62"/>
          <p:cNvSpPr>
            <a:spLocks noChangeArrowheads="1"/>
          </p:cNvSpPr>
          <p:nvPr/>
        </p:nvSpPr>
        <p:spPr bwMode="auto">
          <a:xfrm>
            <a:off x="6256338" y="2919413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sp>
        <p:nvSpPr>
          <p:cNvPr id="14399" name="Rectangle 63"/>
          <p:cNvSpPr>
            <a:spLocks noChangeArrowheads="1"/>
          </p:cNvSpPr>
          <p:nvPr/>
        </p:nvSpPr>
        <p:spPr bwMode="auto">
          <a:xfrm>
            <a:off x="6942138" y="2919413"/>
            <a:ext cx="457200" cy="357187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RR</a:t>
            </a:r>
          </a:p>
        </p:txBody>
      </p:sp>
      <p:cxnSp>
        <p:nvCxnSpPr>
          <p:cNvPr id="14400" name="AutoShape 64"/>
          <p:cNvCxnSpPr>
            <a:cxnSpLocks noChangeShapeType="1"/>
            <a:stCxn id="14391" idx="2"/>
            <a:endCxn id="14397" idx="0"/>
          </p:cNvCxnSpPr>
          <p:nvPr/>
        </p:nvCxnSpPr>
        <p:spPr bwMode="auto">
          <a:xfrm>
            <a:off x="5799138" y="2587625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01" name="AutoShape 65"/>
          <p:cNvCxnSpPr>
            <a:cxnSpLocks noChangeShapeType="1"/>
            <a:stCxn id="14392" idx="2"/>
            <a:endCxn id="14398" idx="0"/>
          </p:cNvCxnSpPr>
          <p:nvPr/>
        </p:nvCxnSpPr>
        <p:spPr bwMode="auto">
          <a:xfrm>
            <a:off x="6484938" y="2590800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02" name="AutoShape 66"/>
          <p:cNvCxnSpPr>
            <a:cxnSpLocks noChangeShapeType="1"/>
            <a:stCxn id="14393" idx="2"/>
            <a:endCxn id="14399" idx="0"/>
          </p:cNvCxnSpPr>
          <p:nvPr/>
        </p:nvCxnSpPr>
        <p:spPr bwMode="auto">
          <a:xfrm>
            <a:off x="7170738" y="2590800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03" name="Rectangle 67"/>
          <p:cNvSpPr>
            <a:spLocks noChangeArrowheads="1"/>
          </p:cNvSpPr>
          <p:nvPr/>
        </p:nvSpPr>
        <p:spPr bwMode="auto">
          <a:xfrm>
            <a:off x="5570538" y="3602038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sp>
        <p:nvSpPr>
          <p:cNvPr id="14404" name="Rectangle 68"/>
          <p:cNvSpPr>
            <a:spLocks noChangeArrowheads="1"/>
          </p:cNvSpPr>
          <p:nvPr/>
        </p:nvSpPr>
        <p:spPr bwMode="auto">
          <a:xfrm>
            <a:off x="6256338" y="3605213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sp>
        <p:nvSpPr>
          <p:cNvPr id="14405" name="Rectangle 69"/>
          <p:cNvSpPr>
            <a:spLocks noChangeArrowheads="1"/>
          </p:cNvSpPr>
          <p:nvPr/>
        </p:nvSpPr>
        <p:spPr bwMode="auto">
          <a:xfrm>
            <a:off x="6942138" y="3605213"/>
            <a:ext cx="457200" cy="357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Map</a:t>
            </a:r>
          </a:p>
        </p:txBody>
      </p:sp>
      <p:cxnSp>
        <p:nvCxnSpPr>
          <p:cNvPr id="14406" name="AutoShape 70"/>
          <p:cNvCxnSpPr>
            <a:cxnSpLocks noChangeShapeType="1"/>
            <a:stCxn id="14397" idx="2"/>
            <a:endCxn id="14403" idx="0"/>
          </p:cNvCxnSpPr>
          <p:nvPr/>
        </p:nvCxnSpPr>
        <p:spPr bwMode="auto">
          <a:xfrm>
            <a:off x="5799138" y="3273425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07" name="AutoShape 71"/>
          <p:cNvCxnSpPr>
            <a:cxnSpLocks noChangeShapeType="1"/>
            <a:stCxn id="14398" idx="2"/>
            <a:endCxn id="14404" idx="0"/>
          </p:cNvCxnSpPr>
          <p:nvPr/>
        </p:nvCxnSpPr>
        <p:spPr bwMode="auto">
          <a:xfrm>
            <a:off x="6484938" y="3276600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08" name="AutoShape 72"/>
          <p:cNvCxnSpPr>
            <a:cxnSpLocks noChangeShapeType="1"/>
            <a:stCxn id="14399" idx="2"/>
            <a:endCxn id="14405" idx="0"/>
          </p:cNvCxnSpPr>
          <p:nvPr/>
        </p:nvCxnSpPr>
        <p:spPr bwMode="auto">
          <a:xfrm>
            <a:off x="7170738" y="3276600"/>
            <a:ext cx="1587" cy="3286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09" name="Text Box 73"/>
          <p:cNvSpPr txBox="1">
            <a:spLocks noChangeArrowheads="1"/>
          </p:cNvSpPr>
          <p:nvPr/>
        </p:nvSpPr>
        <p:spPr bwMode="auto">
          <a:xfrm>
            <a:off x="7483475" y="3348038"/>
            <a:ext cx="13287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Input (K, V) pairs</a:t>
            </a:r>
          </a:p>
        </p:txBody>
      </p:sp>
      <p:sp>
        <p:nvSpPr>
          <p:cNvPr id="14410" name="Rectangle 74"/>
          <p:cNvSpPr>
            <a:spLocks noChangeArrowheads="1"/>
          </p:cNvSpPr>
          <p:nvPr/>
        </p:nvSpPr>
        <p:spPr bwMode="auto">
          <a:xfrm>
            <a:off x="6027738" y="4214813"/>
            <a:ext cx="914400" cy="35718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Partitioner</a:t>
            </a:r>
          </a:p>
        </p:txBody>
      </p:sp>
      <p:sp>
        <p:nvSpPr>
          <p:cNvPr id="14411" name="Text Box 75"/>
          <p:cNvSpPr txBox="1">
            <a:spLocks noChangeArrowheads="1"/>
          </p:cNvSpPr>
          <p:nvPr/>
        </p:nvSpPr>
        <p:spPr bwMode="auto">
          <a:xfrm>
            <a:off x="7113588" y="3990975"/>
            <a:ext cx="18367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Intermediate (K, V) pairs</a:t>
            </a:r>
          </a:p>
        </p:txBody>
      </p:sp>
      <p:cxnSp>
        <p:nvCxnSpPr>
          <p:cNvPr id="14412" name="AutoShape 76"/>
          <p:cNvCxnSpPr>
            <a:cxnSpLocks noChangeShapeType="1"/>
            <a:stCxn id="14403" idx="2"/>
            <a:endCxn id="14410" idx="0"/>
          </p:cNvCxnSpPr>
          <p:nvPr/>
        </p:nvCxnSpPr>
        <p:spPr bwMode="auto">
          <a:xfrm>
            <a:off x="5799138" y="3959225"/>
            <a:ext cx="685800" cy="255588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13" name="AutoShape 77"/>
          <p:cNvCxnSpPr>
            <a:cxnSpLocks noChangeShapeType="1"/>
            <a:stCxn id="14404" idx="2"/>
            <a:endCxn id="14410" idx="0"/>
          </p:cNvCxnSpPr>
          <p:nvPr/>
        </p:nvCxnSpPr>
        <p:spPr bwMode="auto">
          <a:xfrm>
            <a:off x="6484938" y="3962400"/>
            <a:ext cx="1587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14" name="AutoShape 78"/>
          <p:cNvCxnSpPr>
            <a:cxnSpLocks noChangeShapeType="1"/>
            <a:stCxn id="14405" idx="2"/>
            <a:endCxn id="14410" idx="0"/>
          </p:cNvCxnSpPr>
          <p:nvPr/>
        </p:nvCxnSpPr>
        <p:spPr bwMode="auto">
          <a:xfrm flipH="1">
            <a:off x="6484938" y="3962400"/>
            <a:ext cx="685800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15" name="Rectangle 79"/>
          <p:cNvSpPr>
            <a:spLocks noChangeArrowheads="1"/>
          </p:cNvSpPr>
          <p:nvPr/>
        </p:nvSpPr>
        <p:spPr bwMode="auto">
          <a:xfrm>
            <a:off x="5570538" y="4824413"/>
            <a:ext cx="1828800" cy="357187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Sort</a:t>
            </a:r>
          </a:p>
        </p:txBody>
      </p:sp>
      <p:cxnSp>
        <p:nvCxnSpPr>
          <p:cNvPr id="14416" name="AutoShape 80"/>
          <p:cNvCxnSpPr>
            <a:cxnSpLocks noChangeShapeType="1"/>
            <a:stCxn id="14410" idx="2"/>
            <a:endCxn id="14415" idx="0"/>
          </p:cNvCxnSpPr>
          <p:nvPr/>
        </p:nvCxnSpPr>
        <p:spPr bwMode="auto">
          <a:xfrm>
            <a:off x="6484938" y="4572000"/>
            <a:ext cx="1587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17" name="Rectangle 81"/>
          <p:cNvSpPr>
            <a:spLocks noChangeArrowheads="1"/>
          </p:cNvSpPr>
          <p:nvPr/>
        </p:nvSpPr>
        <p:spPr bwMode="auto">
          <a:xfrm>
            <a:off x="5570538" y="5357813"/>
            <a:ext cx="1828800" cy="3571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cs typeface="Arial" pitchFamily="34" charset="0"/>
              </a:rPr>
              <a:t>Reduce</a:t>
            </a:r>
          </a:p>
        </p:txBody>
      </p:sp>
      <p:sp>
        <p:nvSpPr>
          <p:cNvPr id="14418" name="Rectangle 82"/>
          <p:cNvSpPr>
            <a:spLocks noChangeArrowheads="1"/>
          </p:cNvSpPr>
          <p:nvPr/>
        </p:nvSpPr>
        <p:spPr bwMode="auto">
          <a:xfrm>
            <a:off x="5570538" y="6019800"/>
            <a:ext cx="1828800" cy="5334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>
                <a:solidFill>
                  <a:srgbClr val="FFFFFF"/>
                </a:solidFill>
                <a:cs typeface="Arial" pitchFamily="34" charset="0"/>
              </a:rPr>
              <a:t>OutputFormat</a:t>
            </a:r>
          </a:p>
        </p:txBody>
      </p:sp>
      <p:sp>
        <p:nvSpPr>
          <p:cNvPr id="14419" name="Line 83"/>
          <p:cNvSpPr>
            <a:spLocks noChangeShapeType="1"/>
          </p:cNvSpPr>
          <p:nvPr/>
        </p:nvSpPr>
        <p:spPr bwMode="auto">
          <a:xfrm>
            <a:off x="6484938" y="6553200"/>
            <a:ext cx="1587" cy="15240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20" name="Line 84"/>
          <p:cNvSpPr>
            <a:spLocks noChangeShapeType="1"/>
          </p:cNvSpPr>
          <p:nvPr/>
        </p:nvSpPr>
        <p:spPr bwMode="auto">
          <a:xfrm flipV="1">
            <a:off x="8915400" y="1573213"/>
            <a:ext cx="1588" cy="51117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21" name="Text Box 85"/>
          <p:cNvSpPr txBox="1">
            <a:spLocks noChangeArrowheads="1"/>
          </p:cNvSpPr>
          <p:nvPr/>
        </p:nvSpPr>
        <p:spPr bwMode="auto">
          <a:xfrm>
            <a:off x="5553075" y="1066800"/>
            <a:ext cx="2549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Files loaded from local HDFS store</a:t>
            </a:r>
          </a:p>
        </p:txBody>
      </p:sp>
      <p:sp>
        <p:nvSpPr>
          <p:cNvPr id="14422" name="Text Box 86"/>
          <p:cNvSpPr txBox="1">
            <a:spLocks noChangeArrowheads="1"/>
          </p:cNvSpPr>
          <p:nvPr/>
        </p:nvSpPr>
        <p:spPr bwMode="auto">
          <a:xfrm>
            <a:off x="7448550" y="2971800"/>
            <a:ext cx="12509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RecordReaders</a:t>
            </a:r>
          </a:p>
        </p:txBody>
      </p:sp>
      <p:sp>
        <p:nvSpPr>
          <p:cNvPr id="14423" name="Line 87"/>
          <p:cNvSpPr>
            <a:spLocks noChangeShapeType="1"/>
          </p:cNvSpPr>
          <p:nvPr/>
        </p:nvSpPr>
        <p:spPr bwMode="auto">
          <a:xfrm>
            <a:off x="8267700" y="1584325"/>
            <a:ext cx="6540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424" name="AutoShape 88"/>
          <p:cNvCxnSpPr>
            <a:cxnSpLocks noChangeShapeType="1"/>
          </p:cNvCxnSpPr>
          <p:nvPr/>
        </p:nvCxnSpPr>
        <p:spPr bwMode="auto">
          <a:xfrm>
            <a:off x="8267700" y="1584325"/>
            <a:ext cx="1588" cy="174625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25" name="AutoShape 89"/>
          <p:cNvCxnSpPr>
            <a:cxnSpLocks noChangeShapeType="1"/>
            <a:stCxn id="14415" idx="2"/>
            <a:endCxn id="14417" idx="0"/>
          </p:cNvCxnSpPr>
          <p:nvPr/>
        </p:nvCxnSpPr>
        <p:spPr bwMode="auto">
          <a:xfrm>
            <a:off x="6484938" y="5181600"/>
            <a:ext cx="1587" cy="1762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26" name="AutoShape 90"/>
          <p:cNvCxnSpPr>
            <a:cxnSpLocks noChangeShapeType="1"/>
            <a:stCxn id="14417" idx="2"/>
            <a:endCxn id="14418" idx="0"/>
          </p:cNvCxnSpPr>
          <p:nvPr/>
        </p:nvCxnSpPr>
        <p:spPr bwMode="auto">
          <a:xfrm>
            <a:off x="6484938" y="5715000"/>
            <a:ext cx="1587" cy="304800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27" name="Text Box 91"/>
          <p:cNvSpPr txBox="1">
            <a:spLocks noChangeArrowheads="1"/>
          </p:cNvSpPr>
          <p:nvPr/>
        </p:nvSpPr>
        <p:spPr bwMode="auto">
          <a:xfrm>
            <a:off x="7343775" y="5729288"/>
            <a:ext cx="13176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Final (K, V) pairs</a:t>
            </a:r>
          </a:p>
        </p:txBody>
      </p:sp>
      <p:sp>
        <p:nvSpPr>
          <p:cNvPr id="14428" name="Text Box 92"/>
          <p:cNvSpPr txBox="1">
            <a:spLocks noChangeArrowheads="1"/>
          </p:cNvSpPr>
          <p:nvPr/>
        </p:nvSpPr>
        <p:spPr bwMode="auto">
          <a:xfrm>
            <a:off x="7543800" y="6259513"/>
            <a:ext cx="142557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Writeback to local </a:t>
            </a:r>
            <a:br>
              <a:rPr lang="en-US" altLang="en-US" sz="1200">
                <a:cs typeface="Arial" pitchFamily="34" charset="0"/>
              </a:rPr>
            </a:br>
            <a:r>
              <a:rPr lang="en-US" altLang="en-US" sz="1200">
                <a:cs typeface="Arial" pitchFamily="34" charset="0"/>
              </a:rPr>
              <a:t>HDFS store</a:t>
            </a:r>
          </a:p>
        </p:txBody>
      </p:sp>
      <p:sp>
        <p:nvSpPr>
          <p:cNvPr id="14429" name="Rectangle 93"/>
          <p:cNvSpPr>
            <a:spLocks noChangeArrowheads="1"/>
          </p:cNvSpPr>
          <p:nvPr/>
        </p:nvSpPr>
        <p:spPr bwMode="auto">
          <a:xfrm>
            <a:off x="76200" y="990600"/>
            <a:ext cx="3962400" cy="5791200"/>
          </a:xfrm>
          <a:prstGeom prst="rect">
            <a:avLst/>
          </a:prstGeom>
          <a:noFill/>
          <a:ln w="25560" cap="sq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4430" name="Rectangle 94"/>
          <p:cNvSpPr>
            <a:spLocks noChangeArrowheads="1"/>
          </p:cNvSpPr>
          <p:nvPr/>
        </p:nvSpPr>
        <p:spPr bwMode="auto">
          <a:xfrm>
            <a:off x="5105400" y="990600"/>
            <a:ext cx="3962400" cy="5791200"/>
          </a:xfrm>
          <a:prstGeom prst="rect">
            <a:avLst/>
          </a:prstGeom>
          <a:noFill/>
          <a:ln w="25560" cap="sq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4431" name="Line 95"/>
          <p:cNvSpPr>
            <a:spLocks noChangeShapeType="1"/>
          </p:cNvSpPr>
          <p:nvPr/>
        </p:nvSpPr>
        <p:spPr bwMode="auto">
          <a:xfrm>
            <a:off x="6484938" y="6705600"/>
            <a:ext cx="2430462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2" name="Text Box 96"/>
          <p:cNvSpPr txBox="1">
            <a:spLocks noChangeArrowheads="1"/>
          </p:cNvSpPr>
          <p:nvPr/>
        </p:nvSpPr>
        <p:spPr bwMode="auto">
          <a:xfrm>
            <a:off x="1571625" y="685800"/>
            <a:ext cx="7747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b="1" i="1">
                <a:solidFill>
                  <a:srgbClr val="0070C0"/>
                </a:solidFill>
                <a:cs typeface="Arial" pitchFamily="34" charset="0"/>
              </a:rPr>
              <a:t>Node 1</a:t>
            </a:r>
          </a:p>
        </p:txBody>
      </p:sp>
      <p:sp>
        <p:nvSpPr>
          <p:cNvPr id="14433" name="Text Box 97"/>
          <p:cNvSpPr txBox="1">
            <a:spLocks noChangeArrowheads="1"/>
          </p:cNvSpPr>
          <p:nvPr/>
        </p:nvSpPr>
        <p:spPr bwMode="auto">
          <a:xfrm>
            <a:off x="6686550" y="685800"/>
            <a:ext cx="7747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400" b="1" i="1">
                <a:solidFill>
                  <a:srgbClr val="0070C0"/>
                </a:solidFill>
                <a:cs typeface="Arial" pitchFamily="34" charset="0"/>
              </a:rPr>
              <a:t>Node 2</a:t>
            </a:r>
          </a:p>
        </p:txBody>
      </p:sp>
      <p:cxnSp>
        <p:nvCxnSpPr>
          <p:cNvPr id="14434" name="AutoShape 98"/>
          <p:cNvCxnSpPr>
            <a:cxnSpLocks noChangeShapeType="1"/>
            <a:stCxn id="14410" idx="2"/>
            <a:endCxn id="14369" idx="0"/>
          </p:cNvCxnSpPr>
          <p:nvPr/>
        </p:nvCxnSpPr>
        <p:spPr bwMode="auto">
          <a:xfrm flipH="1">
            <a:off x="2743200" y="4572000"/>
            <a:ext cx="3741738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435" name="AutoShape 99"/>
          <p:cNvCxnSpPr>
            <a:cxnSpLocks noChangeShapeType="1"/>
            <a:stCxn id="14364" idx="2"/>
            <a:endCxn id="14415" idx="0"/>
          </p:cNvCxnSpPr>
          <p:nvPr/>
        </p:nvCxnSpPr>
        <p:spPr bwMode="auto">
          <a:xfrm>
            <a:off x="2743200" y="4572000"/>
            <a:ext cx="3741738" cy="252413"/>
          </a:xfrm>
          <a:prstGeom prst="straightConnector1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436" name="Text Box 100"/>
          <p:cNvSpPr txBox="1">
            <a:spLocks noChangeArrowheads="1"/>
          </p:cNvSpPr>
          <p:nvPr/>
        </p:nvSpPr>
        <p:spPr bwMode="auto">
          <a:xfrm>
            <a:off x="4002088" y="4076700"/>
            <a:ext cx="11779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 b="1" i="1">
                <a:cs typeface="Arial" pitchFamily="34" charset="0"/>
              </a:rPr>
              <a:t>Shuffling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 b="1" i="1">
                <a:cs typeface="Arial" pitchFamily="34" charset="0"/>
              </a:rPr>
              <a:t>Process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200"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200"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Intermediate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(K,V) pairs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exchanged by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>
                <a:cs typeface="Arial" pitchFamily="34" charset="0"/>
              </a:rPr>
              <a:t>all nodes</a:t>
            </a:r>
          </a:p>
        </p:txBody>
      </p:sp>
      <p:sp>
        <p:nvSpPr>
          <p:cNvPr id="257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0B495FD3-D7E2-46E0-B5ED-53032A04E9DD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21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6832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8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1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4" dur="500"/>
                                        <p:tgtEl>
                                          <p:spTgt spid="1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7" dur="500"/>
                                        <p:tgtEl>
                                          <p:spTgt spid="1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0" dur="5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9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2" dur="5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5" dur="500"/>
                                        <p:tgtEl>
                                          <p:spTgt spid="1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8" dur="5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3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6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9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2" dur="500"/>
                                        <p:tgtEl>
                                          <p:spTgt spid="14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5" dur="500"/>
                                        <p:tgtEl>
                                          <p:spTgt spid="1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8" dur="500"/>
                                        <p:tgtEl>
                                          <p:spTgt spid="1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1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4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0" dur="500"/>
                                        <p:tgtEl>
                                          <p:spTgt spid="1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3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6" dur="500"/>
                                        <p:tgtEl>
                                          <p:spTgt spid="1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9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32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37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4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43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46" dur="5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49" dur="500"/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2" dur="500"/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5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8" dur="5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61" dur="5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64" dur="5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67" dur="5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3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6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1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4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7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0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3" dur="500"/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6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9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2" dur="500"/>
                                        <p:tgtEl>
                                          <p:spTgt spid="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5" dur="5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3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6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9" dur="500"/>
                                        <p:tgtEl>
                                          <p:spTgt spid="14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22" dur="500"/>
                                        <p:tgtEl>
                                          <p:spTgt spid="1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25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28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35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38" dur="500"/>
                                        <p:tgtEl>
                                          <p:spTgt spid="14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41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44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 nodeType="clickPar">
                      <p:stCondLst>
                        <p:cond delay="indefinite"/>
                      </p:stCondLst>
                      <p:childTnLst>
                        <p:par>
                          <p:cTn id="2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49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52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55" dur="500"/>
                                        <p:tgtEl>
                                          <p:spTgt spid="14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58" dur="500"/>
                                        <p:tgtEl>
                                          <p:spTgt spid="14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61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64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 nodeType="clickPar">
                      <p:stCondLst>
                        <p:cond delay="indefinite"/>
                      </p:stCondLst>
                      <p:childTnLst>
                        <p:par>
                          <p:cTn id="2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2" grpId="0" animBg="1"/>
      <p:bldP spid="14343" grpId="0" animBg="1"/>
      <p:bldP spid="14373" grpId="0" animBg="1"/>
      <p:bldP spid="14374" grpId="0" animBg="1"/>
      <p:bldP spid="14375" grpId="0" animBg="1"/>
      <p:bldP spid="14378" grpId="0" animBg="1"/>
      <p:bldP spid="14384" grpId="0" animBg="1"/>
      <p:bldP spid="14388" grpId="0" animBg="1"/>
      <p:bldP spid="14389" grpId="0" animBg="1"/>
      <p:bldP spid="14419" grpId="0" animBg="1"/>
      <p:bldP spid="14420" grpId="0" animBg="1"/>
      <p:bldP spid="14423" grpId="0" animBg="1"/>
      <p:bldP spid="14429" grpId="0" animBg="1"/>
      <p:bldP spid="14430" grpId="0" animBg="1"/>
      <p:bldP spid="144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Task Scheduling in MapReduce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286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39725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marL="739775" indent="-339725"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MapReduce adopts a </a:t>
            </a:r>
            <a:r>
              <a:rPr lang="en-US" altLang="en-US" sz="2000" i="1">
                <a:cs typeface="Arial" pitchFamily="34" charset="0"/>
              </a:rPr>
              <a:t>master-slave architecture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master node in MapReduce is referred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to as </a:t>
            </a:r>
            <a:r>
              <a:rPr lang="en-US" altLang="en-US" sz="2000" i="1">
                <a:cs typeface="Arial" pitchFamily="34" charset="0"/>
              </a:rPr>
              <a:t>Job Tracker </a:t>
            </a:r>
            <a:r>
              <a:rPr lang="en-US" altLang="en-US" sz="2000">
                <a:cs typeface="Arial" pitchFamily="34" charset="0"/>
              </a:rPr>
              <a:t>(JT)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Each slave node in MapReduce is referred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to as </a:t>
            </a:r>
            <a:r>
              <a:rPr lang="en-US" altLang="en-US" sz="2000" i="1">
                <a:cs typeface="Arial" pitchFamily="34" charset="0"/>
              </a:rPr>
              <a:t>Task Tracker </a:t>
            </a:r>
            <a:r>
              <a:rPr lang="en-US" altLang="en-US" sz="2000">
                <a:cs typeface="Arial" pitchFamily="34" charset="0"/>
              </a:rPr>
              <a:t>(TT)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MapReduce adopts a </a:t>
            </a:r>
            <a:r>
              <a:rPr lang="en-US" altLang="en-US" sz="2000" i="1">
                <a:cs typeface="Arial" pitchFamily="34" charset="0"/>
              </a:rPr>
              <a:t>pull scheduling </a:t>
            </a:r>
            <a:r>
              <a:rPr lang="en-US" altLang="en-US" sz="2000">
                <a:cs typeface="Arial" pitchFamily="34" charset="0"/>
              </a:rPr>
              <a:t>strategy rather than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a </a:t>
            </a:r>
            <a:r>
              <a:rPr lang="en-US" altLang="en-US" sz="2000" i="1">
                <a:cs typeface="Arial" pitchFamily="34" charset="0"/>
              </a:rPr>
              <a:t>push one </a:t>
            </a:r>
          </a:p>
          <a:p>
            <a:pPr lvl="1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 i="1">
              <a:cs typeface="Arial" pitchFamily="34" charset="0"/>
            </a:endParaRPr>
          </a:p>
          <a:p>
            <a:pPr lvl="2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I.e., JT does not push map and reduce tasks to TTs but rather TTs pull them by making pertaining requests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638800" y="2819400"/>
            <a:ext cx="1295400" cy="1066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2000" b="1">
                <a:solidFill>
                  <a:srgbClr val="FFFFFF"/>
                </a:solidFill>
                <a:cs typeface="Arial" pitchFamily="34" charset="0"/>
              </a:rPr>
              <a:t>JT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867400" y="3543300"/>
            <a:ext cx="304800" cy="228600"/>
          </a:xfrm>
          <a:prstGeom prst="rect">
            <a:avLst/>
          </a:prstGeom>
          <a:solidFill>
            <a:srgbClr val="BFBFB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000">
                <a:solidFill>
                  <a:srgbClr val="FFFFFF"/>
                </a:solidFill>
                <a:cs typeface="Arial" pitchFamily="34" charset="0"/>
              </a:rPr>
              <a:t>T0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172200" y="3543300"/>
            <a:ext cx="304800" cy="228600"/>
          </a:xfrm>
          <a:prstGeom prst="rect">
            <a:avLst/>
          </a:prstGeom>
          <a:solidFill>
            <a:srgbClr val="BFBFB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000">
                <a:solidFill>
                  <a:srgbClr val="FFFFFF"/>
                </a:solidFill>
                <a:cs typeface="Arial" pitchFamily="34" charset="0"/>
              </a:rPr>
              <a:t>T1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477000" y="3543300"/>
            <a:ext cx="304800" cy="228600"/>
          </a:xfrm>
          <a:prstGeom prst="rect">
            <a:avLst/>
          </a:prstGeom>
          <a:solidFill>
            <a:srgbClr val="BFBFB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000">
                <a:solidFill>
                  <a:srgbClr val="FFFFFF"/>
                </a:solidFill>
                <a:cs typeface="Arial" pitchFamily="34" charset="0"/>
              </a:rPr>
              <a:t>T2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783263" y="3267075"/>
            <a:ext cx="10747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 i="1">
                <a:cs typeface="Arial" pitchFamily="34" charset="0"/>
              </a:rPr>
              <a:t>Tasks Queue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7467600" y="1676400"/>
            <a:ext cx="1295400" cy="1066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2000" b="1">
                <a:solidFill>
                  <a:srgbClr val="FFFFFF"/>
                </a:solidFill>
                <a:cs typeface="Arial" pitchFamily="34" charset="0"/>
              </a:rPr>
              <a:t>TT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7772400" y="2438400"/>
            <a:ext cx="1588" cy="22860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7772400" y="2667000"/>
            <a:ext cx="228600" cy="1588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flipV="1">
            <a:off x="8001000" y="2435225"/>
            <a:ext cx="1588" cy="23495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7670800" y="2166938"/>
            <a:ext cx="8794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 i="1">
                <a:cs typeface="Arial" pitchFamily="34" charset="0"/>
              </a:rPr>
              <a:t>Task Slots</a:t>
            </a:r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8229600" y="2438400"/>
            <a:ext cx="1588" cy="22860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8229600" y="2667000"/>
            <a:ext cx="228600" cy="1588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V="1">
            <a:off x="8458200" y="2435225"/>
            <a:ext cx="1588" cy="23495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1" name="AutoShape 17"/>
          <p:cNvSpPr>
            <a:spLocks noChangeArrowheads="1"/>
          </p:cNvSpPr>
          <p:nvPr/>
        </p:nvSpPr>
        <p:spPr bwMode="auto">
          <a:xfrm>
            <a:off x="7467600" y="3886200"/>
            <a:ext cx="1295400" cy="1066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2000" b="1">
                <a:solidFill>
                  <a:srgbClr val="FFFFFF"/>
                </a:solidFill>
                <a:cs typeface="Arial" pitchFamily="34" charset="0"/>
              </a:rPr>
              <a:t>TT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7772400" y="4648200"/>
            <a:ext cx="1588" cy="22860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7772400" y="4876800"/>
            <a:ext cx="228600" cy="1588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V="1">
            <a:off x="8001000" y="4645025"/>
            <a:ext cx="1588" cy="23495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7670800" y="4376738"/>
            <a:ext cx="8794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200" i="1">
                <a:cs typeface="Arial" pitchFamily="34" charset="0"/>
              </a:rPr>
              <a:t>Task Slots</a:t>
            </a:r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8229600" y="4648200"/>
            <a:ext cx="1588" cy="22860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8229600" y="4876800"/>
            <a:ext cx="228600" cy="1588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 flipV="1">
            <a:off x="8458200" y="4645025"/>
            <a:ext cx="1588" cy="234950"/>
          </a:xfrm>
          <a:prstGeom prst="line">
            <a:avLst/>
          </a:prstGeom>
          <a:noFill/>
          <a:ln w="25560" cap="sq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5385" name="AutoShape 25"/>
          <p:cNvCxnSpPr>
            <a:cxnSpLocks noChangeShapeType="1"/>
          </p:cNvCxnSpPr>
          <p:nvPr/>
        </p:nvCxnSpPr>
        <p:spPr bwMode="auto">
          <a:xfrm flipH="1">
            <a:off x="6934200" y="2743200"/>
            <a:ext cx="838200" cy="38100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6" name="AutoShape 26"/>
          <p:cNvCxnSpPr>
            <a:cxnSpLocks noChangeShapeType="1"/>
          </p:cNvCxnSpPr>
          <p:nvPr/>
        </p:nvCxnSpPr>
        <p:spPr bwMode="auto">
          <a:xfrm flipH="1" flipV="1">
            <a:off x="6865938" y="3543300"/>
            <a:ext cx="906462" cy="34290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7" name="AutoShape 27"/>
          <p:cNvCxnSpPr>
            <a:cxnSpLocks noChangeShapeType="1"/>
          </p:cNvCxnSpPr>
          <p:nvPr/>
        </p:nvCxnSpPr>
        <p:spPr bwMode="auto">
          <a:xfrm>
            <a:off x="6934200" y="3405188"/>
            <a:ext cx="1295400" cy="458787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388" name="Text Box 28"/>
          <p:cNvSpPr txBox="1">
            <a:spLocks noChangeArrowheads="1"/>
          </p:cNvSpPr>
          <p:nvPr/>
        </p:nvSpPr>
        <p:spPr bwMode="auto">
          <a:xfrm rot="-1440000">
            <a:off x="6946900" y="2736850"/>
            <a:ext cx="5222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 i="1">
                <a:cs typeface="Arial" pitchFamily="34" charset="0"/>
              </a:rPr>
              <a:t>Request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 rot="-1440000">
            <a:off x="7299325" y="3119438"/>
            <a:ext cx="3571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 i="1">
                <a:cs typeface="Arial" pitchFamily="34" charset="0"/>
              </a:rPr>
              <a:t>Reply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 rot="1080000">
            <a:off x="6975475" y="3763963"/>
            <a:ext cx="5222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 i="1">
                <a:cs typeface="Arial" pitchFamily="34" charset="0"/>
              </a:rPr>
              <a:t>Request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 rot="1380000">
            <a:off x="7502525" y="3465513"/>
            <a:ext cx="3571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100" i="1">
                <a:cs typeface="Arial" pitchFamily="34" charset="0"/>
              </a:rPr>
              <a:t>Reply</a:t>
            </a: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867400" y="3543300"/>
            <a:ext cx="304800" cy="228600"/>
          </a:xfrm>
          <a:prstGeom prst="rect">
            <a:avLst/>
          </a:prstGeom>
          <a:solidFill>
            <a:srgbClr val="BFBFB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7723188" y="2420938"/>
            <a:ext cx="32702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000">
                <a:solidFill>
                  <a:srgbClr val="FFFFFF"/>
                </a:solidFill>
                <a:cs typeface="Arial" pitchFamily="34" charset="0"/>
              </a:rPr>
              <a:t>T0</a:t>
            </a:r>
          </a:p>
        </p:txBody>
      </p:sp>
      <p:cxnSp>
        <p:nvCxnSpPr>
          <p:cNvPr id="15394" name="AutoShape 34"/>
          <p:cNvCxnSpPr>
            <a:cxnSpLocks noChangeShapeType="1"/>
            <a:stCxn id="26628" idx="3"/>
          </p:cNvCxnSpPr>
          <p:nvPr/>
        </p:nvCxnSpPr>
        <p:spPr bwMode="auto">
          <a:xfrm flipV="1">
            <a:off x="6934200" y="2743200"/>
            <a:ext cx="1295400" cy="60960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6172200" y="3541713"/>
            <a:ext cx="304800" cy="228600"/>
          </a:xfrm>
          <a:prstGeom prst="rect">
            <a:avLst/>
          </a:prstGeom>
          <a:solidFill>
            <a:srgbClr val="BFBFBF"/>
          </a:solidFill>
          <a:ln w="1260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7721600" y="4638675"/>
            <a:ext cx="328613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000">
                <a:solidFill>
                  <a:srgbClr val="FFFFFF"/>
                </a:solidFill>
                <a:cs typeface="Arial" pitchFamily="34" charset="0"/>
              </a:rPr>
              <a:t>T1</a:t>
            </a:r>
          </a:p>
        </p:txBody>
      </p:sp>
      <p:sp>
        <p:nvSpPr>
          <p:cNvPr id="26661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2E5D34C2-3696-40FC-8AF5-39E531F0018D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6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D8B382E1-3E79-4D4E-B293-FB848810A2A4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22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748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0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path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78 -0.1581 L 0.45712 -0.32639 " rAng="0" ptsTypes="AA">
                                      <p:cBhvr additive="repl">
                                        <p:cTn id="19" dur="2000" fill="hold"/>
                                        <p:tgtEl>
                                          <p:spTgt spid="15393"/>
                                        </p:tgtEl>
                                      </p:cBhvr>
                                      <p:rCtr x="12917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1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4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17344 0.15556">
                                      <p:cBhvr additive="repl">
                                        <p:cTn id="38" dur="2000" fill="hold"/>
                                        <p:tgtEl>
                                          <p:spTgt spid="1539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1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4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2" grpId="0" animBg="1"/>
      <p:bldP spid="153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Map and Reduce Task Scheduling</a:t>
            </a: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39725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marL="739775" indent="-339725"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Every TT sends a </a:t>
            </a:r>
            <a:r>
              <a:rPr lang="en-US" altLang="en-US" sz="2000" i="1">
                <a:cs typeface="Arial" pitchFamily="34" charset="0"/>
              </a:rPr>
              <a:t>heartbeat message </a:t>
            </a:r>
            <a:r>
              <a:rPr lang="en-US" altLang="en-US" sz="2000">
                <a:cs typeface="Arial" pitchFamily="34" charset="0"/>
              </a:rPr>
              <a:t>periodically to JT encompassing a request for a map or a reduce task to run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Arial" pitchFamily="34" charset="0"/>
              <a:buAutoNum type="romanUcPeriod"/>
            </a:pPr>
            <a:r>
              <a:rPr lang="en-US" altLang="en-US" sz="2000" u="sng">
                <a:cs typeface="Arial" pitchFamily="34" charset="0"/>
              </a:rPr>
              <a:t>Map Task Scheduling</a:t>
            </a:r>
            <a:r>
              <a:rPr lang="en-US" altLang="en-US" sz="2000">
                <a:cs typeface="Arial" pitchFamily="34" charset="0"/>
              </a:rPr>
              <a:t>: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2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JT satisfies requests for map tasks via attempting to schedule mappers in the </a:t>
            </a:r>
            <a:r>
              <a:rPr lang="en-US" altLang="en-US" sz="1800" i="1">
                <a:cs typeface="Arial" pitchFamily="34" charset="0"/>
              </a:rPr>
              <a:t>vicinity</a:t>
            </a:r>
            <a:r>
              <a:rPr lang="en-US" altLang="en-US" sz="1800">
                <a:cs typeface="Arial" pitchFamily="34" charset="0"/>
              </a:rPr>
              <a:t> of their input splits (i.e., it considers locality)</a:t>
            </a:r>
          </a:p>
          <a:p>
            <a:pPr lvl="2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Arial" pitchFamily="34" charset="0"/>
              <a:buAutoNum type="romanUcPeriod" startAt="2"/>
            </a:pPr>
            <a:r>
              <a:rPr lang="en-US" altLang="en-US" sz="2000" u="sng">
                <a:cs typeface="Arial" pitchFamily="34" charset="0"/>
              </a:rPr>
              <a:t>Reduce Task Scheduling</a:t>
            </a:r>
            <a:r>
              <a:rPr lang="en-US" altLang="en-US" sz="2000">
                <a:cs typeface="Arial" pitchFamily="34" charset="0"/>
              </a:rPr>
              <a:t>: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2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However, JT simply assigns the next yet-to-run reduce task to a requesting TT regardless of TT’s network location and its implied effect on the reducer’s shuffle time (i.e., it does not consider locality)</a:t>
            </a: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27652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1148AFF1-C4F3-4504-9B16-6F590F2C22FC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7E6D942C-543D-433F-B861-AE01F1182275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23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055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Job Scheduling in MapReduce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39725" indent="-33972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marL="741363" indent="-339725"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marL="1196975" indent="-339725"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In MapReduce, an application is represented as a </a:t>
            </a:r>
            <a:r>
              <a:rPr lang="en-US" altLang="en-US" sz="2000" i="1">
                <a:cs typeface="Arial" pitchFamily="34" charset="0"/>
              </a:rPr>
              <a:t>job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A job encompasses multiple map and reduce tasks </a:t>
            </a: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MapReduce in Hadoop comes with a choice of schedulers:</a:t>
            </a:r>
          </a:p>
          <a:p>
            <a:pPr lvl="2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lvl="3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The default is the </a:t>
            </a:r>
            <a:r>
              <a:rPr lang="en-US" altLang="en-US" sz="1800" i="1">
                <a:cs typeface="Arial" pitchFamily="34" charset="0"/>
              </a:rPr>
              <a:t>FIFO scheduler</a:t>
            </a:r>
            <a:r>
              <a:rPr lang="en-US" altLang="en-US" sz="1800">
                <a:cs typeface="Arial" pitchFamily="34" charset="0"/>
              </a:rPr>
              <a:t> which schedules jobs </a:t>
            </a:r>
            <a:br>
              <a:rPr lang="en-US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in order of submission</a:t>
            </a:r>
          </a:p>
          <a:p>
            <a:pPr lvl="3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3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 sz="1800">
                <a:cs typeface="Arial" pitchFamily="34" charset="0"/>
              </a:rPr>
              <a:t>There is also a multi-user scheduler called the </a:t>
            </a:r>
            <a:r>
              <a:rPr lang="en-US" altLang="en-US" sz="1800" i="1">
                <a:cs typeface="Arial" pitchFamily="34" charset="0"/>
              </a:rPr>
              <a:t>Fair scheduler </a:t>
            </a:r>
            <a:r>
              <a:rPr lang="en-US" altLang="en-US" sz="1800">
                <a:cs typeface="Arial" pitchFamily="34" charset="0"/>
              </a:rPr>
              <a:t>which aims to give every user a fair share  of the cluster </a:t>
            </a:r>
            <a:br>
              <a:rPr lang="en-US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capacity over time</a:t>
            </a:r>
          </a:p>
          <a:p>
            <a:pPr lvl="3" algn="just" eaLnBrk="1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2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28676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5D1C5FE5-24CF-4E39-99C8-DF93CE6F570D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B3BC5130-72E7-4D90-8EEA-F2C3BB450C64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24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5657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Fault Tolerance in MapReduce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048000"/>
          </a:xfrm>
        </p:spPr>
        <p:txBody>
          <a:bodyPr/>
          <a:lstStyle/>
          <a:p>
            <a:pPr eaLnBrk="1">
              <a:buFontTx/>
              <a:buNone/>
            </a:pPr>
            <a:r>
              <a:rPr lang="en-US" altLang="en-US" sz="2000" smtClean="0">
                <a:ea typeface="MS PGothic" pitchFamily="34" charset="-128"/>
              </a:rPr>
              <a:t>1. If a task crashes: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Retry on another node</a:t>
            </a:r>
          </a:p>
          <a:p>
            <a:pPr lvl="2" eaLnBrk="1"/>
            <a:r>
              <a:rPr lang="en-US" altLang="en-US" sz="2000" smtClean="0">
                <a:ea typeface="MS PGothic" pitchFamily="34" charset="-128"/>
              </a:rPr>
              <a:t>OK for a map because it has no dependencies</a:t>
            </a:r>
          </a:p>
          <a:p>
            <a:pPr lvl="2" eaLnBrk="1"/>
            <a:r>
              <a:rPr lang="en-US" altLang="en-US" sz="2000" smtClean="0">
                <a:ea typeface="MS PGothic" pitchFamily="34" charset="-128"/>
              </a:rPr>
              <a:t>OK for reduce because map outputs are on disk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If the same task fails repeatedly, fail the job or ignore that input block (user-controlled)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4419600"/>
            <a:ext cx="8229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lnSpc>
                <a:spcPct val="94000"/>
              </a:lnSpc>
              <a:spcAft>
                <a:spcPts val="1288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37931725" indent="-37474525" eaLnBrk="0" hangingPunct="0">
              <a:lnSpc>
                <a:spcPct val="94000"/>
              </a:lnSpc>
              <a:spcAft>
                <a:spcPts val="102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+mj-lt"/>
                <a:ea typeface="MS PGothic" pitchFamily="34" charset="-128"/>
                <a:cs typeface="Arial" pitchFamily="34" charset="0"/>
              </a:rPr>
              <a:t>Note: For these fault tolerance features to work, </a:t>
            </a:r>
            <a:r>
              <a:rPr lang="en-US" altLang="en-US" i="1" dirty="0" smtClean="0">
                <a:solidFill>
                  <a:srgbClr val="FF0000"/>
                </a:solidFill>
                <a:latin typeface="+mj-lt"/>
                <a:ea typeface="MS PGothic" pitchFamily="34" charset="-128"/>
                <a:cs typeface="Arial" pitchFamily="34" charset="0"/>
              </a:rPr>
              <a:t>your map and reduce tasks must be side-effect-free</a:t>
            </a:r>
          </a:p>
        </p:txBody>
      </p:sp>
      <p:sp>
        <p:nvSpPr>
          <p:cNvPr id="29701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1664BB35-E515-49C4-BF9A-027962986F1D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6E055178-25FE-49F3-AD34-D7ADB708EFA2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25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0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Fault Tolerance in MapReduce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>
              <a:buFontTx/>
              <a:buNone/>
            </a:pPr>
            <a:r>
              <a:rPr lang="en-US" altLang="en-US" sz="2000" smtClean="0">
                <a:ea typeface="MS PGothic" pitchFamily="34" charset="-128"/>
              </a:rPr>
              <a:t>2. If a node crashes: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Re-launch its current tasks on other nodes</a:t>
            </a:r>
          </a:p>
          <a:p>
            <a:pPr lvl="1" eaLnBrk="1"/>
            <a:r>
              <a:rPr lang="en-US" altLang="en-US" sz="2000" smtClean="0">
                <a:ea typeface="MS PGothic" pitchFamily="34" charset="-128"/>
              </a:rPr>
              <a:t>Re-run any maps the node previously ran</a:t>
            </a:r>
          </a:p>
          <a:p>
            <a:pPr lvl="2" eaLnBrk="1"/>
            <a:r>
              <a:rPr lang="en-US" altLang="en-US" sz="2000" smtClean="0">
                <a:ea typeface="MS PGothic" pitchFamily="34" charset="-128"/>
              </a:rPr>
              <a:t>Necessary because their output files were lost along with the crashed node</a:t>
            </a:r>
          </a:p>
        </p:txBody>
      </p:sp>
      <p:sp>
        <p:nvSpPr>
          <p:cNvPr id="30724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A2C7E78C-9721-4DF5-AEEA-B8754ABF54AC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A9CA2C83-603A-4339-A30B-B73369088C5F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26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2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>
                <a:ea typeface="MS PGothic" pitchFamily="34" charset="-128"/>
              </a:rPr>
              <a:t>Fault Tolerance in MapReduce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>
              <a:buFontTx/>
              <a:buNone/>
            </a:pPr>
            <a:r>
              <a:rPr lang="en-US" altLang="en-US" sz="2000" dirty="0" smtClean="0">
                <a:ea typeface="MS PGothic" pitchFamily="34" charset="-128"/>
              </a:rPr>
              <a:t>3. If a task is going slowly (straggler):</a:t>
            </a:r>
          </a:p>
          <a:p>
            <a:pPr lvl="1" eaLnBrk="1"/>
            <a:r>
              <a:rPr lang="en-US" altLang="en-US" sz="2000" dirty="0" smtClean="0">
                <a:ea typeface="MS PGothic" pitchFamily="34" charset="-128"/>
              </a:rPr>
              <a:t>Launch second copy of task on another node (“speculative execution”)</a:t>
            </a:r>
          </a:p>
          <a:p>
            <a:pPr lvl="1" eaLnBrk="1"/>
            <a:r>
              <a:rPr lang="en-US" altLang="en-US" sz="2000" dirty="0" smtClean="0">
                <a:ea typeface="MS PGothic" pitchFamily="34" charset="-128"/>
              </a:rPr>
              <a:t>Take the output of whichever copy finishes first, and kill the other</a:t>
            </a:r>
          </a:p>
          <a:p>
            <a:pPr eaLnBrk="1"/>
            <a:endParaRPr lang="en-US" altLang="en-US" sz="2000" dirty="0" smtClean="0">
              <a:ea typeface="MS PGothic" pitchFamily="34" charset="-128"/>
            </a:endParaRPr>
          </a:p>
          <a:p>
            <a:pPr eaLnBrk="1">
              <a:buFont typeface="Wingdings" pitchFamily="2" charset="2"/>
              <a:buChar char="Ø"/>
            </a:pPr>
            <a:r>
              <a:rPr lang="en-US" altLang="en-US" sz="2000" dirty="0" smtClean="0">
                <a:ea typeface="MS PGothic" pitchFamily="34" charset="-128"/>
              </a:rPr>
              <a:t>Surprisingly important in large clusters</a:t>
            </a:r>
          </a:p>
          <a:p>
            <a:pPr lvl="1" eaLnBrk="1"/>
            <a:r>
              <a:rPr lang="en-US" altLang="en-US" sz="2000" dirty="0" smtClean="0">
                <a:ea typeface="MS PGothic" pitchFamily="34" charset="-128"/>
              </a:rPr>
              <a:t>Stragglers occur frequently due to failing hardware, software bugs, misconfiguration, </a:t>
            </a:r>
            <a:r>
              <a:rPr lang="en-US" altLang="en-US" sz="2000" dirty="0" err="1" smtClean="0">
                <a:ea typeface="MS PGothic" pitchFamily="34" charset="-128"/>
              </a:rPr>
              <a:t>etc</a:t>
            </a:r>
            <a:endParaRPr lang="en-US" altLang="en-US" sz="2000" dirty="0" smtClean="0">
              <a:ea typeface="MS PGothic" pitchFamily="34" charset="-128"/>
            </a:endParaRPr>
          </a:p>
          <a:p>
            <a:pPr lvl="1" eaLnBrk="1"/>
            <a:r>
              <a:rPr lang="en-US" altLang="en-US" sz="2000" dirty="0" smtClean="0">
                <a:ea typeface="MS PGothic" pitchFamily="34" charset="-128"/>
              </a:rPr>
              <a:t>Single straggler may noticeably slow down a job</a:t>
            </a:r>
          </a:p>
        </p:txBody>
      </p:sp>
      <p:sp>
        <p:nvSpPr>
          <p:cNvPr id="31748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8C8F4CE9-8378-4FEA-9C42-D100A923715D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4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DECA1BB0-6A33-4975-B7EC-71BE9DAB063E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27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43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553450" cy="1143000"/>
          </a:xfrm>
        </p:spPr>
        <p:txBody>
          <a:bodyPr lIns="91440" tIns="45720" rIns="91440" bIns="45720">
            <a:normAutofit fontScale="90000"/>
          </a:bodyPr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Hadoop 2: Big data's big leap forward</a:t>
            </a:r>
            <a:r>
              <a:rPr lang="zh-CN" altLang="zh-CN" smtClean="0">
                <a:ea typeface="SimSun" pitchFamily="2" charset="-122"/>
              </a:rPr>
              <a:t> </a:t>
            </a:r>
            <a:endParaRPr lang="zh-CN" altLang="en-US" smtClean="0">
              <a:ea typeface="SimSun" pitchFamily="2" charset="-122"/>
            </a:endParaRPr>
          </a:p>
        </p:txBody>
      </p:sp>
      <p:sp>
        <p:nvSpPr>
          <p:cNvPr id="327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000" smtClean="0">
                <a:ea typeface="SimSun" pitchFamily="2" charset="-122"/>
              </a:rPr>
              <a:t>The new Hadoop is the Apache Foundation's attempt to create a whole new general framework for the way big data can be stored, mined, and processed.</a:t>
            </a:r>
            <a:endParaRPr lang="zh-CN" altLang="zh-CN" sz="2000" smtClean="0">
              <a:ea typeface="SimSun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000" smtClean="0">
                <a:ea typeface="SimSun" pitchFamily="2" charset="-122"/>
              </a:rPr>
              <a:t>The biggest constraint on scale has been Hadoop’s job handling. All jobs in Hadoop are run as batch processes through </a:t>
            </a:r>
            <a:r>
              <a:rPr lang="en-US" altLang="zh-CN" sz="2000" b="1" smtClean="0">
                <a:ea typeface="SimSun" pitchFamily="2" charset="-122"/>
              </a:rPr>
              <a:t>a single daemon </a:t>
            </a:r>
            <a:r>
              <a:rPr lang="en-US" altLang="zh-CN" sz="2000" smtClean="0">
                <a:ea typeface="SimSun" pitchFamily="2" charset="-122"/>
              </a:rPr>
              <a:t>called JobTracker, which creates a scalability and processing-speed bottleneck.</a:t>
            </a:r>
            <a:endParaRPr lang="zh-CN" altLang="zh-CN" sz="2000" smtClean="0">
              <a:ea typeface="SimSun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000" smtClean="0">
                <a:ea typeface="SimSun" pitchFamily="2" charset="-122"/>
              </a:rPr>
              <a:t>Hadoop 2 uses an entirely new job-processing framework built using </a:t>
            </a:r>
            <a:r>
              <a:rPr lang="en-US" altLang="zh-CN" sz="2000" b="1" smtClean="0">
                <a:ea typeface="SimSun" pitchFamily="2" charset="-122"/>
              </a:rPr>
              <a:t>two daemons</a:t>
            </a:r>
            <a:r>
              <a:rPr lang="en-US" altLang="zh-CN" sz="2000" smtClean="0">
                <a:ea typeface="SimSun" pitchFamily="2" charset="-122"/>
              </a:rPr>
              <a:t>: </a:t>
            </a:r>
            <a:r>
              <a:rPr lang="en-US" altLang="zh-CN" sz="2000" b="1" smtClean="0">
                <a:ea typeface="SimSun" pitchFamily="2" charset="-122"/>
              </a:rPr>
              <a:t>ResourceManager</a:t>
            </a:r>
            <a:r>
              <a:rPr lang="en-US" altLang="zh-CN" sz="2000" smtClean="0">
                <a:ea typeface="SimSun" pitchFamily="2" charset="-122"/>
              </a:rPr>
              <a:t>, which governs all jobs in the system, and </a:t>
            </a:r>
            <a:r>
              <a:rPr lang="en-US" altLang="zh-CN" sz="2000" b="1" smtClean="0">
                <a:ea typeface="SimSun" pitchFamily="2" charset="-122"/>
              </a:rPr>
              <a:t>NodeManager</a:t>
            </a:r>
            <a:r>
              <a:rPr lang="en-US" altLang="zh-CN" sz="2000" smtClean="0">
                <a:ea typeface="SimSun" pitchFamily="2" charset="-122"/>
              </a:rPr>
              <a:t>, which runs on each Hadoop node and keeps the ResourceManager informed about what's happening on that node. </a:t>
            </a:r>
            <a:endParaRPr lang="zh-CN" altLang="en-US" sz="2000" smtClean="0">
              <a:ea typeface="SimSun" pitchFamily="2" charset="-122"/>
            </a:endParaRPr>
          </a:p>
        </p:txBody>
      </p:sp>
      <p:sp>
        <p:nvSpPr>
          <p:cNvPr id="32772" name="幻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F7AC56D8-1AA5-4983-8E43-7E98CA015E5B}" type="slidenum">
              <a:rPr lang="en-US" altLang="zh-CN" sz="1200">
                <a:solidFill>
                  <a:srgbClr val="B5A788"/>
                </a:solidFill>
                <a:ea typeface="SimSun" pitchFamily="2" charset="-122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28</a:t>
            </a:fld>
            <a:endParaRPr lang="en-US" altLang="zh-CN" sz="1200">
              <a:solidFill>
                <a:srgbClr val="B5A788"/>
              </a:solidFill>
              <a:ea typeface="SimSun" pitchFamily="2" charset="-122"/>
              <a:cs typeface="Arial" pitchFamily="34" charset="0"/>
            </a:endParaRPr>
          </a:p>
        </p:txBody>
      </p:sp>
      <p:sp>
        <p:nvSpPr>
          <p:cNvPr id="32773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4CDB73F2-7684-48E9-AE57-D7A561D44F86}" type="datetime1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2/25/2020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99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5"/>
          <p:cNvSpPr>
            <a:spLocks noGrp="1"/>
          </p:cNvSpPr>
          <p:nvPr>
            <p:ph type="title"/>
          </p:nvPr>
        </p:nvSpPr>
        <p:spPr>
          <a:xfrm>
            <a:off x="381000" y="274638"/>
            <a:ext cx="8553450" cy="1143000"/>
          </a:xfrm>
        </p:spPr>
        <p:txBody>
          <a:bodyPr lIns="91440" tIns="45720" rIns="91440" bIns="45720">
            <a:normAutofit fontScale="90000"/>
          </a:bodyPr>
          <a:lstStyle/>
          <a:p>
            <a:pPr eaLnBrk="1" hangingPunct="1"/>
            <a:r>
              <a:rPr lang="en-US" altLang="zh-CN" smtClean="0">
                <a:latin typeface="Arial(Heading)"/>
                <a:ea typeface="SimSun" pitchFamily="2" charset="-122"/>
              </a:rPr>
              <a:t>Hadoop 2.0 – YARN</a:t>
            </a:r>
            <a:br>
              <a:rPr lang="en-US" altLang="zh-CN" smtClean="0">
                <a:latin typeface="Arial(Heading)"/>
                <a:ea typeface="SimSun" pitchFamily="2" charset="-122"/>
              </a:rPr>
            </a:br>
            <a:r>
              <a:rPr lang="en-US" altLang="zh-CN" smtClean="0">
                <a:latin typeface="Arial(Heading)"/>
                <a:ea typeface="SimSun" pitchFamily="2" charset="-122"/>
              </a:rPr>
              <a:t>(Yet Another Resource Negotiator)</a:t>
            </a:r>
            <a:r>
              <a:rPr lang="zh-CN" altLang="zh-CN" smtClean="0">
                <a:latin typeface="Arial(Heading)"/>
                <a:ea typeface="SimSun" pitchFamily="2" charset="-122"/>
              </a:rPr>
              <a:t> </a:t>
            </a:r>
            <a:endParaRPr lang="zh-CN" altLang="en-US" smtClean="0">
              <a:latin typeface="Arial(Heading)"/>
              <a:ea typeface="SimSun" pitchFamily="2" charset="-122"/>
            </a:endParaRPr>
          </a:p>
        </p:txBody>
      </p:sp>
      <p:sp>
        <p:nvSpPr>
          <p:cNvPr id="33795" name="幻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7C9107BD-0E79-455C-AD96-38425B592C10}" type="slidenum">
              <a:rPr lang="en-US" altLang="zh-CN" sz="1200">
                <a:solidFill>
                  <a:srgbClr val="B5A788"/>
                </a:solidFill>
                <a:ea typeface="SimSun" pitchFamily="2" charset="-122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29</a:t>
            </a:fld>
            <a:endParaRPr lang="en-US" altLang="zh-CN" sz="1200">
              <a:solidFill>
                <a:srgbClr val="B5A788"/>
              </a:solidFill>
              <a:ea typeface="SimSun" pitchFamily="2" charset="-122"/>
              <a:cs typeface="Arial" pitchFamily="34" charset="0"/>
            </a:endParaRPr>
          </a:p>
        </p:txBody>
      </p:sp>
      <p:pic>
        <p:nvPicPr>
          <p:cNvPr id="33796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500188"/>
            <a:ext cx="582930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06615368-B0B3-4E0E-B0C3-9DE980FFFD26}" type="datetime1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2/25/2020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3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Big Data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41363"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"/>
            </a:pPr>
            <a:r>
              <a:rPr lang="en-US" altLang="en-US">
                <a:cs typeface="Arial" pitchFamily="34" charset="0"/>
              </a:rPr>
              <a:t>Big data includes data sets with sizes beyond the ability of commonly used software to process within a tolerable elapsed time.</a:t>
            </a:r>
            <a:endParaRPr lang="en-US" altLang="en-US" sz="16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7173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6F4ABFB7-2BF8-4C63-A2BD-556F1A12F454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7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4BDB31E2-8F26-4305-BC65-19185997236D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3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443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29650" cy="1143000"/>
          </a:xfrm>
        </p:spPr>
        <p:txBody>
          <a:bodyPr>
            <a:normAutofit fontScale="90000"/>
          </a:bodyPr>
          <a:lstStyle/>
          <a:p>
            <a:pPr eaLnBrk="1"/>
            <a:r>
              <a:rPr lang="en-US" altLang="en-US" smtClean="0"/>
              <a:t>Comparison of Two Generations of Hadoop</a:t>
            </a:r>
          </a:p>
        </p:txBody>
      </p:sp>
      <p:sp>
        <p:nvSpPr>
          <p:cNvPr id="348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D6909E2D-87B2-4FE9-A11A-BC0C409FA9D9}" type="slidenum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30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34820" name="Picture 2" descr="Y:\Active\All-DataEra\Hadoop diagrams\yarnshif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84350"/>
            <a:ext cx="8693150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31B7B692-BDF3-4ADB-A717-030AACBEE712}" type="datetime1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2/25/2020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01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/>
              <a:t>Apache Spark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altLang="en-US" sz="2000" dirty="0" smtClean="0">
                <a:solidFill>
                  <a:schemeClr val="tx1"/>
                </a:solidFill>
              </a:rPr>
              <a:t>An open-source cluster computing framework originally developed in the </a:t>
            </a:r>
            <a:r>
              <a:rPr lang="en-US" altLang="en-US" sz="2000" dirty="0" err="1" smtClean="0">
                <a:solidFill>
                  <a:schemeClr val="tx1"/>
                </a:solidFill>
              </a:rPr>
              <a:t>AMPLab</a:t>
            </a:r>
            <a:r>
              <a:rPr lang="en-US" altLang="en-US" sz="2000" dirty="0" smtClean="0">
                <a:solidFill>
                  <a:schemeClr val="tx1"/>
                </a:solidFill>
              </a:rPr>
              <a:t> at UC Berkeley (Dr. </a:t>
            </a:r>
            <a:r>
              <a:rPr lang="en-US" altLang="en-US" sz="2000" dirty="0" err="1" smtClean="0">
                <a:hlinkClick r:id="rId2" tooltip="Matei Zaharia"/>
              </a:rPr>
              <a:t>Matei</a:t>
            </a:r>
            <a:r>
              <a:rPr lang="en-US" altLang="en-US" sz="2000" dirty="0" smtClean="0">
                <a:hlinkClick r:id="rId2" tooltip="Matei Zaharia"/>
              </a:rPr>
              <a:t> </a:t>
            </a:r>
            <a:r>
              <a:rPr lang="en-US" altLang="en-US" sz="2000" dirty="0" err="1" smtClean="0">
                <a:hlinkClick r:id="rId2" tooltip="Matei Zaharia"/>
              </a:rPr>
              <a:t>Zaharia</a:t>
            </a:r>
            <a:r>
              <a:rPr lang="en-US" altLang="en-US" sz="2000" dirty="0" smtClean="0">
                <a:solidFill>
                  <a:schemeClr val="tx1"/>
                </a:solidFill>
              </a:rPr>
              <a:t>). In contrast to Hadoop's two-stage disk-based MapReduce paradigm, Spark's in-memory primitives provide performance up to 100 times faster for certain applications. </a:t>
            </a:r>
          </a:p>
          <a:p>
            <a:pPr eaLnBrk="1"/>
            <a:r>
              <a:rPr lang="en-US" altLang="en-US" sz="2000" dirty="0" smtClean="0">
                <a:solidFill>
                  <a:schemeClr val="tx1"/>
                </a:solidFill>
              </a:rPr>
              <a:t>Spark requires a cluster manager and a distributed storage system. For cluster manager, Spark supports standalone (native Spark cluster), Hadoop YARN, or Apache </a:t>
            </a:r>
            <a:r>
              <a:rPr lang="en-US" altLang="en-US" sz="2000" dirty="0" err="1" smtClean="0">
                <a:solidFill>
                  <a:schemeClr val="tx1"/>
                </a:solidFill>
              </a:rPr>
              <a:t>Mesos</a:t>
            </a:r>
            <a:r>
              <a:rPr lang="en-US" altLang="en-US" sz="2000" dirty="0" smtClean="0">
                <a:solidFill>
                  <a:schemeClr val="tx1"/>
                </a:solidFill>
              </a:rPr>
              <a:t>. For distributed storage, Spark can interface with a wide variety, including HDFS, Cassandra, </a:t>
            </a:r>
            <a:r>
              <a:rPr lang="en-US" altLang="en-US" sz="2000" dirty="0" err="1" smtClean="0">
                <a:solidFill>
                  <a:schemeClr val="tx1"/>
                </a:solidFill>
              </a:rPr>
              <a:t>Openstack</a:t>
            </a:r>
            <a:r>
              <a:rPr lang="en-US" altLang="en-US" sz="2000" dirty="0" smtClean="0">
                <a:solidFill>
                  <a:schemeClr val="tx1"/>
                </a:solidFill>
              </a:rPr>
              <a:t> Swift, and Amazon S3. </a:t>
            </a:r>
          </a:p>
          <a:p>
            <a:pPr eaLnBrk="1"/>
            <a:r>
              <a:rPr lang="en-US" altLang="en-US" sz="2000" dirty="0" smtClean="0">
                <a:solidFill>
                  <a:schemeClr val="tx1"/>
                </a:solidFill>
              </a:rPr>
              <a:t>In February 2014, Spark became an Apache Top-Level Project. Spark has over 1000 contributors in 2016.</a:t>
            </a:r>
          </a:p>
          <a:p>
            <a:pPr eaLnBrk="1"/>
            <a:endParaRPr lang="en-US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584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6BC79E48-9938-4FC2-8974-8B50967DAD5A}" type="datetime1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2/25/2020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3584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AB337624-6936-4F0E-A7AD-2AF2422F7120}" type="slidenum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31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9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/>
              <a:t>Apache Spark</a:t>
            </a:r>
          </a:p>
        </p:txBody>
      </p:sp>
      <p:sp>
        <p:nvSpPr>
          <p:cNvPr id="36867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352E9773-0DAA-4A8A-B40D-2CB859B33D3E}" type="datetime1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2/25/2020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  <a:buClrTx/>
              <a:buSzTx/>
              <a:buFontTx/>
              <a:buNone/>
            </a:pPr>
            <a:fld id="{2460E069-1B5F-4B29-BD12-1E47786D93BF}" type="slidenum">
              <a:rPr lang="en-US" altLang="en-US" sz="1200">
                <a:solidFill>
                  <a:srgbClr val="B5A788"/>
                </a:solidFill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t>32</a:t>
            </a:fld>
            <a:endParaRPr lang="en-US" altLang="en-US" sz="1200">
              <a:solidFill>
                <a:srgbClr val="B5A788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3686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8825" y="1631950"/>
            <a:ext cx="7624763" cy="3975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06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en-US" sz="2000" dirty="0" err="1" smtClean="0"/>
              <a:t>MapReduce</a:t>
            </a:r>
            <a:endParaRPr lang="en-US" altLang="en-US" sz="2000" dirty="0" smtClean="0"/>
          </a:p>
          <a:p>
            <a:pPr lvl="1"/>
            <a:r>
              <a:rPr lang="en-US" altLang="en-US" sz="2000" dirty="0" smtClean="0"/>
              <a:t>Programming paradigm for data-intensive computing</a:t>
            </a:r>
          </a:p>
          <a:p>
            <a:pPr lvl="1"/>
            <a:r>
              <a:rPr lang="en-US" altLang="en-US" sz="2000" dirty="0" smtClean="0"/>
              <a:t>Distributed &amp; parallel execution model</a:t>
            </a:r>
          </a:p>
          <a:p>
            <a:pPr lvl="1"/>
            <a:r>
              <a:rPr lang="en-US" altLang="en-US" sz="2000" dirty="0" smtClean="0"/>
              <a:t>Simple to program</a:t>
            </a:r>
          </a:p>
          <a:p>
            <a:pPr lvl="2"/>
            <a:r>
              <a:rPr lang="en-US" altLang="en-US" sz="2000" dirty="0" smtClean="0"/>
              <a:t>The framework automates many tedious tasks (machine selection, failure handling, etc.)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C4C27670-5912-4D89-9C87-0510427EAD6C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33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6943"/>
            <a:ext cx="8229600" cy="4525963"/>
          </a:xfrm>
        </p:spPr>
        <p:txBody>
          <a:bodyPr/>
          <a:lstStyle/>
          <a:p>
            <a:r>
              <a:rPr lang="en-US" dirty="0"/>
              <a:t>HDFS - Intro to Hadoop and </a:t>
            </a:r>
            <a:r>
              <a:rPr lang="en-US" dirty="0" err="1"/>
              <a:t>MapReduce</a:t>
            </a:r>
            <a:endParaRPr lang="en-US" dirty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://www.youtube.com/watch?v=vdkx2xasGlM</a:t>
            </a:r>
            <a:endParaRPr lang="fr-FR" dirty="0" smtClean="0"/>
          </a:p>
          <a:p>
            <a:r>
              <a:rPr lang="fr-FR" dirty="0" smtClean="0"/>
              <a:t>Microsoft </a:t>
            </a:r>
            <a:r>
              <a:rPr lang="fr-FR" dirty="0"/>
              <a:t>Datacenter Tour (short version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89722" y="2133600"/>
            <a:ext cx="77295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/>
              <a:t>https://www.youtube.com/watch?v=zXsoygN_v7A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7200" y="4038600"/>
            <a:ext cx="8543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/>
              <a:t>https://www.youtube.com/watch?v=4e97g7_qSxA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613666"/>
            <a:ext cx="4600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The world's largest data center</a:t>
            </a:r>
          </a:p>
        </p:txBody>
      </p:sp>
    </p:spTree>
    <p:extLst>
      <p:ext uri="{BB962C8B-B14F-4D97-AF65-F5344CB8AC3E}">
        <p14:creationId xmlns:p14="http://schemas.microsoft.com/office/powerpoint/2010/main" val="18387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533400" y="6096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8138" eaLnBrk="0" hangingPunct="0">
              <a:lnSpc>
                <a:spcPct val="94000"/>
              </a:lnSpc>
              <a:spcAft>
                <a:spcPts val="1288"/>
              </a:spcAft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marL="2055813" indent="-227013" eaLnBrk="0" hangingPunct="0">
              <a:lnSpc>
                <a:spcPct val="94000"/>
              </a:lnSpc>
              <a:spcAft>
                <a:spcPts val="263"/>
              </a:spcAft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3013" indent="-227013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0213" indent="-227013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7413" indent="-227013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4613" indent="-227013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055813" algn="l"/>
                <a:tab pos="2513013" algn="l"/>
                <a:tab pos="2970213" algn="l"/>
                <a:tab pos="3427413" algn="l"/>
                <a:tab pos="3884613" algn="l"/>
                <a:tab pos="4341813" algn="l"/>
                <a:tab pos="4799013" algn="l"/>
                <a:tab pos="5256213" algn="l"/>
                <a:tab pos="5713413" algn="l"/>
                <a:tab pos="6170613" algn="l"/>
                <a:tab pos="6627813" algn="l"/>
                <a:tab pos="7085013" algn="l"/>
                <a:tab pos="7542213" algn="l"/>
                <a:tab pos="7999413" algn="l"/>
                <a:tab pos="8456613" algn="l"/>
                <a:tab pos="8913813" algn="l"/>
                <a:tab pos="9371013" algn="l"/>
                <a:tab pos="9828213" algn="l"/>
                <a:tab pos="10285413" algn="l"/>
                <a:tab pos="10742613" algn="l"/>
                <a:tab pos="111998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>
              <a:cs typeface="Arial" pitchFamily="34" charset="0"/>
            </a:endParaRPr>
          </a:p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>
              <a:cs typeface="Arial" pitchFamily="34" charset="0"/>
            </a:endParaRPr>
          </a:p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>
              <a:cs typeface="Arial" pitchFamily="34" charset="0"/>
            </a:endParaRPr>
          </a:p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>
              <a:cs typeface="Arial" pitchFamily="34" charset="0"/>
            </a:endParaRPr>
          </a:p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>
              <a:cs typeface="Arial" pitchFamily="34" charset="0"/>
            </a:endParaRPr>
          </a:p>
          <a:p>
            <a:pPr lvl="4"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en-US" sz="3600">
                <a:cs typeface="Arial" pitchFamily="34" charset="0"/>
              </a:rPr>
              <a:t>     Thank You!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3600">
              <a:cs typeface="Arial" pitchFamily="34" charset="0"/>
            </a:endParaRPr>
          </a:p>
        </p:txBody>
      </p:sp>
      <p:sp>
        <p:nvSpPr>
          <p:cNvPr id="38916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B173F9AD-5918-47AD-A2FA-ABBE6B38B380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DFA7701E-2A64-4E8A-BD97-BAF53F49A034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35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36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Big Data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marL="739775" indent="-279400" eaLnBrk="0" hangingPunct="0">
              <a:lnSpc>
                <a:spcPct val="94000"/>
              </a:lnSpc>
              <a:spcAft>
                <a:spcPts val="102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lvl="1" algn="just" eaLnBrk="1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000" i="1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cs typeface="Arial" pitchFamily="34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5943600" y="6245225"/>
            <a:ext cx="838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4C6FC046-1E6E-4C3D-88BA-E82B3A19D698}" type="slidenum">
              <a:rPr lang="en-US" altLang="en-US" sz="1400">
                <a:solidFill>
                  <a:srgbClr val="808080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4</a:t>
            </a:fld>
            <a:endParaRPr lang="en-US" altLang="en-US" sz="1400">
              <a:solidFill>
                <a:srgbClr val="808080"/>
              </a:solidFill>
              <a:cs typeface="Arial" pitchFamily="34" charset="0"/>
            </a:endParaRP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7620000" cy="54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DD79EE0A-D69A-403C-9C55-311548D246DE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19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CF64641D-6FBC-4285-A0BB-879BD3F0927F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4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950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dirty="0" smtClean="0"/>
              <a:t>Why </a:t>
            </a:r>
            <a:r>
              <a:rPr lang="en-US" altLang="en-US" dirty="0" err="1" smtClean="0"/>
              <a:t>BigData</a:t>
            </a:r>
            <a:r>
              <a:rPr lang="en-US" altLang="en-US" dirty="0" smtClean="0"/>
              <a:t>?</a:t>
            </a:r>
          </a:p>
        </p:txBody>
      </p:sp>
      <p:sp>
        <p:nvSpPr>
          <p:cNvPr id="921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6A558303-5D7A-44AD-859F-BB920552A735}" type="datetime1">
              <a:rPr lang="en-US" altLang="en-US"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2/25/2020</a:t>
            </a:fld>
            <a:endParaRPr lang="en-US" altLang="en-US" sz="1400">
              <a:solidFill>
                <a:schemeClr val="tx1"/>
              </a:solidFill>
              <a:latin typeface="Times New Roman" pitchFamily="18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18184C55-165F-48F5-A446-D96EF66BE131}" type="slidenum">
              <a:rPr lang="en-US" altLang="en-US"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5</a:t>
            </a:fld>
            <a:endParaRPr lang="en-US" altLang="en-US" sz="1400">
              <a:solidFill>
                <a:schemeClr val="tx1"/>
              </a:solidFill>
              <a:latin typeface="Times New Roman" pitchFamily="18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2149475"/>
            <a:ext cx="1851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1120775"/>
            <a:ext cx="2535237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50" y="2314575"/>
            <a:ext cx="3081338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19450" y="2530475"/>
            <a:ext cx="2655888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j-lt"/>
                <a:cs typeface="Arial" charset="0"/>
              </a:rPr>
              <a:t>100 terabytes of data uploaded daily to Facebook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3513" y="3232150"/>
            <a:ext cx="3051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>
                <a:solidFill>
                  <a:schemeClr val="tx1"/>
                </a:solidFill>
              </a:rPr>
              <a:t>2.7 Zetabytes of data exist in the digital universe today</a:t>
            </a:r>
          </a:p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9600" y="2962275"/>
            <a:ext cx="3368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dirty="0" err="1">
                <a:solidFill>
                  <a:schemeClr val="tx1"/>
                </a:solidFill>
                <a:latin typeface="+mj-lt"/>
                <a:cs typeface="Arial" charset="0"/>
              </a:rPr>
              <a:t>Walmart</a:t>
            </a:r>
            <a:r>
              <a:rPr lang="en-US" dirty="0">
                <a:solidFill>
                  <a:schemeClr val="tx1"/>
                </a:solidFill>
                <a:latin typeface="+mj-lt"/>
                <a:cs typeface="Arial" charset="0"/>
              </a:rPr>
              <a:t> handles more than 1 million customer transactions every hour, more than 2.5 petabytes of data</a:t>
            </a:r>
          </a:p>
        </p:txBody>
      </p:sp>
      <p:pic>
        <p:nvPicPr>
          <p:cNvPr id="63506" name="Picture 18" descr="http://i0.wp.com/abstractmag.com/wp-content/uploads/2014/03/YouTube-logo-full_color1.png?resize=773%2C2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775" y="4337050"/>
            <a:ext cx="4056063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119438" y="5561013"/>
            <a:ext cx="37068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j-lt"/>
                <a:cs typeface="Arial" charset="0"/>
              </a:rPr>
              <a:t>YouTube users upload 48 hours of new video every minute of the day</a:t>
            </a:r>
          </a:p>
        </p:txBody>
      </p:sp>
    </p:spTree>
    <p:extLst>
      <p:ext uri="{BB962C8B-B14F-4D97-AF65-F5344CB8AC3E}">
        <p14:creationId xmlns:p14="http://schemas.microsoft.com/office/powerpoint/2010/main" val="370952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 dirty="0">
                <a:cs typeface="Arial" pitchFamily="34" charset="0"/>
              </a:rPr>
              <a:t>Why Big Data??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 i="1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 i="1">
                <a:cs typeface="Arial" pitchFamily="34" charset="0"/>
              </a:rPr>
              <a:t>MapReduce</a:t>
            </a:r>
            <a:r>
              <a:rPr lang="en-US" altLang="en-US" sz="2000">
                <a:cs typeface="Arial" pitchFamily="34" charset="0"/>
              </a:rPr>
              <a:t> is a programming model for data processing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power of MapReduce lies in its ability to scale to 100</a:t>
            </a:r>
            <a:endParaRPr lang="en-US" altLang="en-US" sz="1800">
              <a:solidFill>
                <a:srgbClr val="7F7F7F"/>
              </a:solidFill>
              <a:cs typeface="Arial" pitchFamily="34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600200"/>
            <a:ext cx="74961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4495800"/>
            <a:ext cx="66770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DF21728E-7AB8-448E-BE44-70ABA0B5D913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02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B6A67B7C-D986-4218-9D3E-8FBBAD30295C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6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14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Motivation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en-US" altLang="en-US" sz="2000" dirty="0" smtClean="0">
                <a:solidFill>
                  <a:schemeClr val="tx1"/>
                </a:solidFill>
              </a:rPr>
              <a:t>Process lots of data</a:t>
            </a:r>
          </a:p>
          <a:p>
            <a:pPr lvl="2"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/>
                </a:solidFill>
              </a:rPr>
              <a:t>Google processed about 24 petabytes of data per day in 2009</a:t>
            </a:r>
          </a:p>
          <a:p>
            <a:pPr lvl="2">
              <a:spcAft>
                <a:spcPct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r>
              <a:rPr lang="en-US" altLang="en-US" sz="2000" dirty="0" smtClean="0">
                <a:solidFill>
                  <a:schemeClr val="tx1"/>
                </a:solidFill>
              </a:rPr>
              <a:t>A single machine cannot serve all the data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</a:rPr>
              <a:t>You need a distributed system to store and process in parallel</a:t>
            </a:r>
          </a:p>
          <a:p>
            <a:pPr>
              <a:spcAft>
                <a:spcPct val="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/>
                </a:solidFill>
              </a:rPr>
              <a:t>Parallel programming?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</a:rPr>
              <a:t>Threading is hard!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</a:rPr>
              <a:t>How do you facilitate communication between nodes?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</a:rPr>
              <a:t>How do you scale to more machines?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</a:rPr>
              <a:t>How do you handle machine failures?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98647CAC-E1F0-43B2-8DF4-042DBBA4ADDD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7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4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Pct val="45000"/>
              <a:buFontTx/>
              <a:buNone/>
            </a:pPr>
            <a:r>
              <a:rPr lang="en-US" altLang="en-US" sz="2800">
                <a:cs typeface="Arial" pitchFamily="34" charset="0"/>
              </a:rPr>
              <a:t>MapReduce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 eaLnBrk="0" hangingPunct="0">
              <a:lnSpc>
                <a:spcPct val="94000"/>
              </a:lnSpc>
              <a:spcAft>
                <a:spcPts val="1288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indent="-282575" eaLnBrk="0" hangingPunct="0">
              <a:lnSpc>
                <a:spcPct val="94000"/>
              </a:lnSpc>
              <a:spcAft>
                <a:spcPts val="102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 i="1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 i="1">
                <a:cs typeface="Arial" pitchFamily="34" charset="0"/>
              </a:rPr>
              <a:t>MapReduce</a:t>
            </a:r>
            <a:r>
              <a:rPr lang="en-US" altLang="en-US" sz="2000">
                <a:cs typeface="Arial" pitchFamily="34" charset="0"/>
              </a:rPr>
              <a:t> is a programming model for data processing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The power of MapReduce lies in its ability to scale to 100s or 1000s of computers, each with several processor cores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MapReduce divides the workload into multiple </a:t>
            </a:r>
            <a:r>
              <a:rPr lang="en-US" altLang="en-US" sz="2000" i="1">
                <a:cs typeface="Arial" pitchFamily="34" charset="0"/>
              </a:rPr>
              <a:t>independent</a:t>
            </a:r>
            <a:r>
              <a:rPr lang="en-US" altLang="en-US" sz="2000">
                <a:cs typeface="Arial" pitchFamily="34" charset="0"/>
              </a:rPr>
              <a:t> </a:t>
            </a:r>
            <a:r>
              <a:rPr lang="en-US" altLang="en-US" sz="2000" i="1">
                <a:cs typeface="Arial" pitchFamily="34" charset="0"/>
              </a:rPr>
              <a:t>tasks</a:t>
            </a:r>
            <a:r>
              <a:rPr lang="en-US" altLang="en-US" sz="2000">
                <a:cs typeface="Arial" pitchFamily="34" charset="0"/>
              </a:rPr>
              <a:t> and schedule them across cluster nodes</a:t>
            </a: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"/>
            </a:pPr>
            <a:r>
              <a:rPr lang="en-US" altLang="en-US" sz="2000">
                <a:cs typeface="Arial" pitchFamily="34" charset="0"/>
              </a:rPr>
              <a:t>A work performed by each task is done </a:t>
            </a:r>
            <a:r>
              <a:rPr lang="en-US" altLang="en-US" sz="2000" i="1">
                <a:cs typeface="Arial" pitchFamily="34" charset="0"/>
              </a:rPr>
              <a:t>in isolation </a:t>
            </a:r>
            <a:r>
              <a:rPr lang="en-US" altLang="en-US" sz="2000">
                <a:cs typeface="Arial" pitchFamily="34" charset="0"/>
              </a:rPr>
              <a:t>from one another</a:t>
            </a:r>
          </a:p>
          <a:p>
            <a:pPr lvl="1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600"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FontTx/>
              <a:buNone/>
            </a:pPr>
            <a:endParaRPr lang="en-US" altLang="en-US" sz="2000">
              <a:solidFill>
                <a:srgbClr val="7F7F7F"/>
              </a:solidFill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400">
              <a:solidFill>
                <a:srgbClr val="7F7F7F"/>
              </a:solidFill>
              <a:cs typeface="Arial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solidFill>
                <a:srgbClr val="7F7F7F"/>
              </a:solidFill>
              <a:cs typeface="Arial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FontTx/>
              <a:buNone/>
            </a:pPr>
            <a:endParaRPr lang="en-US" altLang="en-US" sz="180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12293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fld id="{EF73561C-83D0-43B8-B2E1-C3E79CC5A973}" type="datetime1">
              <a:rPr lang="en-US" altLang="en-US" sz="18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</a:pPr>
              <a:t>2/25/2020</a:t>
            </a:fld>
            <a:endParaRPr lang="en-US" altLang="en-US" sz="18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29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C4F03EC2-28AA-41A7-AC7B-AC3B3FFC9E89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8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574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Key Features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MapReduce  provides </a:t>
            </a:r>
          </a:p>
          <a:p>
            <a:pPr lvl="1">
              <a:spcAft>
                <a:spcPct val="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Automatic parallelization, distribution</a:t>
            </a:r>
          </a:p>
          <a:p>
            <a:pPr lvl="1">
              <a:spcAft>
                <a:spcPct val="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I/O scheduling</a:t>
            </a:r>
          </a:p>
          <a:p>
            <a:pPr lvl="2"/>
            <a:r>
              <a:rPr lang="en-US" altLang="en-US" sz="2000" smtClean="0">
                <a:solidFill>
                  <a:schemeClr val="tx1"/>
                </a:solidFill>
              </a:rPr>
              <a:t>Load balancing</a:t>
            </a:r>
          </a:p>
          <a:p>
            <a:pPr lvl="2"/>
            <a:r>
              <a:rPr lang="en-US" altLang="en-US" sz="2000" smtClean="0">
                <a:solidFill>
                  <a:schemeClr val="tx1"/>
                </a:solidFill>
              </a:rPr>
              <a:t>Network and data transfer optimization</a:t>
            </a:r>
          </a:p>
          <a:p>
            <a:pPr lvl="1"/>
            <a:r>
              <a:rPr lang="en-US" altLang="en-US" sz="2000" smtClean="0">
                <a:solidFill>
                  <a:schemeClr val="tx1"/>
                </a:solidFill>
              </a:rPr>
              <a:t>Fault tolerance</a:t>
            </a:r>
          </a:p>
          <a:p>
            <a:pPr lvl="2"/>
            <a:r>
              <a:rPr lang="en-US" altLang="en-US" sz="2000" smtClean="0">
                <a:solidFill>
                  <a:schemeClr val="tx1"/>
                </a:solidFill>
              </a:rPr>
              <a:t>Handling machine failures</a:t>
            </a:r>
          </a:p>
          <a:p>
            <a:r>
              <a:rPr lang="en-US" altLang="en-US" sz="2000" smtClean="0">
                <a:solidFill>
                  <a:schemeClr val="tx1"/>
                </a:solidFill>
              </a:rPr>
              <a:t>Need more power: Scale out, not up!</a:t>
            </a:r>
          </a:p>
          <a:p>
            <a:pPr lvl="2"/>
            <a:r>
              <a:rPr lang="en-US" altLang="en-US" sz="2000" smtClean="0">
                <a:solidFill>
                  <a:schemeClr val="tx1"/>
                </a:solidFill>
              </a:rPr>
              <a:t>A large number of commodity servers as opposed to some high end specialized servers</a:t>
            </a:r>
          </a:p>
          <a:p>
            <a:endParaRPr lang="en-US" altLang="en-US" sz="2000" smtClean="0">
              <a:solidFill>
                <a:schemeClr val="tx1"/>
              </a:solidFill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4000"/>
              </a:lnSpc>
              <a:spcAft>
                <a:spcPts val="1288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1pPr>
            <a:lvl2pPr eaLnBrk="0" hangingPunct="0">
              <a:lnSpc>
                <a:spcPct val="94000"/>
              </a:lnSpc>
              <a:spcAft>
                <a:spcPts val="102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eaLnBrk="0" hangingPunct="0">
              <a:lnSpc>
                <a:spcPct val="94000"/>
              </a:lnSpc>
              <a:spcAft>
                <a:spcPts val="775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eaLnBrk="0" hangingPunct="0">
              <a:lnSpc>
                <a:spcPct val="94000"/>
              </a:lnSpc>
              <a:spcAft>
                <a:spcPts val="51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eaLnBrk="0" hangingPunct="0">
              <a:lnSpc>
                <a:spcPct val="94000"/>
              </a:lnSpc>
              <a:spcAft>
                <a:spcPts val="263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ct val="0"/>
              </a:spcAft>
            </a:pPr>
            <a:fld id="{FCF99A8E-9469-44A5-B42E-235FFE6F9C6B}" type="slidenum">
              <a:rPr lang="en-US" altLang="en-US" sz="1400">
                <a:latin typeface="Times New Roman" pitchFamily="18" charset="0"/>
                <a:cs typeface="Arial" pitchFamily="34" charset="0"/>
              </a:rPr>
              <a:pPr eaLnBrk="1" hangingPunct="1">
                <a:lnSpc>
                  <a:spcPct val="93000"/>
                </a:lnSpc>
                <a:spcAft>
                  <a:spcPct val="0"/>
                </a:spcAft>
              </a:pPr>
              <a:t>9</a:t>
            </a:fld>
            <a:endParaRPr lang="en-US" altLang="en-US" sz="1400"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8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</Template>
  <TotalTime>40509</TotalTime>
  <Words>1744</Words>
  <Application>Microsoft Office PowerPoint</Application>
  <PresentationFormat>On-screen Show (4:3)</PresentationFormat>
  <Paragraphs>603</Paragraphs>
  <Slides>35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Arial(Heading)</vt:lpstr>
      <vt:lpstr>MS PGothic</vt:lpstr>
      <vt:lpstr>MS PGothic</vt:lpstr>
      <vt:lpstr>SimSun</vt:lpstr>
      <vt:lpstr>WenQuanYi Zen Hei</vt:lpstr>
      <vt:lpstr>Arial</vt:lpstr>
      <vt:lpstr>Calibri</vt:lpstr>
      <vt:lpstr>Cambria</vt:lpstr>
      <vt:lpstr>Comic Sans MS</vt:lpstr>
      <vt:lpstr>Times New Roman</vt:lpstr>
      <vt:lpstr>Verdana</vt:lpstr>
      <vt:lpstr>Wingdings</vt:lpstr>
      <vt:lpstr>Sky</vt:lpstr>
      <vt:lpstr>PowerPoint Presentation</vt:lpstr>
      <vt:lpstr>PowerPoint Presentation</vt:lpstr>
      <vt:lpstr>PowerPoint Presentation</vt:lpstr>
      <vt:lpstr>PowerPoint Presentation</vt:lpstr>
      <vt:lpstr>Why BigData?</vt:lpstr>
      <vt:lpstr>PowerPoint Presentation</vt:lpstr>
      <vt:lpstr>Motivation</vt:lpstr>
      <vt:lpstr>PowerPoint Presentation</vt:lpstr>
      <vt:lpstr>Key Features</vt:lpstr>
      <vt:lpstr>PowerPoint Presentation</vt:lpstr>
      <vt:lpstr>Typical Cluster</vt:lpstr>
      <vt:lpstr>MapReduce Application Example: WordCount</vt:lpstr>
      <vt:lpstr>PowerPoint Presentation</vt:lpstr>
      <vt:lpstr>MapReduce Workflow</vt:lpstr>
      <vt:lpstr>PowerPoint Presentation</vt:lpstr>
      <vt:lpstr>PowerPoint Presentation</vt:lpstr>
      <vt:lpstr>PowerPoint Presentation</vt:lpstr>
      <vt:lpstr>Hadoop Components</vt:lpstr>
      <vt:lpstr>PowerPoint Presentation</vt:lpstr>
      <vt:lpstr>Typical Hadoop Cluster</vt:lpstr>
      <vt:lpstr>PowerPoint Presentation</vt:lpstr>
      <vt:lpstr>PowerPoint Presentation</vt:lpstr>
      <vt:lpstr>PowerPoint Presentation</vt:lpstr>
      <vt:lpstr>PowerPoint Presentation</vt:lpstr>
      <vt:lpstr>Fault Tolerance in MapReduce</vt:lpstr>
      <vt:lpstr>Fault Tolerance in MapReduce</vt:lpstr>
      <vt:lpstr>Fault Tolerance in MapReduce</vt:lpstr>
      <vt:lpstr>Hadoop 2: Big data's big leap forward </vt:lpstr>
      <vt:lpstr>Hadoop 2.0 – YARN (Yet Another Resource Negotiator) </vt:lpstr>
      <vt:lpstr>Comparison of Two Generations of Hadoop</vt:lpstr>
      <vt:lpstr>Apache Spark</vt:lpstr>
      <vt:lpstr>Apache Spark</vt:lpstr>
      <vt:lpstr>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IaaS - Server Virtualization</dc:title>
  <dc:creator>cyhuang</dc:creator>
  <cp:lastModifiedBy>Shen, Haiying (hs6ms)</cp:lastModifiedBy>
  <cp:revision>2291</cp:revision>
  <cp:lastPrinted>2017-09-27T17:19:58Z</cp:lastPrinted>
  <dcterms:created xsi:type="dcterms:W3CDTF">2006-08-16T00:00:00Z</dcterms:created>
  <dcterms:modified xsi:type="dcterms:W3CDTF">2020-02-25T14:18:08Z</dcterms:modified>
</cp:coreProperties>
</file>