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4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93" r:id="rId27"/>
    <p:sldId id="294" r:id="rId28"/>
    <p:sldId id="281" r:id="rId29"/>
    <p:sldId id="282" r:id="rId30"/>
    <p:sldId id="283" r:id="rId31"/>
    <p:sldId id="284" r:id="rId32"/>
    <p:sldId id="285" r:id="rId33"/>
    <p:sldId id="292" r:id="rId34"/>
    <p:sldId id="286" r:id="rId35"/>
    <p:sldId id="287" r:id="rId36"/>
    <p:sldId id="288" r:id="rId37"/>
    <p:sldId id="289" r:id="rId38"/>
    <p:sldId id="290" r:id="rId39"/>
    <p:sldId id="291" r:id="rId40"/>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8B2EB77-BC9C-451B-8CB1-4553DAEB89B8}">
  <a:tblStyle styleId="{A8B2EB77-BC9C-451B-8CB1-4553DAEB89B8}"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5" d="100"/>
          <a:sy n="105" d="100"/>
        </p:scale>
        <p:origin x="627" y="4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292229c3b8b_0_3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1" name="Google Shape;111;g292229c3b8b_0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g292229c3b8b_0_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 name="Google Shape;117;g292229c3b8b_0_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292229c3b8b_0_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 name="Google Shape;123;g292229c3b8b_0_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292229c3b8b_0_6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292229c3b8b_0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g292229c3b8b_0_6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 name="Google Shape;136;g292229c3b8b_0_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292229c3b8b_0_7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 name="Google Shape;142;g292229c3b8b_0_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292229c3b8b_0_8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 name="Google Shape;149;g292229c3b8b_0_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292229c3b8b_0_9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6" name="Google Shape;156;g292229c3b8b_0_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292229c3b8b_0_10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3" name="Google Shape;163;g292229c3b8b_0_1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292229c3b8b_0_10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292229c3b8b_0_1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2905a1483c4_0_5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2905a1483c4_0_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292229c3b8b_0_1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5" name="Google Shape;175;g292229c3b8b_0_1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g292229c3b8b_0_1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1" name="Google Shape;181;g292229c3b8b_0_1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Run as many jobs from the priority queue as memory allows</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g292229c3b8b_0_12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8" name="Google Shape;188;g292229c3b8b_0_1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292229c3b8b_1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4" name="Google Shape;194;g292229c3b8b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292229c3b8b_1_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1" name="Google Shape;201;g292229c3b8b_1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g292229c3b8b_1_1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7" name="Google Shape;207;g292229c3b8b_1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Answer: Based on position in the queue and queue thresholds</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g29258a03304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3" name="Google Shape;213;g29258a03304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Answer: Based on position in the queue and queue thresholds</a:t>
            </a:r>
            <a:endParaRPr/>
          </a:p>
        </p:txBody>
      </p:sp>
    </p:spTree>
    <p:extLst>
      <p:ext uri="{BB962C8B-B14F-4D97-AF65-F5344CB8AC3E}">
        <p14:creationId xmlns:p14="http://schemas.microsoft.com/office/powerpoint/2010/main" val="3505608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29258a03304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9" name="Google Shape;219;g29258a03304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Answer: Based on position in the queue and queue thresholds</a:t>
            </a:r>
            <a:endParaRPr/>
          </a:p>
        </p:txBody>
      </p:sp>
    </p:spTree>
    <p:extLst>
      <p:ext uri="{BB962C8B-B14F-4D97-AF65-F5344CB8AC3E}">
        <p14:creationId xmlns:p14="http://schemas.microsoft.com/office/powerpoint/2010/main" val="340132802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g292229c3b8b_1_7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3" name="Google Shape;213;g292229c3b8b_1_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Answer: Based on position in the queue and queue thresholds</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292229c3b8b_1_8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9" name="Google Shape;219;g292229c3b8b_1_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Answer: Based on position in the queue and queue thresholds</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28d2c6c7192_0_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28d2c6c7192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g292229c3b8b_1_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 name="Google Shape;226;g292229c3b8b_1_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Answer: Based on position in the queue and queue thresholds</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g292229c3b8b_1_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2" name="Google Shape;232;g292229c3b8b_1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Answer: Based on position in the queue and queue thresholds</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g292229c3b8b_1_2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8" name="Google Shape;238;g292229c3b8b_1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Answer: Based on position in the queue and queue thresholds</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g29258a03304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1" name="Google Shape;251;g29258a0330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Answer: Based on position in the queue and queue thresholds</a:t>
            </a:r>
            <a:endParaRPr/>
          </a:p>
        </p:txBody>
      </p:sp>
    </p:spTree>
    <p:extLst>
      <p:ext uri="{BB962C8B-B14F-4D97-AF65-F5344CB8AC3E}">
        <p14:creationId xmlns:p14="http://schemas.microsoft.com/office/powerpoint/2010/main" val="3512707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292229c3b8b_1_3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5" name="Google Shape;245;g292229c3b8b_1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CV: coefficient of variation. Shows burstiness.</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292229c3b8b_1_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3" name="Google Shape;253;g292229c3b8b_1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CV: coefficient of variation. Shows burstiness.</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g292229c3b8b_1_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2" name="Google Shape;262;g292229c3b8b_1_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CV: coefficient of variation. Shows burstiness.</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g292229c3b8b_1_6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8" name="Google Shape;268;g292229c3b8b_1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CV: coefficient of variation. Shows burstiness.</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g292229c3b8b_1_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6" name="Google Shape;276;g292229c3b8b_1_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Tail latency is 90 percentile latency</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g2905a1483c4_0_3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3" name="Google Shape;283;g2905a1483c4_0_3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g2905a1483c4_0_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g2905a1483c4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g292229c3b8b_0_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g292229c3b8b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292229c3b8b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292229c3b8b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292229c3b8b_0_2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292229c3b8b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g292229c3b8b_0_2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 name="Google Shape;98;g292229c3b8b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292229c3b8b_0_3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 name="Google Shape;104;g292229c3b8b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7.xml"/><Relationship Id="rId1" Type="http://schemas.openxmlformats.org/officeDocument/2006/relationships/slideLayout" Target="../slideLayouts/slideLayout3.xml"/><Relationship Id="rId5" Type="http://schemas.openxmlformats.org/officeDocument/2006/relationships/image" Target="../media/image7.png"/><Relationship Id="rId4" Type="http://schemas.openxmlformats.org/officeDocument/2006/relationships/image" Target="../media/image6.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4.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3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5.xml"/><Relationship Id="rId1" Type="http://schemas.openxmlformats.org/officeDocument/2006/relationships/slideLayout" Target="../slideLayouts/slideLayout3.xml"/><Relationship Id="rId5" Type="http://schemas.openxmlformats.org/officeDocument/2006/relationships/image" Target="../media/image13.png"/><Relationship Id="rId4" Type="http://schemas.openxmlformats.org/officeDocument/2006/relationships/image" Target="../media/image12.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7.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3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Clr>
                <a:schemeClr val="dk1"/>
              </a:buClr>
              <a:buSzPts val="1100"/>
              <a:buFont typeface="Arial"/>
              <a:buNone/>
            </a:pPr>
            <a:r>
              <a:rPr lang="en" sz="4400" dirty="0">
                <a:solidFill>
                  <a:schemeClr val="tx1"/>
                </a:solidFill>
                <a:latin typeface="Calibri"/>
                <a:ea typeface="Calibri"/>
                <a:cs typeface="Calibri"/>
                <a:sym typeface="Calibri"/>
              </a:rPr>
              <a:t>Fast Distributed Inference Serving for</a:t>
            </a:r>
            <a:endParaRPr sz="4400" dirty="0">
              <a:solidFill>
                <a:schemeClr val="tx1"/>
              </a:solidFill>
              <a:latin typeface="Calibri"/>
              <a:ea typeface="Calibri"/>
              <a:cs typeface="Calibri"/>
              <a:sym typeface="Calibri"/>
            </a:endParaRPr>
          </a:p>
          <a:p>
            <a:pPr marL="0" lvl="0" indent="0" algn="ctr" rtl="0">
              <a:spcBef>
                <a:spcPts val="0"/>
              </a:spcBef>
              <a:spcAft>
                <a:spcPts val="0"/>
              </a:spcAft>
              <a:buSzPts val="990"/>
              <a:buNone/>
            </a:pPr>
            <a:r>
              <a:rPr lang="en" sz="4400" dirty="0">
                <a:solidFill>
                  <a:schemeClr val="tx1"/>
                </a:solidFill>
                <a:latin typeface="Calibri"/>
                <a:ea typeface="Calibri"/>
                <a:cs typeface="Calibri"/>
                <a:sym typeface="Calibri"/>
              </a:rPr>
              <a:t>Large Language Models</a:t>
            </a:r>
            <a:endParaRPr sz="4400" dirty="0">
              <a:solidFill>
                <a:schemeClr val="tx1"/>
              </a:solidFill>
              <a:latin typeface="Calibri"/>
              <a:ea typeface="Calibri"/>
              <a:cs typeface="Calibri"/>
              <a:sym typeface="Calibri"/>
            </a:endParaRPr>
          </a:p>
        </p:txBody>
      </p:sp>
      <p:sp>
        <p:nvSpPr>
          <p:cNvPr id="55" name="Google Shape;55;p13"/>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p>
            <a:pPr marL="0" lvl="0" indent="0" algn="ctr" rtl="0">
              <a:lnSpc>
                <a:spcPct val="80000"/>
              </a:lnSpc>
              <a:spcBef>
                <a:spcPts val="0"/>
              </a:spcBef>
              <a:spcAft>
                <a:spcPts val="0"/>
              </a:spcAft>
              <a:buClr>
                <a:schemeClr val="dk1"/>
              </a:buClr>
              <a:buSzPts val="605"/>
              <a:buFont typeface="Arial"/>
              <a:buNone/>
            </a:pPr>
            <a:r>
              <a:rPr lang="en" sz="1940">
                <a:latin typeface="Calibri"/>
                <a:ea typeface="Calibri"/>
                <a:cs typeface="Calibri"/>
                <a:sym typeface="Calibri"/>
              </a:rPr>
              <a:t>Bingyang Wu, Yinmin Zhong, Zili Zhang, Gang Huang, Xuanzhe Liu, Xin Jin</a:t>
            </a:r>
            <a:endParaRPr sz="1940">
              <a:latin typeface="Calibri"/>
              <a:ea typeface="Calibri"/>
              <a:cs typeface="Calibri"/>
              <a:sym typeface="Calibri"/>
            </a:endParaRPr>
          </a:p>
          <a:p>
            <a:pPr marL="0" lvl="0" indent="0" algn="ctr" rtl="0">
              <a:lnSpc>
                <a:spcPct val="80000"/>
              </a:lnSpc>
              <a:spcBef>
                <a:spcPts val="0"/>
              </a:spcBef>
              <a:spcAft>
                <a:spcPts val="0"/>
              </a:spcAft>
              <a:buClr>
                <a:schemeClr val="dk1"/>
              </a:buClr>
              <a:buSzPts val="605"/>
              <a:buFont typeface="Arial"/>
              <a:buNone/>
            </a:pPr>
            <a:r>
              <a:rPr lang="en" sz="1940">
                <a:latin typeface="Calibri"/>
                <a:ea typeface="Calibri"/>
                <a:cs typeface="Calibri"/>
                <a:sym typeface="Calibri"/>
              </a:rPr>
              <a:t>Peking University</a:t>
            </a:r>
            <a:endParaRPr sz="1940">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2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200">
                <a:latin typeface="Calibri"/>
                <a:ea typeface="Calibri"/>
                <a:cs typeface="Calibri"/>
                <a:sym typeface="Calibri"/>
              </a:rPr>
              <a:t>SRPT challenges</a:t>
            </a:r>
            <a:endParaRPr sz="4200">
              <a:latin typeface="Calibri"/>
              <a:ea typeface="Calibri"/>
              <a:cs typeface="Calibri"/>
              <a:sym typeface="Calibri"/>
            </a:endParaRPr>
          </a:p>
        </p:txBody>
      </p:sp>
      <p:sp>
        <p:nvSpPr>
          <p:cNvPr id="114" name="Google Shape;114;p22"/>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406400" algn="l" rtl="0">
              <a:spcBef>
                <a:spcPts val="0"/>
              </a:spcBef>
              <a:spcAft>
                <a:spcPts val="0"/>
              </a:spcAft>
              <a:buSzPts val="2800"/>
              <a:buFont typeface="Calibri"/>
              <a:buAutoNum type="arabicPeriod"/>
            </a:pPr>
            <a:r>
              <a:rPr lang="en" sz="2800" dirty="0">
                <a:latin typeface="Calibri"/>
                <a:ea typeface="Calibri"/>
                <a:cs typeface="Calibri"/>
                <a:sym typeface="Calibri"/>
              </a:rPr>
              <a:t>Information about running time is needed.</a:t>
            </a:r>
            <a:endParaRPr sz="2800" dirty="0">
              <a:latin typeface="Calibri"/>
              <a:ea typeface="Calibri"/>
              <a:cs typeface="Calibri"/>
              <a:sym typeface="Calibri"/>
            </a:endParaRPr>
          </a:p>
          <a:p>
            <a:pPr marL="457200" lvl="0" indent="-406400" algn="l" rtl="0">
              <a:spcBef>
                <a:spcPts val="0"/>
              </a:spcBef>
              <a:spcAft>
                <a:spcPts val="0"/>
              </a:spcAft>
              <a:buSzPts val="2800"/>
              <a:buFont typeface="Calibri"/>
              <a:buAutoNum type="arabicPeriod"/>
            </a:pPr>
            <a:r>
              <a:rPr lang="en" sz="2800" dirty="0">
                <a:latin typeface="Calibri"/>
                <a:ea typeface="Calibri"/>
                <a:cs typeface="Calibri"/>
                <a:sym typeface="Calibri"/>
              </a:rPr>
              <a:t>Some jobs are stopped and then resumed later. (preemption)</a:t>
            </a:r>
            <a:endParaRPr sz="2800" dirty="0">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2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200">
                <a:latin typeface="Calibri"/>
                <a:ea typeface="Calibri"/>
                <a:cs typeface="Calibri"/>
                <a:sym typeface="Calibri"/>
              </a:rPr>
              <a:t>Runtime agnostic scheduling: MLFQ</a:t>
            </a:r>
            <a:endParaRPr sz="4200">
              <a:latin typeface="Calibri"/>
              <a:ea typeface="Calibri"/>
              <a:cs typeface="Calibri"/>
              <a:sym typeface="Calibri"/>
            </a:endParaRPr>
          </a:p>
        </p:txBody>
      </p:sp>
      <p:sp>
        <p:nvSpPr>
          <p:cNvPr id="120" name="Google Shape;120;p23"/>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2800" dirty="0">
                <a:latin typeface="Calibri"/>
                <a:ea typeface="Calibri"/>
                <a:cs typeface="Calibri"/>
                <a:sym typeface="Calibri"/>
              </a:rPr>
              <a:t>Try 1: Multi Level Feedback Queue (MLFQ)</a:t>
            </a:r>
            <a:endParaRPr sz="2800" dirty="0">
              <a:latin typeface="Calibri"/>
              <a:ea typeface="Calibri"/>
              <a:cs typeface="Calibri"/>
              <a:sym typeface="Calibri"/>
            </a:endParaRPr>
          </a:p>
          <a:p>
            <a:pPr marL="457200" lvl="0" indent="-406400" algn="l" rtl="0">
              <a:spcBef>
                <a:spcPts val="1200"/>
              </a:spcBef>
              <a:spcAft>
                <a:spcPts val="0"/>
              </a:spcAft>
              <a:buSzPts val="2800"/>
              <a:buFont typeface="Calibri"/>
              <a:buAutoNum type="arabicPeriod"/>
            </a:pPr>
            <a:r>
              <a:rPr lang="en" sz="2800" dirty="0">
                <a:latin typeface="Calibri"/>
                <a:ea typeface="Calibri"/>
                <a:cs typeface="Calibri"/>
                <a:sym typeface="Calibri"/>
              </a:rPr>
              <a:t>Initialize execution queues.</a:t>
            </a:r>
            <a:endParaRPr sz="2800" dirty="0">
              <a:latin typeface="Calibri"/>
              <a:ea typeface="Calibri"/>
              <a:cs typeface="Calibri"/>
              <a:sym typeface="Calibri"/>
            </a:endParaRPr>
          </a:p>
          <a:p>
            <a:pPr marL="457200" lvl="0" indent="-406400" algn="l" rtl="0">
              <a:spcBef>
                <a:spcPts val="0"/>
              </a:spcBef>
              <a:spcAft>
                <a:spcPts val="0"/>
              </a:spcAft>
              <a:buSzPts val="2800"/>
              <a:buFont typeface="Calibri"/>
              <a:buAutoNum type="arabicPeriod"/>
            </a:pPr>
            <a:r>
              <a:rPr lang="en" sz="2800" dirty="0">
                <a:latin typeface="Calibri"/>
                <a:ea typeface="Calibri"/>
                <a:cs typeface="Calibri"/>
                <a:sym typeface="Calibri"/>
              </a:rPr>
              <a:t>Put everything in the highest priority queue.</a:t>
            </a:r>
            <a:endParaRPr sz="2800" dirty="0">
              <a:latin typeface="Calibri"/>
              <a:ea typeface="Calibri"/>
              <a:cs typeface="Calibri"/>
              <a:sym typeface="Calibri"/>
            </a:endParaRPr>
          </a:p>
          <a:p>
            <a:pPr marL="457200" lvl="0" indent="-406400" algn="l" rtl="0">
              <a:spcBef>
                <a:spcPts val="0"/>
              </a:spcBef>
              <a:spcAft>
                <a:spcPts val="0"/>
              </a:spcAft>
              <a:buSzPts val="2800"/>
              <a:buFont typeface="Calibri"/>
              <a:buAutoNum type="arabicPeriod"/>
            </a:pPr>
            <a:r>
              <a:rPr lang="en" sz="2800" dirty="0">
                <a:latin typeface="Calibri"/>
                <a:ea typeface="Calibri"/>
                <a:cs typeface="Calibri"/>
                <a:sym typeface="Calibri"/>
              </a:rPr>
              <a:t>Execute from front of the first queue</a:t>
            </a:r>
            <a:endParaRPr sz="2800" dirty="0">
              <a:latin typeface="Calibri"/>
              <a:ea typeface="Calibri"/>
              <a:cs typeface="Calibri"/>
              <a:sym typeface="Calibri"/>
            </a:endParaRPr>
          </a:p>
          <a:p>
            <a:pPr marL="457200" lvl="0" indent="-406400" algn="l" rtl="0">
              <a:spcBef>
                <a:spcPts val="0"/>
              </a:spcBef>
              <a:spcAft>
                <a:spcPts val="0"/>
              </a:spcAft>
              <a:buSzPts val="2800"/>
              <a:buFont typeface="Calibri"/>
              <a:buAutoNum type="arabicPeriod"/>
            </a:pPr>
            <a:r>
              <a:rPr lang="en" sz="2800" dirty="0">
                <a:latin typeface="Calibri"/>
                <a:ea typeface="Calibri"/>
                <a:cs typeface="Calibri"/>
                <a:sym typeface="Calibri"/>
              </a:rPr>
              <a:t>If a </a:t>
            </a:r>
            <a:r>
              <a:rPr lang="en" sz="2800" dirty="0" smtClean="0">
                <a:latin typeface="Calibri"/>
                <a:ea typeface="Calibri"/>
                <a:cs typeface="Calibri"/>
                <a:sym typeface="Calibri"/>
              </a:rPr>
              <a:t>job </a:t>
            </a:r>
            <a:r>
              <a:rPr lang="en" sz="2800" dirty="0">
                <a:latin typeface="Calibri"/>
                <a:ea typeface="Calibri"/>
                <a:cs typeface="Calibri"/>
                <a:sym typeface="Calibri"/>
              </a:rPr>
              <a:t>sits in queue i for more than a threshold Q</a:t>
            </a:r>
            <a:r>
              <a:rPr lang="en" sz="2800" baseline="-25000" dirty="0">
                <a:latin typeface="Calibri"/>
                <a:ea typeface="Calibri"/>
                <a:cs typeface="Calibri"/>
                <a:sym typeface="Calibri"/>
              </a:rPr>
              <a:t>i</a:t>
            </a:r>
            <a:r>
              <a:rPr lang="en" sz="2800" dirty="0">
                <a:latin typeface="Calibri"/>
                <a:ea typeface="Calibri"/>
                <a:cs typeface="Calibri"/>
                <a:sym typeface="Calibri"/>
              </a:rPr>
              <a:t>, demote it to a lower priority queue.</a:t>
            </a:r>
            <a:endParaRPr sz="2800" dirty="0">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2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200">
                <a:latin typeface="Calibri"/>
                <a:ea typeface="Calibri"/>
                <a:cs typeface="Calibri"/>
                <a:sym typeface="Calibri"/>
              </a:rPr>
              <a:t>Runtime agnostic scheduling: MLFQ</a:t>
            </a:r>
            <a:endParaRPr sz="4200">
              <a:latin typeface="Calibri"/>
              <a:ea typeface="Calibri"/>
              <a:cs typeface="Calibri"/>
              <a:sym typeface="Calibri"/>
            </a:endParaRPr>
          </a:p>
        </p:txBody>
      </p:sp>
      <p:sp>
        <p:nvSpPr>
          <p:cNvPr id="126" name="Google Shape;126;p24"/>
          <p:cNvSpPr txBox="1">
            <a:spLocks noGrp="1"/>
          </p:cNvSpPr>
          <p:nvPr>
            <p:ph type="body" idx="1"/>
          </p:nvPr>
        </p:nvSpPr>
        <p:spPr>
          <a:xfrm>
            <a:off x="311700" y="4728125"/>
            <a:ext cx="8520600" cy="327000"/>
          </a:xfrm>
          <a:prstGeom prst="rect">
            <a:avLst/>
          </a:prstGeom>
        </p:spPr>
        <p:txBody>
          <a:bodyPr spcFirstLastPara="1" wrap="square" lIns="91425" tIns="91425" rIns="91425" bIns="91425" anchor="t" anchorCtr="0">
            <a:normAutofit fontScale="25000" lnSpcReduction="20000"/>
          </a:bodyPr>
          <a:lstStyle/>
          <a:p>
            <a:pPr marL="0" lvl="0" indent="0" algn="l" rtl="0">
              <a:spcBef>
                <a:spcPts val="0"/>
              </a:spcBef>
              <a:spcAft>
                <a:spcPts val="1200"/>
              </a:spcAft>
              <a:buNone/>
            </a:pPr>
            <a:r>
              <a:rPr lang="en" sz="2800">
                <a:latin typeface="Calibri"/>
                <a:ea typeface="Calibri"/>
                <a:cs typeface="Calibri"/>
                <a:sym typeface="Calibri"/>
              </a:rPr>
              <a:t>Photo credit: geeksforgeeks.com</a:t>
            </a:r>
            <a:endParaRPr sz="2800">
              <a:latin typeface="Calibri"/>
              <a:ea typeface="Calibri"/>
              <a:cs typeface="Calibri"/>
              <a:sym typeface="Calibri"/>
            </a:endParaRPr>
          </a:p>
        </p:txBody>
      </p:sp>
      <p:pic>
        <p:nvPicPr>
          <p:cNvPr id="127" name="Google Shape;127;p24"/>
          <p:cNvPicPr preferRelativeResize="0"/>
          <p:nvPr/>
        </p:nvPicPr>
        <p:blipFill>
          <a:blip r:embed="rId3">
            <a:alphaModFix/>
          </a:blip>
          <a:stretch>
            <a:fillRect/>
          </a:stretch>
        </p:blipFill>
        <p:spPr>
          <a:xfrm>
            <a:off x="2715475" y="1304875"/>
            <a:ext cx="3713050" cy="3339251"/>
          </a:xfrm>
          <a:prstGeom prst="rect">
            <a:avLst/>
          </a:prstGeom>
          <a:noFill/>
          <a:ln>
            <a:noFill/>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2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200">
                <a:latin typeface="Calibri"/>
                <a:ea typeface="Calibri"/>
                <a:cs typeface="Calibri"/>
                <a:sym typeface="Calibri"/>
              </a:rPr>
              <a:t>MLFQ</a:t>
            </a:r>
            <a:endParaRPr sz="4200">
              <a:latin typeface="Calibri"/>
              <a:ea typeface="Calibri"/>
              <a:cs typeface="Calibri"/>
              <a:sym typeface="Calibri"/>
            </a:endParaRPr>
          </a:p>
        </p:txBody>
      </p:sp>
      <p:sp>
        <p:nvSpPr>
          <p:cNvPr id="133" name="Google Shape;133;p2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406400" algn="l" rtl="0">
              <a:spcBef>
                <a:spcPts val="0"/>
              </a:spcBef>
              <a:spcAft>
                <a:spcPts val="0"/>
              </a:spcAft>
              <a:buSzPts val="2800"/>
              <a:buFont typeface="Calibri"/>
              <a:buChar char="●"/>
            </a:pPr>
            <a:r>
              <a:rPr lang="en" sz="2800">
                <a:latin typeface="Calibri"/>
                <a:ea typeface="Calibri"/>
                <a:cs typeface="Calibri"/>
                <a:sym typeface="Calibri"/>
              </a:rPr>
              <a:t>MLFQ sometimes performs even worse than first come first serve.</a:t>
            </a:r>
            <a:endParaRPr sz="2800">
              <a:latin typeface="Calibri"/>
              <a:ea typeface="Calibri"/>
              <a:cs typeface="Calibri"/>
              <a:sym typeface="Calibri"/>
            </a:endParaRPr>
          </a:p>
          <a:p>
            <a:pPr marL="457200" lvl="0" indent="0" algn="l" rtl="0">
              <a:spcBef>
                <a:spcPts val="1200"/>
              </a:spcBef>
              <a:spcAft>
                <a:spcPts val="0"/>
              </a:spcAft>
              <a:buNone/>
            </a:pPr>
            <a:endParaRPr sz="2800">
              <a:latin typeface="Calibri"/>
              <a:ea typeface="Calibri"/>
              <a:cs typeface="Calibri"/>
              <a:sym typeface="Calibri"/>
            </a:endParaRPr>
          </a:p>
          <a:p>
            <a:pPr marL="457200" lvl="0" indent="-406400" algn="l" rtl="0">
              <a:spcBef>
                <a:spcPts val="1200"/>
              </a:spcBef>
              <a:spcAft>
                <a:spcPts val="0"/>
              </a:spcAft>
              <a:buSzPts val="2800"/>
              <a:buFont typeface="Calibri"/>
              <a:buChar char="●"/>
            </a:pPr>
            <a:r>
              <a:rPr lang="en" sz="2800">
                <a:latin typeface="Calibri"/>
                <a:ea typeface="Calibri"/>
                <a:cs typeface="Calibri"/>
                <a:sym typeface="Calibri"/>
              </a:rPr>
              <a:t>Can we do better?</a:t>
            </a:r>
            <a:endParaRPr sz="2800">
              <a:latin typeface="Calibri"/>
              <a:ea typeface="Calibri"/>
              <a:cs typeface="Calibri"/>
              <a:sym typeface="Calibri"/>
            </a:endParaRPr>
          </a:p>
          <a:p>
            <a:pPr marL="914400" lvl="1" indent="-406400" algn="l" rtl="0">
              <a:spcBef>
                <a:spcPts val="0"/>
              </a:spcBef>
              <a:spcAft>
                <a:spcPts val="0"/>
              </a:spcAft>
              <a:buSzPts val="2800"/>
              <a:buFont typeface="Calibri"/>
              <a:buChar char="○"/>
            </a:pPr>
            <a:r>
              <a:rPr lang="en" sz="2800">
                <a:latin typeface="Calibri"/>
                <a:ea typeface="Calibri"/>
                <a:cs typeface="Calibri"/>
                <a:sym typeface="Calibri"/>
              </a:rPr>
              <a:t>We need information about runtime.</a:t>
            </a:r>
            <a:endParaRPr sz="2800">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p2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200">
                <a:latin typeface="Calibri"/>
                <a:ea typeface="Calibri"/>
                <a:cs typeface="Calibri"/>
                <a:sym typeface="Calibri"/>
              </a:rPr>
              <a:t>Runtime estimation</a:t>
            </a:r>
            <a:endParaRPr sz="4200">
              <a:latin typeface="Calibri"/>
              <a:ea typeface="Calibri"/>
              <a:cs typeface="Calibri"/>
              <a:sym typeface="Calibri"/>
            </a:endParaRPr>
          </a:p>
        </p:txBody>
      </p:sp>
      <p:sp>
        <p:nvSpPr>
          <p:cNvPr id="139" name="Google Shape;139;p2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406400" algn="l" rtl="0">
              <a:spcBef>
                <a:spcPts val="0"/>
              </a:spcBef>
              <a:spcAft>
                <a:spcPts val="0"/>
              </a:spcAft>
              <a:buSzPts val="2800"/>
              <a:buFont typeface="Calibri"/>
              <a:buChar char="●"/>
            </a:pPr>
            <a:r>
              <a:rPr lang="en" sz="2800">
                <a:latin typeface="Calibri"/>
                <a:ea typeface="Calibri"/>
                <a:cs typeface="Calibri"/>
                <a:sym typeface="Calibri"/>
              </a:rPr>
              <a:t>Can we do better?</a:t>
            </a:r>
            <a:endParaRPr sz="3000">
              <a:solidFill>
                <a:srgbClr val="FF0000"/>
              </a:solidFill>
              <a:latin typeface="Calibri"/>
              <a:ea typeface="Calibri"/>
              <a:cs typeface="Calibri"/>
              <a:sym typeface="Calibri"/>
            </a:endParaRPr>
          </a:p>
          <a:p>
            <a:pPr marL="0" lvl="0" indent="0" algn="ctr" rtl="0">
              <a:spcBef>
                <a:spcPts val="1200"/>
              </a:spcBef>
              <a:spcAft>
                <a:spcPts val="0"/>
              </a:spcAft>
              <a:buNone/>
            </a:pPr>
            <a:r>
              <a:rPr lang="en" sz="3000">
                <a:solidFill>
                  <a:srgbClr val="FF0000"/>
                </a:solidFill>
                <a:latin typeface="Calibri"/>
                <a:ea typeface="Calibri"/>
                <a:cs typeface="Calibri"/>
                <a:sym typeface="Calibri"/>
              </a:rPr>
              <a:t>We do have some information about runtime.</a:t>
            </a:r>
            <a:endParaRPr sz="3000">
              <a:solidFill>
                <a:srgbClr val="FF0000"/>
              </a:solidFill>
              <a:latin typeface="Calibri"/>
              <a:ea typeface="Calibri"/>
              <a:cs typeface="Calibri"/>
              <a:sym typeface="Calibri"/>
            </a:endParaRPr>
          </a:p>
          <a:p>
            <a:pPr marL="0" lvl="0" indent="0" algn="ctr" rtl="0">
              <a:spcBef>
                <a:spcPts val="1200"/>
              </a:spcBef>
              <a:spcAft>
                <a:spcPts val="0"/>
              </a:spcAft>
              <a:buNone/>
            </a:pPr>
            <a:endParaRPr sz="3000">
              <a:solidFill>
                <a:srgbClr val="FF0000"/>
              </a:solidFill>
              <a:latin typeface="Calibri"/>
              <a:ea typeface="Calibri"/>
              <a:cs typeface="Calibri"/>
              <a:sym typeface="Calibri"/>
            </a:endParaRPr>
          </a:p>
          <a:p>
            <a:pPr marL="0" lvl="0" indent="0" algn="l" rtl="0">
              <a:spcBef>
                <a:spcPts val="1200"/>
              </a:spcBef>
              <a:spcAft>
                <a:spcPts val="0"/>
              </a:spcAft>
              <a:buNone/>
            </a:pPr>
            <a:endParaRPr sz="2800">
              <a:solidFill>
                <a:srgbClr val="000000"/>
              </a:solidFill>
              <a:latin typeface="Calibri"/>
              <a:ea typeface="Calibri"/>
              <a:cs typeface="Calibri"/>
              <a:sym typeface="Calibri"/>
            </a:endParaRPr>
          </a:p>
          <a:p>
            <a:pPr marL="0" lvl="0" indent="0" algn="ctr" rtl="0">
              <a:spcBef>
                <a:spcPts val="1200"/>
              </a:spcBef>
              <a:spcAft>
                <a:spcPts val="1200"/>
              </a:spcAft>
              <a:buNone/>
            </a:pPr>
            <a:endParaRPr sz="2800">
              <a:solidFill>
                <a:srgbClr val="FF0000"/>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2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200">
                <a:latin typeface="Calibri"/>
                <a:ea typeface="Calibri"/>
                <a:cs typeface="Calibri"/>
                <a:sym typeface="Calibri"/>
              </a:rPr>
              <a:t>Runtime estimation</a:t>
            </a:r>
            <a:endParaRPr sz="4200">
              <a:latin typeface="Calibri"/>
              <a:ea typeface="Calibri"/>
              <a:cs typeface="Calibri"/>
              <a:sym typeface="Calibri"/>
            </a:endParaRPr>
          </a:p>
        </p:txBody>
      </p:sp>
      <p:sp>
        <p:nvSpPr>
          <p:cNvPr id="145" name="Google Shape;145;p27"/>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406400" algn="l" rtl="0">
              <a:spcBef>
                <a:spcPts val="0"/>
              </a:spcBef>
              <a:spcAft>
                <a:spcPts val="0"/>
              </a:spcAft>
              <a:buSzPts val="2800"/>
              <a:buFont typeface="Calibri"/>
              <a:buChar char="●"/>
            </a:pPr>
            <a:r>
              <a:rPr lang="en" sz="2800">
                <a:latin typeface="Calibri"/>
                <a:ea typeface="Calibri"/>
                <a:cs typeface="Calibri"/>
                <a:sym typeface="Calibri"/>
              </a:rPr>
              <a:t>Runtime is dominated by generation of the first token</a:t>
            </a:r>
            <a:endParaRPr sz="2800">
              <a:latin typeface="Calibri"/>
              <a:ea typeface="Calibri"/>
              <a:cs typeface="Calibri"/>
              <a:sym typeface="Calibri"/>
            </a:endParaRPr>
          </a:p>
        </p:txBody>
      </p:sp>
      <p:pic>
        <p:nvPicPr>
          <p:cNvPr id="146" name="Google Shape;146;p27"/>
          <p:cNvPicPr preferRelativeResize="0"/>
          <p:nvPr/>
        </p:nvPicPr>
        <p:blipFill>
          <a:blip r:embed="rId3">
            <a:alphaModFix/>
          </a:blip>
          <a:stretch>
            <a:fillRect/>
          </a:stretch>
        </p:blipFill>
        <p:spPr>
          <a:xfrm>
            <a:off x="2156775" y="2276675"/>
            <a:ext cx="4830474" cy="2688901"/>
          </a:xfrm>
          <a:prstGeom prst="rect">
            <a:avLst/>
          </a:prstGeom>
          <a:noFill/>
          <a:ln>
            <a:noFill/>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2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200">
                <a:latin typeface="Calibri"/>
                <a:ea typeface="Calibri"/>
                <a:cs typeface="Calibri"/>
                <a:sym typeface="Calibri"/>
              </a:rPr>
              <a:t>Runtime estimation</a:t>
            </a:r>
            <a:endParaRPr sz="4200">
              <a:latin typeface="Calibri"/>
              <a:ea typeface="Calibri"/>
              <a:cs typeface="Calibri"/>
              <a:sym typeface="Calibri"/>
            </a:endParaRPr>
          </a:p>
        </p:txBody>
      </p:sp>
      <p:sp>
        <p:nvSpPr>
          <p:cNvPr id="152" name="Google Shape;152;p2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406400" algn="l" rtl="0">
              <a:spcBef>
                <a:spcPts val="0"/>
              </a:spcBef>
              <a:spcAft>
                <a:spcPts val="0"/>
              </a:spcAft>
              <a:buSzPts val="2800"/>
              <a:buFont typeface="Calibri"/>
              <a:buChar char="●"/>
            </a:pPr>
            <a:r>
              <a:rPr lang="en" sz="2800">
                <a:latin typeface="Calibri"/>
                <a:ea typeface="Calibri"/>
                <a:cs typeface="Calibri"/>
                <a:sym typeface="Calibri"/>
              </a:rPr>
              <a:t>First token generation time is linearly correlated with the length of the input sequence</a:t>
            </a:r>
            <a:endParaRPr sz="2800">
              <a:latin typeface="Calibri"/>
              <a:ea typeface="Calibri"/>
              <a:cs typeface="Calibri"/>
              <a:sym typeface="Calibri"/>
            </a:endParaRPr>
          </a:p>
        </p:txBody>
      </p:sp>
      <p:pic>
        <p:nvPicPr>
          <p:cNvPr id="153" name="Google Shape;153;p28"/>
          <p:cNvPicPr preferRelativeResize="0"/>
          <p:nvPr/>
        </p:nvPicPr>
        <p:blipFill>
          <a:blip r:embed="rId3">
            <a:alphaModFix/>
          </a:blip>
          <a:stretch>
            <a:fillRect/>
          </a:stretch>
        </p:blipFill>
        <p:spPr>
          <a:xfrm>
            <a:off x="2156775" y="2276675"/>
            <a:ext cx="4830474" cy="2688901"/>
          </a:xfrm>
          <a:prstGeom prst="rect">
            <a:avLst/>
          </a:prstGeom>
          <a:noFill/>
          <a:ln>
            <a:noFill/>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2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200">
                <a:latin typeface="Calibri"/>
                <a:ea typeface="Calibri"/>
                <a:cs typeface="Calibri"/>
                <a:sym typeface="Calibri"/>
              </a:rPr>
              <a:t>Runtime estimation</a:t>
            </a:r>
            <a:endParaRPr sz="4200">
              <a:latin typeface="Calibri"/>
              <a:ea typeface="Calibri"/>
              <a:cs typeface="Calibri"/>
              <a:sym typeface="Calibri"/>
            </a:endParaRPr>
          </a:p>
        </p:txBody>
      </p:sp>
      <p:sp>
        <p:nvSpPr>
          <p:cNvPr id="159" name="Google Shape;159;p2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406400" algn="l" rtl="0">
              <a:spcBef>
                <a:spcPts val="0"/>
              </a:spcBef>
              <a:spcAft>
                <a:spcPts val="0"/>
              </a:spcAft>
              <a:buSzPts val="2800"/>
              <a:buFont typeface="Calibri"/>
              <a:buChar char="●"/>
            </a:pPr>
            <a:r>
              <a:rPr lang="en" sz="2800">
                <a:latin typeface="Calibri"/>
                <a:ea typeface="Calibri"/>
                <a:cs typeface="Calibri"/>
                <a:sym typeface="Calibri"/>
              </a:rPr>
              <a:t>Length of input sequence can be used as a proxy for the request runtime.</a:t>
            </a:r>
            <a:endParaRPr sz="2800">
              <a:latin typeface="Calibri"/>
              <a:ea typeface="Calibri"/>
              <a:cs typeface="Calibri"/>
              <a:sym typeface="Calibri"/>
            </a:endParaRPr>
          </a:p>
        </p:txBody>
      </p:sp>
      <p:pic>
        <p:nvPicPr>
          <p:cNvPr id="160" name="Google Shape;160;p29"/>
          <p:cNvPicPr preferRelativeResize="0"/>
          <p:nvPr/>
        </p:nvPicPr>
        <p:blipFill>
          <a:blip r:embed="rId3">
            <a:alphaModFix/>
          </a:blip>
          <a:stretch>
            <a:fillRect/>
          </a:stretch>
        </p:blipFill>
        <p:spPr>
          <a:xfrm>
            <a:off x="2156775" y="2276675"/>
            <a:ext cx="4830474" cy="2688901"/>
          </a:xfrm>
          <a:prstGeom prst="rect">
            <a:avLst/>
          </a:prstGeom>
          <a:noFill/>
          <a:ln>
            <a:noFill/>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3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200">
                <a:latin typeface="Calibri"/>
                <a:ea typeface="Calibri"/>
                <a:cs typeface="Calibri"/>
                <a:sym typeface="Calibri"/>
              </a:rPr>
              <a:t>Skip join MLFQ</a:t>
            </a:r>
            <a:endParaRPr sz="4200">
              <a:latin typeface="Calibri"/>
              <a:ea typeface="Calibri"/>
              <a:cs typeface="Calibri"/>
              <a:sym typeface="Calibri"/>
            </a:endParaRPr>
          </a:p>
        </p:txBody>
      </p:sp>
      <p:sp>
        <p:nvSpPr>
          <p:cNvPr id="166" name="Google Shape;166;p3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2800">
                <a:latin typeface="Calibri"/>
                <a:ea typeface="Calibri"/>
                <a:cs typeface="Calibri"/>
                <a:sym typeface="Calibri"/>
              </a:rPr>
              <a:t>MLFQ with two differences:</a:t>
            </a:r>
            <a:endParaRPr sz="2800">
              <a:latin typeface="Calibri"/>
              <a:ea typeface="Calibri"/>
              <a:cs typeface="Calibri"/>
              <a:sym typeface="Calibri"/>
            </a:endParaRPr>
          </a:p>
          <a:p>
            <a:pPr marL="0" lvl="0" indent="0" algn="l" rtl="0">
              <a:spcBef>
                <a:spcPts val="1200"/>
              </a:spcBef>
              <a:spcAft>
                <a:spcPts val="1200"/>
              </a:spcAft>
              <a:buNone/>
            </a:pPr>
            <a:r>
              <a:rPr lang="en" sz="2800">
                <a:latin typeface="Calibri"/>
                <a:ea typeface="Calibri"/>
                <a:cs typeface="Calibri"/>
                <a:sym typeface="Calibri"/>
              </a:rPr>
              <a:t>1. Instead of initially placing the request in the first queue, place it in the appropriate queue based on input sequence length, that is the first queue with threshold larger or equal to the input length.</a:t>
            </a:r>
            <a:endParaRPr sz="2800">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200">
                <a:latin typeface="Calibri"/>
                <a:ea typeface="Calibri"/>
                <a:cs typeface="Calibri"/>
                <a:sym typeface="Calibri"/>
              </a:rPr>
              <a:t>Skip join MLFQ</a:t>
            </a:r>
            <a:endParaRPr sz="4200">
              <a:latin typeface="Calibri"/>
              <a:ea typeface="Calibri"/>
              <a:cs typeface="Calibri"/>
              <a:sym typeface="Calibri"/>
            </a:endParaRPr>
          </a:p>
        </p:txBody>
      </p:sp>
      <p:sp>
        <p:nvSpPr>
          <p:cNvPr id="172" name="Google Shape;172;p3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 sz="2800">
                <a:latin typeface="Calibri"/>
                <a:ea typeface="Calibri"/>
                <a:cs typeface="Calibri"/>
                <a:sym typeface="Calibri"/>
              </a:rPr>
              <a:t>For example if input sequence length is 4 and the thresholds are 1, 2, 4, 8, directly place the request in the third queue.</a:t>
            </a:r>
            <a:endParaRPr sz="2800">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200">
                <a:latin typeface="Calibri"/>
                <a:ea typeface="Calibri"/>
                <a:cs typeface="Calibri"/>
                <a:sym typeface="Calibri"/>
              </a:rPr>
              <a:t>Large Language Models</a:t>
            </a:r>
            <a:endParaRPr sz="4200">
              <a:latin typeface="Calibri"/>
              <a:ea typeface="Calibri"/>
              <a:cs typeface="Calibri"/>
              <a:sym typeface="Calibri"/>
            </a:endParaRPr>
          </a:p>
        </p:txBody>
      </p:sp>
      <p:sp>
        <p:nvSpPr>
          <p:cNvPr id="61" name="Google Shape;61;p1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endParaRPr sz="2800">
              <a:latin typeface="Calibri"/>
              <a:ea typeface="Calibri"/>
              <a:cs typeface="Calibri"/>
              <a:sym typeface="Calibri"/>
            </a:endParaRPr>
          </a:p>
          <a:p>
            <a:pPr marL="457200" lvl="0" indent="-406400" algn="l" rtl="0">
              <a:spcBef>
                <a:spcPts val="1200"/>
              </a:spcBef>
              <a:spcAft>
                <a:spcPts val="0"/>
              </a:spcAft>
              <a:buSzPts val="2800"/>
              <a:buFont typeface="Calibri"/>
              <a:buAutoNum type="arabicPeriod"/>
            </a:pPr>
            <a:r>
              <a:rPr lang="en" sz="2800">
                <a:latin typeface="Calibri"/>
                <a:ea typeface="Calibri"/>
                <a:cs typeface="Calibri"/>
                <a:sym typeface="Calibri"/>
              </a:rPr>
              <a:t>Interactive.</a:t>
            </a:r>
            <a:endParaRPr sz="2800">
              <a:latin typeface="Calibri"/>
              <a:ea typeface="Calibri"/>
              <a:cs typeface="Calibri"/>
              <a:sym typeface="Calibri"/>
            </a:endParaRPr>
          </a:p>
          <a:p>
            <a:pPr marL="457200" lvl="0" indent="-406400" algn="l" rtl="0">
              <a:spcBef>
                <a:spcPts val="0"/>
              </a:spcBef>
              <a:spcAft>
                <a:spcPts val="0"/>
              </a:spcAft>
              <a:buSzPts val="2800"/>
              <a:buFont typeface="Calibri"/>
              <a:buAutoNum type="arabicPeriod"/>
            </a:pPr>
            <a:r>
              <a:rPr lang="en" sz="2800">
                <a:latin typeface="Calibri"/>
                <a:ea typeface="Calibri"/>
                <a:cs typeface="Calibri"/>
                <a:sym typeface="Calibri"/>
              </a:rPr>
              <a:t>Very large size.</a:t>
            </a:r>
            <a:endParaRPr sz="2800">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3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200">
                <a:latin typeface="Calibri"/>
                <a:ea typeface="Calibri"/>
                <a:cs typeface="Calibri"/>
                <a:sym typeface="Calibri"/>
              </a:rPr>
              <a:t>Skip join MLFQ</a:t>
            </a:r>
            <a:endParaRPr sz="4200">
              <a:latin typeface="Calibri"/>
              <a:ea typeface="Calibri"/>
              <a:cs typeface="Calibri"/>
              <a:sym typeface="Calibri"/>
            </a:endParaRPr>
          </a:p>
        </p:txBody>
      </p:sp>
      <p:sp>
        <p:nvSpPr>
          <p:cNvPr id="178" name="Google Shape;178;p32"/>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2800" dirty="0">
                <a:latin typeface="Calibri"/>
                <a:ea typeface="Calibri"/>
                <a:cs typeface="Calibri"/>
                <a:sym typeface="Calibri"/>
              </a:rPr>
              <a:t>Recall that the tail latency was also important.</a:t>
            </a:r>
            <a:endParaRPr sz="2800" dirty="0">
              <a:latin typeface="Calibri"/>
              <a:ea typeface="Calibri"/>
              <a:cs typeface="Calibri"/>
              <a:sym typeface="Calibri"/>
            </a:endParaRPr>
          </a:p>
          <a:p>
            <a:pPr marL="0" lvl="0" indent="0" algn="l" rtl="0">
              <a:spcBef>
                <a:spcPts val="1200"/>
              </a:spcBef>
              <a:spcAft>
                <a:spcPts val="0"/>
              </a:spcAft>
              <a:buNone/>
            </a:pPr>
            <a:endParaRPr sz="2800" dirty="0">
              <a:latin typeface="Calibri"/>
              <a:ea typeface="Calibri"/>
              <a:cs typeface="Calibri"/>
              <a:sym typeface="Calibri"/>
            </a:endParaRPr>
          </a:p>
          <a:p>
            <a:pPr marL="0" lvl="0" indent="0" algn="l" rtl="0">
              <a:spcBef>
                <a:spcPts val="1200"/>
              </a:spcBef>
              <a:spcAft>
                <a:spcPts val="1200"/>
              </a:spcAft>
              <a:buNone/>
            </a:pPr>
            <a:r>
              <a:rPr lang="en" sz="2800" dirty="0">
                <a:latin typeface="Calibri"/>
                <a:ea typeface="Calibri"/>
                <a:cs typeface="Calibri"/>
                <a:sym typeface="Calibri"/>
              </a:rPr>
              <a:t>2. If a </a:t>
            </a:r>
            <a:r>
              <a:rPr lang="en" sz="2800" dirty="0" smtClean="0">
                <a:latin typeface="Calibri"/>
                <a:ea typeface="Calibri"/>
                <a:cs typeface="Calibri"/>
                <a:sym typeface="Calibri"/>
              </a:rPr>
              <a:t>request </a:t>
            </a:r>
            <a:r>
              <a:rPr lang="en" sz="2800" dirty="0">
                <a:latin typeface="Calibri"/>
                <a:ea typeface="Calibri"/>
                <a:cs typeface="Calibri"/>
                <a:sym typeface="Calibri"/>
              </a:rPr>
              <a:t>spends a long time (more than a threshold) in the queue, promote it to a higher priority.</a:t>
            </a:r>
            <a:endParaRPr sz="2800" dirty="0">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3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200">
                <a:latin typeface="Calibri"/>
                <a:ea typeface="Calibri"/>
                <a:cs typeface="Calibri"/>
                <a:sym typeface="Calibri"/>
              </a:rPr>
              <a:t>Skip join MLFQ</a:t>
            </a:r>
            <a:endParaRPr sz="4200">
              <a:latin typeface="Calibri"/>
              <a:ea typeface="Calibri"/>
              <a:cs typeface="Calibri"/>
              <a:sym typeface="Calibri"/>
            </a:endParaRPr>
          </a:p>
        </p:txBody>
      </p:sp>
      <p:sp>
        <p:nvSpPr>
          <p:cNvPr id="184" name="Google Shape;184;p33"/>
          <p:cNvSpPr txBox="1">
            <a:spLocks noGrp="1"/>
          </p:cNvSpPr>
          <p:nvPr>
            <p:ph type="body" idx="1"/>
          </p:nvPr>
        </p:nvSpPr>
        <p:spPr>
          <a:xfrm>
            <a:off x="311700" y="1152475"/>
            <a:ext cx="3567900" cy="3416400"/>
          </a:xfrm>
          <a:prstGeom prst="rect">
            <a:avLst/>
          </a:prstGeom>
        </p:spPr>
        <p:txBody>
          <a:bodyPr spcFirstLastPara="1" wrap="square" lIns="91425" tIns="91425" rIns="91425" bIns="91425" anchor="t" anchorCtr="0">
            <a:normAutofit/>
          </a:bodyPr>
          <a:lstStyle/>
          <a:p>
            <a:pPr marL="457200" lvl="0" indent="-406400" algn="l" rtl="0">
              <a:spcBef>
                <a:spcPts val="0"/>
              </a:spcBef>
              <a:spcAft>
                <a:spcPts val="0"/>
              </a:spcAft>
              <a:buSzPts val="2800"/>
              <a:buFont typeface="Calibri"/>
              <a:buAutoNum type="arabicPeriod"/>
            </a:pPr>
            <a:r>
              <a:rPr lang="en" sz="2800">
                <a:latin typeface="Calibri"/>
                <a:ea typeface="Calibri"/>
                <a:cs typeface="Calibri"/>
                <a:sym typeface="Calibri"/>
              </a:rPr>
              <a:t>Initial placement.</a:t>
            </a:r>
            <a:endParaRPr sz="2800">
              <a:latin typeface="Calibri"/>
              <a:ea typeface="Calibri"/>
              <a:cs typeface="Calibri"/>
              <a:sym typeface="Calibri"/>
            </a:endParaRPr>
          </a:p>
          <a:p>
            <a:pPr marL="457200" lvl="0" indent="-406400" algn="l" rtl="0">
              <a:spcBef>
                <a:spcPts val="0"/>
              </a:spcBef>
              <a:spcAft>
                <a:spcPts val="0"/>
              </a:spcAft>
              <a:buSzPts val="2800"/>
              <a:buFont typeface="Calibri"/>
              <a:buAutoNum type="arabicPeriod"/>
            </a:pPr>
            <a:r>
              <a:rPr lang="en" sz="2800">
                <a:latin typeface="Calibri"/>
                <a:ea typeface="Calibri"/>
                <a:cs typeface="Calibri"/>
                <a:sym typeface="Calibri"/>
              </a:rPr>
              <a:t>Demotion. (same as MLFQ)</a:t>
            </a:r>
            <a:endParaRPr sz="2800">
              <a:latin typeface="Calibri"/>
              <a:ea typeface="Calibri"/>
              <a:cs typeface="Calibri"/>
              <a:sym typeface="Calibri"/>
            </a:endParaRPr>
          </a:p>
          <a:p>
            <a:pPr marL="457200" lvl="0" indent="-406400" algn="l" rtl="0">
              <a:spcBef>
                <a:spcPts val="0"/>
              </a:spcBef>
              <a:spcAft>
                <a:spcPts val="0"/>
              </a:spcAft>
              <a:buSzPts val="2800"/>
              <a:buFont typeface="Calibri"/>
              <a:buAutoNum type="arabicPeriod"/>
            </a:pPr>
            <a:r>
              <a:rPr lang="en" sz="2800">
                <a:latin typeface="Calibri"/>
                <a:ea typeface="Calibri"/>
                <a:cs typeface="Calibri"/>
                <a:sym typeface="Calibri"/>
              </a:rPr>
              <a:t>Promotion to reduce tail latency.</a:t>
            </a:r>
            <a:endParaRPr sz="2800">
              <a:latin typeface="Calibri"/>
              <a:ea typeface="Calibri"/>
              <a:cs typeface="Calibri"/>
              <a:sym typeface="Calibri"/>
            </a:endParaRPr>
          </a:p>
        </p:txBody>
      </p:sp>
      <p:pic>
        <p:nvPicPr>
          <p:cNvPr id="185" name="Google Shape;185;p33"/>
          <p:cNvPicPr preferRelativeResize="0"/>
          <p:nvPr/>
        </p:nvPicPr>
        <p:blipFill>
          <a:blip r:embed="rId3">
            <a:alphaModFix/>
          </a:blip>
          <a:stretch>
            <a:fillRect/>
          </a:stretch>
        </p:blipFill>
        <p:spPr>
          <a:xfrm>
            <a:off x="4027150" y="1352175"/>
            <a:ext cx="5116851" cy="2527750"/>
          </a:xfrm>
          <a:prstGeom prst="rect">
            <a:avLst/>
          </a:prstGeom>
          <a:noFill/>
          <a:ln>
            <a:noFill/>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3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200">
                <a:latin typeface="Calibri"/>
                <a:ea typeface="Calibri"/>
                <a:cs typeface="Calibri"/>
                <a:sym typeface="Calibri"/>
              </a:rPr>
              <a:t>Memory challenges</a:t>
            </a:r>
            <a:endParaRPr sz="4200">
              <a:latin typeface="Calibri"/>
              <a:ea typeface="Calibri"/>
              <a:cs typeface="Calibri"/>
              <a:sym typeface="Calibri"/>
            </a:endParaRPr>
          </a:p>
        </p:txBody>
      </p:sp>
      <p:sp>
        <p:nvSpPr>
          <p:cNvPr id="191" name="Google Shape;191;p3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406400" algn="l" rtl="0">
              <a:spcBef>
                <a:spcPts val="0"/>
              </a:spcBef>
              <a:spcAft>
                <a:spcPts val="0"/>
              </a:spcAft>
              <a:buSzPts val="2800"/>
              <a:buFont typeface="Calibri"/>
              <a:buAutoNum type="arabicPeriod"/>
            </a:pPr>
            <a:r>
              <a:rPr lang="en" sz="2800">
                <a:latin typeface="Calibri"/>
                <a:ea typeface="Calibri"/>
                <a:cs typeface="Calibri"/>
                <a:sym typeface="Calibri"/>
              </a:rPr>
              <a:t>Some tasks are stopped and resumed. Their state should be stored when stopping and restored when starting again.</a:t>
            </a:r>
            <a:endParaRPr sz="2800">
              <a:latin typeface="Calibri"/>
              <a:ea typeface="Calibri"/>
              <a:cs typeface="Calibri"/>
              <a:sym typeface="Calibri"/>
            </a:endParaRPr>
          </a:p>
          <a:p>
            <a:pPr marL="457200" lvl="0" indent="-406400" algn="l" rtl="0">
              <a:spcBef>
                <a:spcPts val="0"/>
              </a:spcBef>
              <a:spcAft>
                <a:spcPts val="0"/>
              </a:spcAft>
              <a:buSzPts val="2800"/>
              <a:buFont typeface="Calibri"/>
              <a:buAutoNum type="arabicPeriod"/>
            </a:pPr>
            <a:r>
              <a:rPr lang="en" sz="2800">
                <a:latin typeface="Calibri"/>
                <a:ea typeface="Calibri"/>
                <a:cs typeface="Calibri"/>
                <a:sym typeface="Calibri"/>
              </a:rPr>
              <a:t>There is no fixed batch size. Batch as many requests from the priority queue as memory allows.</a:t>
            </a:r>
            <a:endParaRPr sz="2800">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3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200">
                <a:latin typeface="Calibri"/>
                <a:ea typeface="Calibri"/>
                <a:cs typeface="Calibri"/>
                <a:sym typeface="Calibri"/>
              </a:rPr>
              <a:t>Memory challenges</a:t>
            </a:r>
            <a:endParaRPr sz="4200">
              <a:latin typeface="Calibri"/>
              <a:ea typeface="Calibri"/>
              <a:cs typeface="Calibri"/>
              <a:sym typeface="Calibri"/>
            </a:endParaRPr>
          </a:p>
        </p:txBody>
      </p:sp>
      <p:sp>
        <p:nvSpPr>
          <p:cNvPr id="197" name="Google Shape;197;p3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 sz="2800">
                <a:latin typeface="Calibri"/>
                <a:ea typeface="Calibri"/>
                <a:cs typeface="Calibri"/>
                <a:sym typeface="Calibri"/>
              </a:rPr>
              <a:t>Due to high memory consumption, data needs to be offloaded to CPU.</a:t>
            </a:r>
            <a:endParaRPr sz="2800">
              <a:latin typeface="Calibri"/>
              <a:ea typeface="Calibri"/>
              <a:cs typeface="Calibri"/>
              <a:sym typeface="Calibri"/>
            </a:endParaRPr>
          </a:p>
        </p:txBody>
      </p:sp>
      <p:pic>
        <p:nvPicPr>
          <p:cNvPr id="198" name="Google Shape;198;p35"/>
          <p:cNvPicPr preferRelativeResize="0"/>
          <p:nvPr/>
        </p:nvPicPr>
        <p:blipFill>
          <a:blip r:embed="rId3">
            <a:alphaModFix/>
          </a:blip>
          <a:stretch>
            <a:fillRect/>
          </a:stretch>
        </p:blipFill>
        <p:spPr>
          <a:xfrm>
            <a:off x="1926488" y="2218225"/>
            <a:ext cx="5291025" cy="2569200"/>
          </a:xfrm>
          <a:prstGeom prst="rect">
            <a:avLst/>
          </a:prstGeom>
          <a:noFill/>
          <a:ln>
            <a:noFill/>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3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200">
                <a:latin typeface="Calibri"/>
                <a:ea typeface="Calibri"/>
                <a:cs typeface="Calibri"/>
                <a:sym typeface="Calibri"/>
              </a:rPr>
              <a:t>Proactive KV swapping</a:t>
            </a:r>
            <a:endParaRPr sz="4200">
              <a:latin typeface="Calibri"/>
              <a:ea typeface="Calibri"/>
              <a:cs typeface="Calibri"/>
              <a:sym typeface="Calibri"/>
            </a:endParaRPr>
          </a:p>
        </p:txBody>
      </p:sp>
      <p:sp>
        <p:nvSpPr>
          <p:cNvPr id="204" name="Google Shape;204;p3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406400" algn="l" rtl="0">
              <a:spcBef>
                <a:spcPts val="0"/>
              </a:spcBef>
              <a:spcAft>
                <a:spcPts val="0"/>
              </a:spcAft>
              <a:buSzPts val="2800"/>
              <a:buFont typeface="Calibri"/>
              <a:buChar char="●"/>
            </a:pPr>
            <a:r>
              <a:rPr lang="en" sz="2800">
                <a:latin typeface="Calibri"/>
                <a:ea typeface="Calibri"/>
                <a:cs typeface="Calibri"/>
                <a:sym typeface="Calibri"/>
              </a:rPr>
              <a:t>Reserve some space for new task arrival. The reserved space can be used without first offloading the KV of the preempted task.</a:t>
            </a:r>
            <a:endParaRPr sz="2800">
              <a:latin typeface="Calibri"/>
              <a:ea typeface="Calibri"/>
              <a:cs typeface="Calibri"/>
              <a:sym typeface="Calibri"/>
            </a:endParaRPr>
          </a:p>
          <a:p>
            <a:pPr marL="457200" lvl="0" indent="0" algn="l" rtl="0">
              <a:spcBef>
                <a:spcPts val="1200"/>
              </a:spcBef>
              <a:spcAft>
                <a:spcPts val="0"/>
              </a:spcAft>
              <a:buNone/>
            </a:pPr>
            <a:endParaRPr sz="2800">
              <a:latin typeface="Calibri"/>
              <a:ea typeface="Calibri"/>
              <a:cs typeface="Calibri"/>
              <a:sym typeface="Calibri"/>
            </a:endParaRPr>
          </a:p>
          <a:p>
            <a:pPr marL="457200" lvl="0" indent="-406400" algn="l" rtl="0">
              <a:spcBef>
                <a:spcPts val="1200"/>
              </a:spcBef>
              <a:spcAft>
                <a:spcPts val="0"/>
              </a:spcAft>
              <a:buSzPts val="2800"/>
              <a:buFont typeface="Calibri"/>
              <a:buChar char="●"/>
            </a:pPr>
            <a:r>
              <a:rPr lang="en" sz="2800">
                <a:latin typeface="Calibri"/>
                <a:ea typeface="Calibri"/>
                <a:cs typeface="Calibri"/>
                <a:sym typeface="Calibri"/>
              </a:rPr>
              <a:t>Overlap offloading with computation.</a:t>
            </a:r>
            <a:endParaRPr sz="2800">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p3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200">
                <a:latin typeface="Calibri"/>
                <a:ea typeface="Calibri"/>
                <a:cs typeface="Calibri"/>
                <a:sym typeface="Calibri"/>
              </a:rPr>
              <a:t>Proactive loading/offloading</a:t>
            </a:r>
            <a:endParaRPr sz="4200">
              <a:latin typeface="Calibri"/>
              <a:ea typeface="Calibri"/>
              <a:cs typeface="Calibri"/>
              <a:sym typeface="Calibri"/>
            </a:endParaRPr>
          </a:p>
        </p:txBody>
      </p:sp>
      <p:sp>
        <p:nvSpPr>
          <p:cNvPr id="210" name="Google Shape;210;p37"/>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406400" algn="l" rtl="0">
              <a:spcBef>
                <a:spcPts val="0"/>
              </a:spcBef>
              <a:spcAft>
                <a:spcPts val="0"/>
              </a:spcAft>
              <a:buSzPts val="2800"/>
              <a:buFont typeface="Calibri"/>
              <a:buChar char="●"/>
            </a:pPr>
            <a:r>
              <a:rPr lang="en" sz="2800" dirty="0">
                <a:latin typeface="Calibri"/>
                <a:ea typeface="Calibri"/>
                <a:cs typeface="Calibri"/>
                <a:sym typeface="Calibri"/>
              </a:rPr>
              <a:t>Preload the near future tasks’ KV, offload far future tasks’ KV.</a:t>
            </a:r>
            <a:endParaRPr sz="2800" dirty="0">
              <a:latin typeface="Calibri"/>
              <a:ea typeface="Calibri"/>
              <a:cs typeface="Calibri"/>
              <a:sym typeface="Calibri"/>
            </a:endParaRPr>
          </a:p>
          <a:p>
            <a:pPr marL="0" lvl="0" indent="0" algn="l" rtl="0">
              <a:spcBef>
                <a:spcPts val="1200"/>
              </a:spcBef>
              <a:spcAft>
                <a:spcPts val="0"/>
              </a:spcAft>
              <a:buNone/>
            </a:pPr>
            <a:endParaRPr sz="2800" dirty="0">
              <a:latin typeface="Calibri"/>
              <a:ea typeface="Calibri"/>
              <a:cs typeface="Calibri"/>
              <a:sym typeface="Calibri"/>
            </a:endParaRPr>
          </a:p>
          <a:p>
            <a:pPr marL="457200" lvl="0" indent="-406400" algn="l" rtl="0">
              <a:spcBef>
                <a:spcPts val="1200"/>
              </a:spcBef>
              <a:spcAft>
                <a:spcPts val="0"/>
              </a:spcAft>
              <a:buSzPts val="2800"/>
              <a:buFont typeface="Calibri"/>
              <a:buChar char="●"/>
            </a:pPr>
            <a:r>
              <a:rPr lang="en" sz="2800" dirty="0">
                <a:latin typeface="Calibri"/>
                <a:ea typeface="Calibri"/>
                <a:cs typeface="Calibri"/>
                <a:sym typeface="Calibri"/>
              </a:rPr>
              <a:t>The metric used is estimated next scheduled time (ENST). How to calculate ENST?</a:t>
            </a:r>
            <a:endParaRPr sz="2800" dirty="0">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p3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200">
                <a:latin typeface="Calibri"/>
                <a:ea typeface="Calibri"/>
                <a:cs typeface="Calibri"/>
                <a:sym typeface="Calibri"/>
              </a:rPr>
              <a:t>ENST</a:t>
            </a:r>
            <a:endParaRPr sz="4200">
              <a:latin typeface="Calibri"/>
              <a:ea typeface="Calibri"/>
              <a:cs typeface="Calibri"/>
              <a:sym typeface="Calibri"/>
            </a:endParaRPr>
          </a:p>
        </p:txBody>
      </p:sp>
      <p:sp>
        <p:nvSpPr>
          <p:cNvPr id="216" name="Google Shape;216;p3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406400" algn="l" rtl="0">
              <a:spcBef>
                <a:spcPts val="0"/>
              </a:spcBef>
              <a:spcAft>
                <a:spcPts val="0"/>
              </a:spcAft>
              <a:buSzPts val="2800"/>
              <a:buFont typeface="Calibri"/>
              <a:buChar char="●"/>
            </a:pPr>
            <a:r>
              <a:rPr lang="en" sz="2800">
                <a:latin typeface="Calibri"/>
                <a:ea typeface="Calibri"/>
                <a:cs typeface="Calibri"/>
                <a:sym typeface="Calibri"/>
              </a:rPr>
              <a:t>To calculate ENST we have to consider:</a:t>
            </a:r>
            <a:endParaRPr sz="2800">
              <a:latin typeface="Calibri"/>
              <a:ea typeface="Calibri"/>
              <a:cs typeface="Calibri"/>
              <a:sym typeface="Calibri"/>
            </a:endParaRPr>
          </a:p>
          <a:p>
            <a:pPr marL="914400" lvl="1" indent="-406400" algn="l" rtl="0">
              <a:spcBef>
                <a:spcPts val="0"/>
              </a:spcBef>
              <a:spcAft>
                <a:spcPts val="0"/>
              </a:spcAft>
              <a:buSzPts val="2800"/>
              <a:buFont typeface="Calibri"/>
              <a:buChar char="○"/>
            </a:pPr>
            <a:r>
              <a:rPr lang="en" sz="2800">
                <a:latin typeface="Calibri"/>
                <a:ea typeface="Calibri"/>
                <a:cs typeface="Calibri"/>
                <a:sym typeface="Calibri"/>
              </a:rPr>
              <a:t>Current priority.</a:t>
            </a:r>
            <a:endParaRPr sz="2800">
              <a:latin typeface="Calibri"/>
              <a:ea typeface="Calibri"/>
              <a:cs typeface="Calibri"/>
              <a:sym typeface="Calibri"/>
            </a:endParaRPr>
          </a:p>
          <a:p>
            <a:pPr marL="914400" lvl="1" indent="-406400" algn="l" rtl="0">
              <a:spcBef>
                <a:spcPts val="0"/>
              </a:spcBef>
              <a:spcAft>
                <a:spcPts val="0"/>
              </a:spcAft>
              <a:buSzPts val="2800"/>
              <a:buFont typeface="Calibri"/>
              <a:buChar char="○"/>
            </a:pPr>
            <a:r>
              <a:rPr lang="en" sz="2800">
                <a:latin typeface="Calibri"/>
                <a:ea typeface="Calibri"/>
                <a:cs typeface="Calibri"/>
                <a:sym typeface="Calibri"/>
              </a:rPr>
              <a:t>Possible promotions/demotions in priority.</a:t>
            </a:r>
            <a:endParaRPr sz="2800">
              <a:latin typeface="Calibri"/>
              <a:ea typeface="Calibri"/>
              <a:cs typeface="Calibri"/>
              <a:sym typeface="Calibri"/>
            </a:endParaRPr>
          </a:p>
          <a:p>
            <a:pPr marL="1371600" lvl="2" indent="-406400" algn="l" rtl="0">
              <a:spcBef>
                <a:spcPts val="0"/>
              </a:spcBef>
              <a:spcAft>
                <a:spcPts val="0"/>
              </a:spcAft>
              <a:buSzPts val="2800"/>
              <a:buFont typeface="Calibri"/>
              <a:buChar char="■"/>
            </a:pPr>
            <a:r>
              <a:rPr lang="en" sz="2800">
                <a:latin typeface="Calibri"/>
                <a:ea typeface="Calibri"/>
                <a:cs typeface="Calibri"/>
                <a:sym typeface="Calibri"/>
              </a:rPr>
              <a:t>Determined by Starvation threshold and queue threshold.</a:t>
            </a:r>
            <a:endParaRPr sz="2800">
              <a:latin typeface="Calibri"/>
              <a:ea typeface="Calibri"/>
              <a:cs typeface="Calibri"/>
              <a:sym typeface="Calibri"/>
            </a:endParaRPr>
          </a:p>
          <a:p>
            <a:pPr marL="0" lvl="0" indent="0" algn="l" rtl="0">
              <a:spcBef>
                <a:spcPts val="1200"/>
              </a:spcBef>
              <a:spcAft>
                <a:spcPts val="1200"/>
              </a:spcAft>
              <a:buNone/>
            </a:pPr>
            <a:endParaRPr sz="2800">
              <a:latin typeface="Calibri"/>
              <a:ea typeface="Calibri"/>
              <a:cs typeface="Calibri"/>
              <a:sym typeface="Calibri"/>
            </a:endParaRPr>
          </a:p>
        </p:txBody>
      </p:sp>
    </p:spTree>
    <p:extLst>
      <p:ext uri="{BB962C8B-B14F-4D97-AF65-F5344CB8AC3E}">
        <p14:creationId xmlns:p14="http://schemas.microsoft.com/office/powerpoint/2010/main" val="386393381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3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200">
                <a:latin typeface="Calibri"/>
                <a:ea typeface="Calibri"/>
                <a:cs typeface="Calibri"/>
                <a:sym typeface="Calibri"/>
              </a:rPr>
              <a:t>ENST: Formula</a:t>
            </a:r>
            <a:endParaRPr sz="4200">
              <a:latin typeface="Calibri"/>
              <a:ea typeface="Calibri"/>
              <a:cs typeface="Calibri"/>
              <a:sym typeface="Calibri"/>
            </a:endParaRPr>
          </a:p>
        </p:txBody>
      </p:sp>
      <p:sp>
        <p:nvSpPr>
          <p:cNvPr id="222" name="Google Shape;222;p3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92500"/>
          </a:bodyPr>
          <a:lstStyle/>
          <a:p>
            <a:pPr marL="0" lvl="0" indent="0" algn="l" rtl="0">
              <a:spcBef>
                <a:spcPts val="0"/>
              </a:spcBef>
              <a:spcAft>
                <a:spcPts val="0"/>
              </a:spcAft>
              <a:buNone/>
            </a:pPr>
            <a:endParaRPr sz="2800">
              <a:latin typeface="Calibri"/>
              <a:ea typeface="Calibri"/>
              <a:cs typeface="Calibri"/>
              <a:sym typeface="Calibri"/>
            </a:endParaRPr>
          </a:p>
          <a:p>
            <a:pPr marL="0" lvl="0" indent="0" algn="l" rtl="0">
              <a:spcBef>
                <a:spcPts val="1200"/>
              </a:spcBef>
              <a:spcAft>
                <a:spcPts val="0"/>
              </a:spcAft>
              <a:buNone/>
            </a:pPr>
            <a:r>
              <a:rPr lang="en" sz="2800">
                <a:latin typeface="Calibri"/>
                <a:ea typeface="Calibri"/>
                <a:cs typeface="Calibri"/>
                <a:sym typeface="Calibri"/>
              </a:rPr>
              <a:t>Where:</a:t>
            </a:r>
            <a:endParaRPr sz="2800">
              <a:latin typeface="Calibri"/>
              <a:ea typeface="Calibri"/>
              <a:cs typeface="Calibri"/>
              <a:sym typeface="Calibri"/>
            </a:endParaRPr>
          </a:p>
          <a:p>
            <a:pPr marL="0" lvl="0" indent="0" algn="l" rtl="0">
              <a:spcBef>
                <a:spcPts val="1200"/>
              </a:spcBef>
              <a:spcAft>
                <a:spcPts val="0"/>
              </a:spcAft>
              <a:buNone/>
            </a:pPr>
            <a:endParaRPr sz="2800">
              <a:latin typeface="Calibri"/>
              <a:ea typeface="Calibri"/>
              <a:cs typeface="Calibri"/>
              <a:sym typeface="Calibri"/>
            </a:endParaRPr>
          </a:p>
          <a:p>
            <a:pPr marL="0" lvl="0" indent="0" algn="l" rtl="0">
              <a:spcBef>
                <a:spcPts val="1200"/>
              </a:spcBef>
              <a:spcAft>
                <a:spcPts val="0"/>
              </a:spcAft>
              <a:buNone/>
            </a:pPr>
            <a:endParaRPr sz="2800">
              <a:latin typeface="Calibri"/>
              <a:ea typeface="Calibri"/>
              <a:cs typeface="Calibri"/>
              <a:sym typeface="Calibri"/>
            </a:endParaRPr>
          </a:p>
          <a:p>
            <a:pPr marL="0" lvl="0" indent="0" algn="l" rtl="0">
              <a:spcBef>
                <a:spcPts val="1200"/>
              </a:spcBef>
              <a:spcAft>
                <a:spcPts val="1200"/>
              </a:spcAft>
              <a:buNone/>
            </a:pPr>
            <a:r>
              <a:rPr lang="en" sz="2800">
                <a:latin typeface="Calibri"/>
                <a:ea typeface="Calibri"/>
                <a:cs typeface="Calibri"/>
                <a:sym typeface="Calibri"/>
              </a:rPr>
              <a:t>And T</a:t>
            </a:r>
            <a:r>
              <a:rPr lang="en" sz="2800" baseline="-25000">
                <a:latin typeface="Calibri"/>
                <a:ea typeface="Calibri"/>
                <a:cs typeface="Calibri"/>
                <a:sym typeface="Calibri"/>
              </a:rPr>
              <a:t>promote</a:t>
            </a:r>
            <a:r>
              <a:rPr lang="en" sz="2800">
                <a:latin typeface="Calibri"/>
                <a:ea typeface="Calibri"/>
                <a:cs typeface="Calibri"/>
                <a:sym typeface="Calibri"/>
              </a:rPr>
              <a:t> is the time remaining before the task is promoted</a:t>
            </a:r>
            <a:endParaRPr sz="2800">
              <a:latin typeface="Calibri"/>
              <a:ea typeface="Calibri"/>
              <a:cs typeface="Calibri"/>
              <a:sym typeface="Calibri"/>
            </a:endParaRPr>
          </a:p>
        </p:txBody>
      </p:sp>
      <p:pic>
        <p:nvPicPr>
          <p:cNvPr id="223" name="Google Shape;223;p39"/>
          <p:cNvPicPr preferRelativeResize="0"/>
          <p:nvPr/>
        </p:nvPicPr>
        <p:blipFill>
          <a:blip r:embed="rId3">
            <a:alphaModFix/>
          </a:blip>
          <a:stretch>
            <a:fillRect/>
          </a:stretch>
        </p:blipFill>
        <p:spPr>
          <a:xfrm>
            <a:off x="1651388" y="1779150"/>
            <a:ext cx="4846175" cy="766625"/>
          </a:xfrm>
          <a:prstGeom prst="rect">
            <a:avLst/>
          </a:prstGeom>
          <a:noFill/>
          <a:ln>
            <a:noFill/>
          </a:ln>
        </p:spPr>
      </p:pic>
      <p:pic>
        <p:nvPicPr>
          <p:cNvPr id="224" name="Google Shape;224;p39"/>
          <p:cNvPicPr preferRelativeResize="0"/>
          <p:nvPr/>
        </p:nvPicPr>
        <p:blipFill>
          <a:blip r:embed="rId4">
            <a:alphaModFix/>
          </a:blip>
          <a:stretch>
            <a:fillRect/>
          </a:stretch>
        </p:blipFill>
        <p:spPr>
          <a:xfrm>
            <a:off x="1700350" y="1272900"/>
            <a:ext cx="5238750" cy="628650"/>
          </a:xfrm>
          <a:prstGeom prst="rect">
            <a:avLst/>
          </a:prstGeom>
          <a:noFill/>
          <a:ln>
            <a:noFill/>
          </a:ln>
        </p:spPr>
      </p:pic>
      <p:pic>
        <p:nvPicPr>
          <p:cNvPr id="225" name="Google Shape;225;p39"/>
          <p:cNvPicPr preferRelativeResize="0"/>
          <p:nvPr/>
        </p:nvPicPr>
        <p:blipFill>
          <a:blip r:embed="rId5">
            <a:alphaModFix/>
          </a:blip>
          <a:stretch>
            <a:fillRect/>
          </a:stretch>
        </p:blipFill>
        <p:spPr>
          <a:xfrm>
            <a:off x="1776550" y="2545775"/>
            <a:ext cx="4487925" cy="718650"/>
          </a:xfrm>
          <a:prstGeom prst="rect">
            <a:avLst/>
          </a:prstGeom>
          <a:noFill/>
          <a:ln>
            <a:noFill/>
          </a:ln>
        </p:spPr>
      </p:pic>
    </p:spTree>
    <p:extLst>
      <p:ext uri="{BB962C8B-B14F-4D97-AF65-F5344CB8AC3E}">
        <p14:creationId xmlns:p14="http://schemas.microsoft.com/office/powerpoint/2010/main" val="71967105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p3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200">
                <a:latin typeface="Calibri"/>
                <a:ea typeface="Calibri"/>
                <a:cs typeface="Calibri"/>
                <a:sym typeface="Calibri"/>
              </a:rPr>
              <a:t>Distributed inference serving</a:t>
            </a:r>
            <a:endParaRPr sz="4200">
              <a:latin typeface="Calibri"/>
              <a:ea typeface="Calibri"/>
              <a:cs typeface="Calibri"/>
              <a:sym typeface="Calibri"/>
            </a:endParaRPr>
          </a:p>
        </p:txBody>
      </p:sp>
      <p:sp>
        <p:nvSpPr>
          <p:cNvPr id="216" name="Google Shape;216;p3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406400" algn="l" rtl="0">
              <a:spcBef>
                <a:spcPts val="0"/>
              </a:spcBef>
              <a:spcAft>
                <a:spcPts val="0"/>
              </a:spcAft>
              <a:buSzPts val="2800"/>
              <a:buFont typeface="Calibri"/>
              <a:buChar char="●"/>
            </a:pPr>
            <a:r>
              <a:rPr lang="en" sz="2800">
                <a:latin typeface="Calibri"/>
                <a:ea typeface="Calibri"/>
                <a:cs typeface="Calibri"/>
                <a:sym typeface="Calibri"/>
              </a:rPr>
              <a:t>LLMs are usually served by multiple GPUs.</a:t>
            </a:r>
            <a:endParaRPr sz="2800">
              <a:latin typeface="Calibri"/>
              <a:ea typeface="Calibri"/>
              <a:cs typeface="Calibri"/>
              <a:sym typeface="Calibri"/>
            </a:endParaRPr>
          </a:p>
          <a:p>
            <a:pPr marL="457200" lvl="0" indent="-406400" algn="l" rtl="0">
              <a:spcBef>
                <a:spcPts val="0"/>
              </a:spcBef>
              <a:spcAft>
                <a:spcPts val="0"/>
              </a:spcAft>
              <a:buSzPts val="2800"/>
              <a:buFont typeface="Calibri"/>
              <a:buChar char="●"/>
            </a:pPr>
            <a:r>
              <a:rPr lang="en" sz="2800">
                <a:latin typeface="Calibri"/>
                <a:ea typeface="Calibri"/>
                <a:cs typeface="Calibri"/>
                <a:sym typeface="Calibri"/>
              </a:rPr>
              <a:t>FastServe uses both pipeline parallelism and tensor parallelism.</a:t>
            </a:r>
            <a:endParaRPr sz="2800">
              <a:latin typeface="Calibri"/>
              <a:ea typeface="Calibri"/>
              <a:cs typeface="Calibri"/>
              <a:sym typeface="Calibri"/>
            </a:endParaRPr>
          </a:p>
          <a:p>
            <a:pPr marL="0" lvl="0" indent="0" algn="l" rtl="0">
              <a:spcBef>
                <a:spcPts val="1200"/>
              </a:spcBef>
              <a:spcAft>
                <a:spcPts val="1200"/>
              </a:spcAft>
              <a:buNone/>
            </a:pPr>
            <a:endParaRPr sz="2800">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3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200">
                <a:latin typeface="Calibri"/>
                <a:ea typeface="Calibri"/>
                <a:cs typeface="Calibri"/>
                <a:sym typeface="Calibri"/>
              </a:rPr>
              <a:t>Putting it all together</a:t>
            </a:r>
            <a:endParaRPr sz="4200">
              <a:latin typeface="Calibri"/>
              <a:ea typeface="Calibri"/>
              <a:cs typeface="Calibri"/>
              <a:sym typeface="Calibri"/>
            </a:endParaRPr>
          </a:p>
        </p:txBody>
      </p:sp>
      <p:sp>
        <p:nvSpPr>
          <p:cNvPr id="222" name="Google Shape;222;p3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sz="2800">
              <a:latin typeface="Calibri"/>
              <a:ea typeface="Calibri"/>
              <a:cs typeface="Calibri"/>
              <a:sym typeface="Calibri"/>
            </a:endParaRPr>
          </a:p>
        </p:txBody>
      </p:sp>
      <p:pic>
        <p:nvPicPr>
          <p:cNvPr id="223" name="Google Shape;223;p39"/>
          <p:cNvPicPr preferRelativeResize="0"/>
          <p:nvPr/>
        </p:nvPicPr>
        <p:blipFill>
          <a:blip r:embed="rId3">
            <a:alphaModFix/>
          </a:blip>
          <a:stretch>
            <a:fillRect/>
          </a:stretch>
        </p:blipFill>
        <p:spPr>
          <a:xfrm>
            <a:off x="1171480" y="1335775"/>
            <a:ext cx="6801021" cy="3416401"/>
          </a:xfrm>
          <a:prstGeom prst="rect">
            <a:avLst/>
          </a:prstGeom>
          <a:noFill/>
          <a:ln>
            <a:noFill/>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200">
                <a:latin typeface="Calibri"/>
                <a:ea typeface="Calibri"/>
                <a:cs typeface="Calibri"/>
                <a:sym typeface="Calibri"/>
              </a:rPr>
              <a:t>LLM inference serving SLO</a:t>
            </a:r>
            <a:endParaRPr sz="4200">
              <a:latin typeface="Calibri"/>
              <a:ea typeface="Calibri"/>
              <a:cs typeface="Calibri"/>
              <a:sym typeface="Calibri"/>
            </a:endParaRPr>
          </a:p>
        </p:txBody>
      </p:sp>
      <p:sp>
        <p:nvSpPr>
          <p:cNvPr id="67" name="Google Shape;67;p1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endParaRPr sz="2800">
              <a:latin typeface="Calibri"/>
              <a:ea typeface="Calibri"/>
              <a:cs typeface="Calibri"/>
              <a:sym typeface="Calibri"/>
            </a:endParaRPr>
          </a:p>
          <a:p>
            <a:pPr marL="457200" lvl="0" indent="-406400" algn="l" rtl="0">
              <a:spcBef>
                <a:spcPts val="1200"/>
              </a:spcBef>
              <a:spcAft>
                <a:spcPts val="0"/>
              </a:spcAft>
              <a:buSzPts val="2800"/>
              <a:buFont typeface="Calibri"/>
              <a:buAutoNum type="arabicPeriod"/>
            </a:pPr>
            <a:r>
              <a:rPr lang="en" sz="2800">
                <a:latin typeface="Calibri"/>
                <a:ea typeface="Calibri"/>
                <a:cs typeface="Calibri"/>
                <a:sym typeface="Calibri"/>
              </a:rPr>
              <a:t>Mean job completion time (JCT)</a:t>
            </a:r>
            <a:endParaRPr sz="2800">
              <a:latin typeface="Calibri"/>
              <a:ea typeface="Calibri"/>
              <a:cs typeface="Calibri"/>
              <a:sym typeface="Calibri"/>
            </a:endParaRPr>
          </a:p>
          <a:p>
            <a:pPr marL="457200" lvl="0" indent="-406400" algn="l" rtl="0">
              <a:spcBef>
                <a:spcPts val="0"/>
              </a:spcBef>
              <a:spcAft>
                <a:spcPts val="0"/>
              </a:spcAft>
              <a:buSzPts val="2800"/>
              <a:buFont typeface="Calibri"/>
              <a:buAutoNum type="arabicPeriod"/>
            </a:pPr>
            <a:r>
              <a:rPr lang="en" sz="2800">
                <a:latin typeface="Calibri"/>
                <a:ea typeface="Calibri"/>
                <a:cs typeface="Calibri"/>
                <a:sym typeface="Calibri"/>
              </a:rPr>
              <a:t>Tail JCT</a:t>
            </a:r>
            <a:endParaRPr sz="2800">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Google Shape;228;p4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200">
                <a:latin typeface="Calibri"/>
                <a:ea typeface="Calibri"/>
                <a:cs typeface="Calibri"/>
                <a:sym typeface="Calibri"/>
              </a:rPr>
              <a:t>Putting it all together</a:t>
            </a:r>
            <a:endParaRPr sz="4200">
              <a:latin typeface="Calibri"/>
              <a:ea typeface="Calibri"/>
              <a:cs typeface="Calibri"/>
              <a:sym typeface="Calibri"/>
            </a:endParaRPr>
          </a:p>
        </p:txBody>
      </p:sp>
      <p:sp>
        <p:nvSpPr>
          <p:cNvPr id="229" name="Google Shape;229;p4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92500" lnSpcReduction="20000"/>
          </a:bodyPr>
          <a:lstStyle/>
          <a:p>
            <a:pPr marL="457200" lvl="0" indent="-393065" algn="l" rtl="0">
              <a:spcBef>
                <a:spcPts val="0"/>
              </a:spcBef>
              <a:spcAft>
                <a:spcPts val="0"/>
              </a:spcAft>
              <a:buSzPct val="100000"/>
              <a:buFont typeface="Calibri"/>
              <a:buAutoNum type="arabicPeriod"/>
            </a:pPr>
            <a:r>
              <a:rPr lang="en" sz="2800">
                <a:latin typeface="Calibri"/>
                <a:ea typeface="Calibri"/>
                <a:cs typeface="Calibri"/>
                <a:sym typeface="Calibri"/>
              </a:rPr>
              <a:t>Jobs arrive at the job pool.</a:t>
            </a:r>
            <a:endParaRPr sz="2800">
              <a:latin typeface="Calibri"/>
              <a:ea typeface="Calibri"/>
              <a:cs typeface="Calibri"/>
              <a:sym typeface="Calibri"/>
            </a:endParaRPr>
          </a:p>
          <a:p>
            <a:pPr marL="457200" lvl="0" indent="-393065" algn="l" rtl="0">
              <a:spcBef>
                <a:spcPts val="0"/>
              </a:spcBef>
              <a:spcAft>
                <a:spcPts val="0"/>
              </a:spcAft>
              <a:buSzPct val="100000"/>
              <a:buFont typeface="Calibri"/>
              <a:buAutoNum type="arabicPeriod"/>
            </a:pPr>
            <a:r>
              <a:rPr lang="en" sz="2800">
                <a:latin typeface="Calibri"/>
                <a:ea typeface="Calibri"/>
                <a:cs typeface="Calibri"/>
                <a:sym typeface="Calibri"/>
              </a:rPr>
              <a:t>Jobs are placed in execution queues based on input length.</a:t>
            </a:r>
            <a:endParaRPr sz="2800">
              <a:latin typeface="Calibri"/>
              <a:ea typeface="Calibri"/>
              <a:cs typeface="Calibri"/>
              <a:sym typeface="Calibri"/>
            </a:endParaRPr>
          </a:p>
          <a:p>
            <a:pPr marL="457200" lvl="0" indent="-393065" algn="l" rtl="0">
              <a:spcBef>
                <a:spcPts val="0"/>
              </a:spcBef>
              <a:spcAft>
                <a:spcPts val="0"/>
              </a:spcAft>
              <a:buSzPct val="100000"/>
              <a:buFont typeface="Calibri"/>
              <a:buAutoNum type="arabicPeriod"/>
            </a:pPr>
            <a:r>
              <a:rPr lang="en" sz="2800">
                <a:latin typeface="Calibri"/>
                <a:ea typeface="Calibri"/>
                <a:cs typeface="Calibri"/>
                <a:sym typeface="Calibri"/>
              </a:rPr>
              <a:t>Job profiler monitors the queues and promotes/demotes jobs.</a:t>
            </a:r>
            <a:endParaRPr sz="2800">
              <a:latin typeface="Calibri"/>
              <a:ea typeface="Calibri"/>
              <a:cs typeface="Calibri"/>
              <a:sym typeface="Calibri"/>
            </a:endParaRPr>
          </a:p>
          <a:p>
            <a:pPr marL="457200" lvl="0" indent="-393065" algn="l" rtl="0">
              <a:spcBef>
                <a:spcPts val="0"/>
              </a:spcBef>
              <a:spcAft>
                <a:spcPts val="0"/>
              </a:spcAft>
              <a:buSzPct val="100000"/>
              <a:buFont typeface="Calibri"/>
              <a:buAutoNum type="arabicPeriod"/>
            </a:pPr>
            <a:r>
              <a:rPr lang="en" sz="2800">
                <a:latin typeface="Calibri"/>
                <a:ea typeface="Calibri"/>
                <a:cs typeface="Calibri"/>
                <a:sym typeface="Calibri"/>
              </a:rPr>
              <a:t>Memory manager controls memory swaps based on the state of queues and the execution.</a:t>
            </a:r>
            <a:endParaRPr sz="2800">
              <a:latin typeface="Calibri"/>
              <a:ea typeface="Calibri"/>
              <a:cs typeface="Calibri"/>
              <a:sym typeface="Calibri"/>
            </a:endParaRPr>
          </a:p>
          <a:p>
            <a:pPr marL="457200" lvl="0" indent="-393065" algn="l" rtl="0">
              <a:spcBef>
                <a:spcPts val="0"/>
              </a:spcBef>
              <a:spcAft>
                <a:spcPts val="0"/>
              </a:spcAft>
              <a:buSzPct val="100000"/>
              <a:buFont typeface="Calibri"/>
              <a:buAutoNum type="arabicPeriod"/>
            </a:pPr>
            <a:r>
              <a:rPr lang="en" sz="2800">
                <a:latin typeface="Calibri"/>
                <a:ea typeface="Calibri"/>
                <a:cs typeface="Calibri"/>
                <a:sym typeface="Calibri"/>
              </a:rPr>
              <a:t>GPU cluster executes jobs.</a:t>
            </a:r>
            <a:endParaRPr sz="2800">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4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200">
                <a:latin typeface="Calibri"/>
                <a:ea typeface="Calibri"/>
                <a:cs typeface="Calibri"/>
                <a:sym typeface="Calibri"/>
              </a:rPr>
              <a:t>Evaluation: Setup</a:t>
            </a:r>
            <a:endParaRPr sz="4200">
              <a:latin typeface="Calibri"/>
              <a:ea typeface="Calibri"/>
              <a:cs typeface="Calibri"/>
              <a:sym typeface="Calibri"/>
            </a:endParaRPr>
          </a:p>
        </p:txBody>
      </p:sp>
      <p:sp>
        <p:nvSpPr>
          <p:cNvPr id="235" name="Google Shape;235;p4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406400" algn="l" rtl="0">
              <a:spcBef>
                <a:spcPts val="0"/>
              </a:spcBef>
              <a:spcAft>
                <a:spcPts val="0"/>
              </a:spcAft>
              <a:buSzPts val="2800"/>
              <a:buFont typeface="Calibri"/>
              <a:buChar char="●"/>
            </a:pPr>
            <a:r>
              <a:rPr lang="en" sz="2800">
                <a:latin typeface="Calibri"/>
                <a:ea typeface="Calibri"/>
                <a:cs typeface="Calibri"/>
                <a:sym typeface="Calibri"/>
              </a:rPr>
              <a:t>End to end tests: 8 Nvidia A100</a:t>
            </a:r>
            <a:endParaRPr sz="2800">
              <a:latin typeface="Calibri"/>
              <a:ea typeface="Calibri"/>
              <a:cs typeface="Calibri"/>
              <a:sym typeface="Calibri"/>
            </a:endParaRPr>
          </a:p>
          <a:p>
            <a:pPr marL="457200" lvl="0" indent="-406400" algn="l" rtl="0">
              <a:spcBef>
                <a:spcPts val="0"/>
              </a:spcBef>
              <a:spcAft>
                <a:spcPts val="0"/>
              </a:spcAft>
              <a:buSzPts val="2800"/>
              <a:buFont typeface="Calibri"/>
              <a:buChar char="●"/>
            </a:pPr>
            <a:r>
              <a:rPr lang="en" sz="2800">
                <a:latin typeface="Calibri"/>
                <a:ea typeface="Calibri"/>
                <a:cs typeface="Calibri"/>
                <a:sym typeface="Calibri"/>
              </a:rPr>
              <a:t>Component by component: 1 Nvidia A100</a:t>
            </a:r>
            <a:endParaRPr sz="2800">
              <a:latin typeface="Calibri"/>
              <a:ea typeface="Calibri"/>
              <a:cs typeface="Calibri"/>
              <a:sym typeface="Calibri"/>
            </a:endParaRPr>
          </a:p>
          <a:p>
            <a:pPr marL="457200" lvl="0" indent="-406400" algn="l" rtl="0">
              <a:spcBef>
                <a:spcPts val="0"/>
              </a:spcBef>
              <a:spcAft>
                <a:spcPts val="0"/>
              </a:spcAft>
              <a:buSzPts val="2800"/>
              <a:buFont typeface="Calibri"/>
              <a:buChar char="●"/>
            </a:pPr>
            <a:r>
              <a:rPr lang="en" sz="2800">
                <a:latin typeface="Calibri"/>
                <a:ea typeface="Calibri"/>
                <a:cs typeface="Calibri"/>
                <a:sym typeface="Calibri"/>
              </a:rPr>
              <a:t>Beselines:</a:t>
            </a:r>
            <a:endParaRPr sz="2800">
              <a:latin typeface="Calibri"/>
              <a:ea typeface="Calibri"/>
              <a:cs typeface="Calibri"/>
              <a:sym typeface="Calibri"/>
            </a:endParaRPr>
          </a:p>
          <a:p>
            <a:pPr marL="914400" lvl="1" indent="-406400" algn="l" rtl="0">
              <a:spcBef>
                <a:spcPts val="0"/>
              </a:spcBef>
              <a:spcAft>
                <a:spcPts val="0"/>
              </a:spcAft>
              <a:buSzPts val="2800"/>
              <a:buFont typeface="Calibri"/>
              <a:buChar char="○"/>
            </a:pPr>
            <a:r>
              <a:rPr lang="en" sz="2800">
                <a:latin typeface="Calibri"/>
                <a:ea typeface="Calibri"/>
                <a:cs typeface="Calibri"/>
                <a:sym typeface="Calibri"/>
              </a:rPr>
              <a:t>Orca</a:t>
            </a:r>
            <a:endParaRPr sz="2800">
              <a:latin typeface="Calibri"/>
              <a:ea typeface="Calibri"/>
              <a:cs typeface="Calibri"/>
              <a:sym typeface="Calibri"/>
            </a:endParaRPr>
          </a:p>
          <a:p>
            <a:pPr marL="914400" lvl="1" indent="-406400" algn="l" rtl="0">
              <a:spcBef>
                <a:spcPts val="0"/>
              </a:spcBef>
              <a:spcAft>
                <a:spcPts val="0"/>
              </a:spcAft>
              <a:buSzPts val="2800"/>
              <a:buFont typeface="Calibri"/>
              <a:buChar char="○"/>
            </a:pPr>
            <a:r>
              <a:rPr lang="en" sz="2800">
                <a:latin typeface="Calibri"/>
                <a:ea typeface="Calibri"/>
                <a:cs typeface="Calibri"/>
                <a:sym typeface="Calibri"/>
              </a:rPr>
              <a:t>Nvidia’s FasterTransformer</a:t>
            </a:r>
            <a:endParaRPr sz="2800">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4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200">
                <a:latin typeface="Calibri"/>
                <a:ea typeface="Calibri"/>
                <a:cs typeface="Calibri"/>
                <a:sym typeface="Calibri"/>
              </a:rPr>
              <a:t>Evaluation: Setup</a:t>
            </a:r>
            <a:endParaRPr sz="4200">
              <a:latin typeface="Calibri"/>
              <a:ea typeface="Calibri"/>
              <a:cs typeface="Calibri"/>
              <a:sym typeface="Calibri"/>
            </a:endParaRPr>
          </a:p>
        </p:txBody>
      </p:sp>
      <p:sp>
        <p:nvSpPr>
          <p:cNvPr id="241" name="Google Shape;241;p42"/>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406400" algn="l" rtl="0">
              <a:spcBef>
                <a:spcPts val="0"/>
              </a:spcBef>
              <a:spcAft>
                <a:spcPts val="0"/>
              </a:spcAft>
              <a:buSzPts val="2800"/>
              <a:buFont typeface="Calibri"/>
              <a:buChar char="●"/>
            </a:pPr>
            <a:r>
              <a:rPr lang="en" sz="2800">
                <a:latin typeface="Calibri"/>
                <a:ea typeface="Calibri"/>
                <a:cs typeface="Calibri"/>
                <a:sym typeface="Calibri"/>
              </a:rPr>
              <a:t>Models:</a:t>
            </a:r>
            <a:endParaRPr sz="2800">
              <a:latin typeface="Calibri"/>
              <a:ea typeface="Calibri"/>
              <a:cs typeface="Calibri"/>
              <a:sym typeface="Calibri"/>
            </a:endParaRPr>
          </a:p>
          <a:p>
            <a:pPr marL="0" lvl="0" indent="0" algn="l" rtl="0">
              <a:spcBef>
                <a:spcPts val="1200"/>
              </a:spcBef>
              <a:spcAft>
                <a:spcPts val="0"/>
              </a:spcAft>
              <a:buNone/>
            </a:pPr>
            <a:endParaRPr sz="2800">
              <a:latin typeface="Calibri"/>
              <a:ea typeface="Calibri"/>
              <a:cs typeface="Calibri"/>
              <a:sym typeface="Calibri"/>
            </a:endParaRPr>
          </a:p>
          <a:p>
            <a:pPr marL="0" lvl="0" indent="0" algn="l" rtl="0">
              <a:spcBef>
                <a:spcPts val="1200"/>
              </a:spcBef>
              <a:spcAft>
                <a:spcPts val="0"/>
              </a:spcAft>
              <a:buNone/>
            </a:pPr>
            <a:endParaRPr sz="2800">
              <a:latin typeface="Calibri"/>
              <a:ea typeface="Calibri"/>
              <a:cs typeface="Calibri"/>
              <a:sym typeface="Calibri"/>
            </a:endParaRPr>
          </a:p>
          <a:p>
            <a:pPr marL="0" lvl="0" indent="0" algn="l" rtl="0">
              <a:spcBef>
                <a:spcPts val="1200"/>
              </a:spcBef>
              <a:spcAft>
                <a:spcPts val="0"/>
              </a:spcAft>
              <a:buNone/>
            </a:pPr>
            <a:endParaRPr sz="2800">
              <a:latin typeface="Calibri"/>
              <a:ea typeface="Calibri"/>
              <a:cs typeface="Calibri"/>
              <a:sym typeface="Calibri"/>
            </a:endParaRPr>
          </a:p>
          <a:p>
            <a:pPr marL="457200" lvl="0" indent="-406400" algn="l" rtl="0">
              <a:spcBef>
                <a:spcPts val="1200"/>
              </a:spcBef>
              <a:spcAft>
                <a:spcPts val="0"/>
              </a:spcAft>
              <a:buSzPts val="2800"/>
              <a:buFont typeface="Calibri"/>
              <a:buChar char="●"/>
            </a:pPr>
            <a:r>
              <a:rPr lang="en" sz="2800">
                <a:latin typeface="Calibri"/>
                <a:ea typeface="Calibri"/>
                <a:cs typeface="Calibri"/>
                <a:sym typeface="Calibri"/>
              </a:rPr>
              <a:t>Workloads: Generated based on Zipf distribution</a:t>
            </a:r>
            <a:endParaRPr sz="2800">
              <a:latin typeface="Calibri"/>
              <a:ea typeface="Calibri"/>
              <a:cs typeface="Calibri"/>
              <a:sym typeface="Calibri"/>
            </a:endParaRPr>
          </a:p>
        </p:txBody>
      </p:sp>
      <p:pic>
        <p:nvPicPr>
          <p:cNvPr id="242" name="Google Shape;242;p42"/>
          <p:cNvPicPr preferRelativeResize="0"/>
          <p:nvPr/>
        </p:nvPicPr>
        <p:blipFill>
          <a:blip r:embed="rId3">
            <a:alphaModFix/>
          </a:blip>
          <a:stretch>
            <a:fillRect/>
          </a:stretch>
        </p:blipFill>
        <p:spPr>
          <a:xfrm>
            <a:off x="1487575" y="1680775"/>
            <a:ext cx="6168849" cy="1453250"/>
          </a:xfrm>
          <a:prstGeom prst="rect">
            <a:avLst/>
          </a:prstGeom>
          <a:noFill/>
          <a:ln>
            <a:noFill/>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Google Shape;253;p4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200">
                <a:latin typeface="Calibri"/>
                <a:ea typeface="Calibri"/>
                <a:cs typeface="Calibri"/>
                <a:sym typeface="Calibri"/>
              </a:rPr>
              <a:t>Evaluation: Metrics</a:t>
            </a:r>
            <a:endParaRPr sz="4200">
              <a:latin typeface="Calibri"/>
              <a:ea typeface="Calibri"/>
              <a:cs typeface="Calibri"/>
              <a:sym typeface="Calibri"/>
            </a:endParaRPr>
          </a:p>
        </p:txBody>
      </p:sp>
      <p:sp>
        <p:nvSpPr>
          <p:cNvPr id="254" name="Google Shape;254;p4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92500" lnSpcReduction="20000"/>
          </a:bodyPr>
          <a:lstStyle/>
          <a:p>
            <a:pPr marL="457200" lvl="0" indent="-393065" algn="l" rtl="0">
              <a:spcBef>
                <a:spcPts val="0"/>
              </a:spcBef>
              <a:spcAft>
                <a:spcPts val="0"/>
              </a:spcAft>
              <a:buSzPct val="100000"/>
              <a:buFont typeface="Calibri"/>
              <a:buAutoNum type="arabicPeriod"/>
            </a:pPr>
            <a:r>
              <a:rPr lang="en" sz="2800">
                <a:latin typeface="Calibri"/>
                <a:ea typeface="Calibri"/>
                <a:cs typeface="Calibri"/>
                <a:sym typeface="Calibri"/>
              </a:rPr>
              <a:t>Metrics:</a:t>
            </a:r>
            <a:endParaRPr sz="2800">
              <a:latin typeface="Calibri"/>
              <a:ea typeface="Calibri"/>
              <a:cs typeface="Calibri"/>
              <a:sym typeface="Calibri"/>
            </a:endParaRPr>
          </a:p>
          <a:p>
            <a:pPr marL="914400" lvl="1" indent="-393065" algn="l" rtl="0">
              <a:spcBef>
                <a:spcPts val="0"/>
              </a:spcBef>
              <a:spcAft>
                <a:spcPts val="0"/>
              </a:spcAft>
              <a:buSzPct val="100000"/>
              <a:buFont typeface="Calibri"/>
              <a:buAutoNum type="alphaLcPeriod"/>
            </a:pPr>
            <a:r>
              <a:rPr lang="en" sz="2800">
                <a:latin typeface="Calibri"/>
                <a:ea typeface="Calibri"/>
                <a:cs typeface="Calibri"/>
                <a:sym typeface="Calibri"/>
              </a:rPr>
              <a:t>Average JCT</a:t>
            </a:r>
            <a:endParaRPr sz="2800">
              <a:latin typeface="Calibri"/>
              <a:ea typeface="Calibri"/>
              <a:cs typeface="Calibri"/>
              <a:sym typeface="Calibri"/>
            </a:endParaRPr>
          </a:p>
          <a:p>
            <a:pPr marL="914400" lvl="1" indent="-393065" algn="l" rtl="0">
              <a:spcBef>
                <a:spcPts val="0"/>
              </a:spcBef>
              <a:spcAft>
                <a:spcPts val="0"/>
              </a:spcAft>
              <a:buSzPct val="100000"/>
              <a:buFont typeface="Calibri"/>
              <a:buAutoNum type="alphaLcPeriod"/>
            </a:pPr>
            <a:r>
              <a:rPr lang="en" sz="2800">
                <a:latin typeface="Calibri"/>
                <a:ea typeface="Calibri"/>
                <a:cs typeface="Calibri"/>
                <a:sym typeface="Calibri"/>
              </a:rPr>
              <a:t>Tail JCT (90</a:t>
            </a:r>
            <a:r>
              <a:rPr lang="en" sz="2800" baseline="30000">
                <a:latin typeface="Calibri"/>
                <a:ea typeface="Calibri"/>
                <a:cs typeface="Calibri"/>
                <a:sym typeface="Calibri"/>
              </a:rPr>
              <a:t>th</a:t>
            </a:r>
            <a:r>
              <a:rPr lang="en" sz="2800">
                <a:latin typeface="Calibri"/>
                <a:ea typeface="Calibri"/>
                <a:cs typeface="Calibri"/>
                <a:sym typeface="Calibri"/>
              </a:rPr>
              <a:t> percentile JCT)</a:t>
            </a:r>
            <a:endParaRPr sz="2800">
              <a:latin typeface="Calibri"/>
              <a:ea typeface="Calibri"/>
              <a:cs typeface="Calibri"/>
              <a:sym typeface="Calibri"/>
            </a:endParaRPr>
          </a:p>
          <a:p>
            <a:pPr marL="457200" lvl="0" indent="-393065" algn="l" rtl="0">
              <a:spcBef>
                <a:spcPts val="0"/>
              </a:spcBef>
              <a:spcAft>
                <a:spcPts val="0"/>
              </a:spcAft>
              <a:buSzPct val="100000"/>
              <a:buFont typeface="Calibri"/>
              <a:buAutoNum type="arabicPeriod"/>
            </a:pPr>
            <a:r>
              <a:rPr lang="en" sz="2800">
                <a:latin typeface="Calibri"/>
                <a:ea typeface="Calibri"/>
                <a:cs typeface="Calibri"/>
                <a:sym typeface="Calibri"/>
              </a:rPr>
              <a:t>Parameters:</a:t>
            </a:r>
            <a:endParaRPr sz="2800">
              <a:latin typeface="Calibri"/>
              <a:ea typeface="Calibri"/>
              <a:cs typeface="Calibri"/>
              <a:sym typeface="Calibri"/>
            </a:endParaRPr>
          </a:p>
          <a:p>
            <a:pPr marL="914400" lvl="1" indent="-393065" algn="l" rtl="0">
              <a:spcBef>
                <a:spcPts val="0"/>
              </a:spcBef>
              <a:spcAft>
                <a:spcPts val="0"/>
              </a:spcAft>
              <a:buSzPct val="100000"/>
              <a:buFont typeface="Calibri"/>
              <a:buAutoNum type="alphaLcPeriod"/>
            </a:pPr>
            <a:r>
              <a:rPr lang="en" sz="2800">
                <a:latin typeface="Calibri"/>
                <a:ea typeface="Calibri"/>
                <a:cs typeface="Calibri"/>
                <a:sym typeface="Calibri"/>
              </a:rPr>
              <a:t>Average arrival rate. Represents load.</a:t>
            </a:r>
            <a:endParaRPr sz="2800">
              <a:latin typeface="Calibri"/>
              <a:ea typeface="Calibri"/>
              <a:cs typeface="Calibri"/>
              <a:sym typeface="Calibri"/>
            </a:endParaRPr>
          </a:p>
          <a:p>
            <a:pPr marL="914400" lvl="1" indent="-393065" algn="l" rtl="0">
              <a:spcBef>
                <a:spcPts val="0"/>
              </a:spcBef>
              <a:spcAft>
                <a:spcPts val="0"/>
              </a:spcAft>
              <a:buSzPct val="100000"/>
              <a:buFont typeface="Calibri"/>
              <a:buAutoNum type="alphaLcPeriod"/>
            </a:pPr>
            <a:r>
              <a:rPr lang="en" sz="2800">
                <a:latin typeface="Calibri"/>
                <a:ea typeface="Calibri"/>
                <a:cs typeface="Calibri"/>
                <a:sym typeface="Calibri"/>
              </a:rPr>
              <a:t>Coefficient value (CV) of arrival rate. High CV indicates that the load changes between low and high and is therefore bursty.</a:t>
            </a:r>
            <a:endParaRPr sz="2800">
              <a:latin typeface="Calibri"/>
              <a:ea typeface="Calibri"/>
              <a:cs typeface="Calibri"/>
              <a:sym typeface="Calibri"/>
            </a:endParaRPr>
          </a:p>
        </p:txBody>
      </p:sp>
    </p:spTree>
    <p:extLst>
      <p:ext uri="{BB962C8B-B14F-4D97-AF65-F5344CB8AC3E}">
        <p14:creationId xmlns:p14="http://schemas.microsoft.com/office/powerpoint/2010/main" val="299098339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p4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200">
                <a:latin typeface="Calibri"/>
                <a:ea typeface="Calibri"/>
                <a:cs typeface="Calibri"/>
                <a:sym typeface="Calibri"/>
              </a:rPr>
              <a:t>Evaluation: End to end</a:t>
            </a:r>
            <a:endParaRPr sz="4200">
              <a:latin typeface="Calibri"/>
              <a:ea typeface="Calibri"/>
              <a:cs typeface="Calibri"/>
              <a:sym typeface="Calibri"/>
            </a:endParaRPr>
          </a:p>
        </p:txBody>
      </p:sp>
      <p:sp>
        <p:nvSpPr>
          <p:cNvPr id="248" name="Google Shape;248;p43"/>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406400" algn="l" rtl="0">
              <a:spcBef>
                <a:spcPts val="0"/>
              </a:spcBef>
              <a:spcAft>
                <a:spcPts val="0"/>
              </a:spcAft>
              <a:buSzPts val="2800"/>
              <a:buFont typeface="Calibri"/>
              <a:buChar char="●"/>
            </a:pPr>
            <a:r>
              <a:rPr lang="en" sz="2800">
                <a:latin typeface="Calibri"/>
                <a:ea typeface="Calibri"/>
                <a:cs typeface="Calibri"/>
                <a:sym typeface="Calibri"/>
              </a:rPr>
              <a:t>Fastserve outperforms Orca by upto 4.3x in JCT.</a:t>
            </a:r>
            <a:endParaRPr sz="2800">
              <a:latin typeface="Calibri"/>
              <a:ea typeface="Calibri"/>
              <a:cs typeface="Calibri"/>
              <a:sym typeface="Calibri"/>
            </a:endParaRPr>
          </a:p>
          <a:p>
            <a:pPr marL="457200" lvl="0" indent="-406400" algn="l" rtl="0">
              <a:spcBef>
                <a:spcPts val="0"/>
              </a:spcBef>
              <a:spcAft>
                <a:spcPts val="0"/>
              </a:spcAft>
              <a:buSzPts val="2800"/>
              <a:buFont typeface="Calibri"/>
              <a:buChar char="●"/>
            </a:pPr>
            <a:r>
              <a:rPr lang="en" sz="2800">
                <a:latin typeface="Calibri"/>
                <a:ea typeface="Calibri"/>
                <a:cs typeface="Calibri"/>
                <a:sym typeface="Calibri"/>
              </a:rPr>
              <a:t>Fastserve handles bursty loads gracefully.</a:t>
            </a:r>
            <a:endParaRPr sz="2800">
              <a:latin typeface="Calibri"/>
              <a:ea typeface="Calibri"/>
              <a:cs typeface="Calibri"/>
              <a:sym typeface="Calibri"/>
            </a:endParaRPr>
          </a:p>
        </p:txBody>
      </p:sp>
      <p:pic>
        <p:nvPicPr>
          <p:cNvPr id="249" name="Google Shape;249;p43"/>
          <p:cNvPicPr preferRelativeResize="0"/>
          <p:nvPr/>
        </p:nvPicPr>
        <p:blipFill>
          <a:blip r:embed="rId3">
            <a:alphaModFix/>
          </a:blip>
          <a:stretch>
            <a:fillRect/>
          </a:stretch>
        </p:blipFill>
        <p:spPr>
          <a:xfrm>
            <a:off x="527663" y="3105150"/>
            <a:ext cx="8088663" cy="1951450"/>
          </a:xfrm>
          <a:prstGeom prst="rect">
            <a:avLst/>
          </a:prstGeom>
          <a:noFill/>
          <a:ln>
            <a:noFill/>
          </a:ln>
        </p:spPr>
      </p:pic>
      <p:pic>
        <p:nvPicPr>
          <p:cNvPr id="250" name="Google Shape;250;p43"/>
          <p:cNvPicPr preferRelativeResize="0"/>
          <p:nvPr/>
        </p:nvPicPr>
        <p:blipFill>
          <a:blip r:embed="rId4">
            <a:alphaModFix/>
          </a:blip>
          <a:stretch>
            <a:fillRect/>
          </a:stretch>
        </p:blipFill>
        <p:spPr>
          <a:xfrm>
            <a:off x="2628263" y="2845525"/>
            <a:ext cx="3887479" cy="269825"/>
          </a:xfrm>
          <a:prstGeom prst="rect">
            <a:avLst/>
          </a:prstGeom>
          <a:noFill/>
          <a:ln>
            <a:noFill/>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p4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200">
                <a:latin typeface="Calibri"/>
                <a:ea typeface="Calibri"/>
                <a:cs typeface="Calibri"/>
                <a:sym typeface="Calibri"/>
              </a:rPr>
              <a:t>Evaluation: Scheduling</a:t>
            </a:r>
            <a:endParaRPr sz="4200">
              <a:latin typeface="Calibri"/>
              <a:ea typeface="Calibri"/>
              <a:cs typeface="Calibri"/>
              <a:sym typeface="Calibri"/>
            </a:endParaRPr>
          </a:p>
        </p:txBody>
      </p:sp>
      <p:sp>
        <p:nvSpPr>
          <p:cNvPr id="256" name="Google Shape;256;p4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68300" algn="l" rtl="0">
              <a:spcBef>
                <a:spcPts val="0"/>
              </a:spcBef>
              <a:spcAft>
                <a:spcPts val="0"/>
              </a:spcAft>
              <a:buSzPts val="2200"/>
              <a:buFont typeface="Calibri"/>
              <a:buChar char="●"/>
            </a:pPr>
            <a:r>
              <a:rPr lang="en" sz="2200" dirty="0">
                <a:latin typeface="Calibri"/>
                <a:ea typeface="Calibri"/>
                <a:cs typeface="Calibri"/>
                <a:sym typeface="Calibri"/>
              </a:rPr>
              <a:t>Under low </a:t>
            </a:r>
            <a:r>
              <a:rPr lang="en" sz="2200" dirty="0" smtClean="0">
                <a:latin typeface="Calibri"/>
                <a:ea typeface="Calibri"/>
                <a:cs typeface="Calibri"/>
                <a:sym typeface="Calibri"/>
              </a:rPr>
              <a:t>load, </a:t>
            </a:r>
            <a:r>
              <a:rPr lang="en" sz="2200" dirty="0">
                <a:latin typeface="Calibri"/>
                <a:ea typeface="Calibri"/>
                <a:cs typeface="Calibri"/>
                <a:sym typeface="Calibri"/>
              </a:rPr>
              <a:t>all of the schedulers work the same due to no queueing.</a:t>
            </a:r>
            <a:endParaRPr sz="2200" dirty="0">
              <a:latin typeface="Calibri"/>
              <a:ea typeface="Calibri"/>
              <a:cs typeface="Calibri"/>
              <a:sym typeface="Calibri"/>
            </a:endParaRPr>
          </a:p>
          <a:p>
            <a:pPr marL="457200" lvl="0" indent="-368300" algn="l" rtl="0">
              <a:spcBef>
                <a:spcPts val="0"/>
              </a:spcBef>
              <a:spcAft>
                <a:spcPts val="0"/>
              </a:spcAft>
              <a:buSzPts val="2200"/>
              <a:buFont typeface="Calibri"/>
              <a:buChar char="●"/>
            </a:pPr>
            <a:r>
              <a:rPr lang="en" sz="2200" dirty="0">
                <a:latin typeface="Calibri"/>
                <a:ea typeface="Calibri"/>
                <a:cs typeface="Calibri"/>
                <a:sym typeface="Calibri"/>
              </a:rPr>
              <a:t>Under heavy load, FastServe outperforms the baselines.</a:t>
            </a:r>
            <a:endParaRPr sz="2200" dirty="0">
              <a:latin typeface="Calibri"/>
              <a:ea typeface="Calibri"/>
              <a:cs typeface="Calibri"/>
              <a:sym typeface="Calibri"/>
            </a:endParaRPr>
          </a:p>
        </p:txBody>
      </p:sp>
      <p:pic>
        <p:nvPicPr>
          <p:cNvPr id="257" name="Google Shape;257;p44"/>
          <p:cNvPicPr preferRelativeResize="0"/>
          <p:nvPr/>
        </p:nvPicPr>
        <p:blipFill>
          <a:blip r:embed="rId3">
            <a:alphaModFix/>
          </a:blip>
          <a:stretch>
            <a:fillRect/>
          </a:stretch>
        </p:blipFill>
        <p:spPr>
          <a:xfrm>
            <a:off x="2628263" y="2845525"/>
            <a:ext cx="3887479" cy="269825"/>
          </a:xfrm>
          <a:prstGeom prst="rect">
            <a:avLst/>
          </a:prstGeom>
          <a:noFill/>
          <a:ln>
            <a:noFill/>
          </a:ln>
        </p:spPr>
      </p:pic>
      <p:pic>
        <p:nvPicPr>
          <p:cNvPr id="258" name="Google Shape;258;p44"/>
          <p:cNvPicPr preferRelativeResize="0"/>
          <p:nvPr/>
        </p:nvPicPr>
        <p:blipFill>
          <a:blip r:embed="rId4">
            <a:alphaModFix/>
          </a:blip>
          <a:stretch>
            <a:fillRect/>
          </a:stretch>
        </p:blipFill>
        <p:spPr>
          <a:xfrm>
            <a:off x="1213574" y="2723350"/>
            <a:ext cx="6716851" cy="2306500"/>
          </a:xfrm>
          <a:prstGeom prst="rect">
            <a:avLst/>
          </a:prstGeom>
          <a:noFill/>
          <a:ln>
            <a:noFill/>
          </a:ln>
        </p:spPr>
      </p:pic>
      <p:pic>
        <p:nvPicPr>
          <p:cNvPr id="259" name="Google Shape;259;p44"/>
          <p:cNvPicPr preferRelativeResize="0"/>
          <p:nvPr/>
        </p:nvPicPr>
        <p:blipFill>
          <a:blip r:embed="rId5">
            <a:alphaModFix/>
          </a:blip>
          <a:stretch>
            <a:fillRect/>
          </a:stretch>
        </p:blipFill>
        <p:spPr>
          <a:xfrm>
            <a:off x="931975" y="2388987"/>
            <a:ext cx="7280050" cy="365525"/>
          </a:xfrm>
          <a:prstGeom prst="rect">
            <a:avLst/>
          </a:prstGeom>
          <a:noFill/>
          <a:ln>
            <a:noFill/>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4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200">
                <a:latin typeface="Calibri"/>
                <a:ea typeface="Calibri"/>
                <a:cs typeface="Calibri"/>
                <a:sym typeface="Calibri"/>
              </a:rPr>
              <a:t>Evaluation: Proactive swapping</a:t>
            </a:r>
            <a:endParaRPr sz="4200">
              <a:latin typeface="Calibri"/>
              <a:ea typeface="Calibri"/>
              <a:cs typeface="Calibri"/>
              <a:sym typeface="Calibri"/>
            </a:endParaRPr>
          </a:p>
        </p:txBody>
      </p:sp>
      <p:sp>
        <p:nvSpPr>
          <p:cNvPr id="265" name="Google Shape;265;p4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68300" algn="l" rtl="0">
              <a:spcBef>
                <a:spcPts val="0"/>
              </a:spcBef>
              <a:spcAft>
                <a:spcPts val="0"/>
              </a:spcAft>
              <a:buSzPts val="2200"/>
              <a:buFont typeface="Calibri"/>
              <a:buChar char="●"/>
            </a:pPr>
            <a:r>
              <a:rPr lang="en" sz="2200" dirty="0">
                <a:latin typeface="Calibri"/>
                <a:ea typeface="Calibri"/>
                <a:cs typeface="Calibri"/>
                <a:sym typeface="Calibri"/>
              </a:rPr>
              <a:t>Defer: When there is no memory left </a:t>
            </a:r>
            <a:r>
              <a:rPr lang="en" sz="2200" dirty="0" smtClean="0">
                <a:latin typeface="Calibri"/>
                <a:ea typeface="Calibri"/>
                <a:cs typeface="Calibri"/>
                <a:sym typeface="Calibri"/>
              </a:rPr>
              <a:t>on, </a:t>
            </a:r>
            <a:r>
              <a:rPr lang="en" sz="2200" dirty="0">
                <a:latin typeface="Calibri"/>
                <a:ea typeface="Calibri"/>
                <a:cs typeface="Calibri"/>
                <a:sym typeface="Calibri"/>
              </a:rPr>
              <a:t>GPU don’t preempt the running task.</a:t>
            </a:r>
            <a:endParaRPr sz="2200" dirty="0">
              <a:latin typeface="Calibri"/>
              <a:ea typeface="Calibri"/>
              <a:cs typeface="Calibri"/>
              <a:sym typeface="Calibri"/>
            </a:endParaRPr>
          </a:p>
          <a:p>
            <a:pPr marL="457200" lvl="0" indent="-368300" algn="l" rtl="0">
              <a:spcBef>
                <a:spcPts val="0"/>
              </a:spcBef>
              <a:spcAft>
                <a:spcPts val="0"/>
              </a:spcAft>
              <a:buSzPts val="2200"/>
              <a:buFont typeface="Calibri"/>
              <a:buChar char="●"/>
            </a:pPr>
            <a:r>
              <a:rPr lang="en" sz="2200" dirty="0">
                <a:latin typeface="Calibri"/>
                <a:ea typeface="Calibri"/>
                <a:cs typeface="Calibri"/>
                <a:sym typeface="Calibri"/>
              </a:rPr>
              <a:t>Reactive offloading: Wait until there is a preemption. Offload the running task and then load the new task.</a:t>
            </a:r>
            <a:endParaRPr sz="2200" dirty="0">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4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200" dirty="0">
                <a:latin typeface="Calibri"/>
                <a:ea typeface="Calibri"/>
                <a:cs typeface="Calibri"/>
                <a:sym typeface="Calibri"/>
              </a:rPr>
              <a:t>Evaluation: Proactive swapping</a:t>
            </a:r>
            <a:endParaRPr sz="4200" dirty="0">
              <a:latin typeface="Calibri"/>
              <a:ea typeface="Calibri"/>
              <a:cs typeface="Calibri"/>
              <a:sym typeface="Calibri"/>
            </a:endParaRPr>
          </a:p>
        </p:txBody>
      </p:sp>
      <p:sp>
        <p:nvSpPr>
          <p:cNvPr id="271" name="Google Shape;271;p4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68300" algn="l" rtl="0">
              <a:spcBef>
                <a:spcPts val="0"/>
              </a:spcBef>
              <a:spcAft>
                <a:spcPts val="0"/>
              </a:spcAft>
              <a:buSzPts val="2200"/>
              <a:buFont typeface="Calibri"/>
              <a:buChar char="●"/>
            </a:pPr>
            <a:r>
              <a:rPr lang="en" sz="2200">
                <a:latin typeface="Calibri"/>
                <a:ea typeface="Calibri"/>
                <a:cs typeface="Calibri"/>
                <a:sym typeface="Calibri"/>
              </a:rPr>
              <a:t>FastServe’s proactive offloading outperforms the baselines.</a:t>
            </a:r>
            <a:endParaRPr sz="2200">
              <a:latin typeface="Calibri"/>
              <a:ea typeface="Calibri"/>
              <a:cs typeface="Calibri"/>
              <a:sym typeface="Calibri"/>
            </a:endParaRPr>
          </a:p>
        </p:txBody>
      </p:sp>
      <p:pic>
        <p:nvPicPr>
          <p:cNvPr id="272" name="Google Shape;272;p46"/>
          <p:cNvPicPr preferRelativeResize="0"/>
          <p:nvPr/>
        </p:nvPicPr>
        <p:blipFill>
          <a:blip r:embed="rId3">
            <a:alphaModFix/>
          </a:blip>
          <a:stretch>
            <a:fillRect/>
          </a:stretch>
        </p:blipFill>
        <p:spPr>
          <a:xfrm>
            <a:off x="971113" y="2440000"/>
            <a:ext cx="7201776" cy="2485725"/>
          </a:xfrm>
          <a:prstGeom prst="rect">
            <a:avLst/>
          </a:prstGeom>
          <a:noFill/>
          <a:ln>
            <a:noFill/>
          </a:ln>
        </p:spPr>
      </p:pic>
      <p:pic>
        <p:nvPicPr>
          <p:cNvPr id="273" name="Google Shape;273;p46"/>
          <p:cNvPicPr preferRelativeResize="0"/>
          <p:nvPr/>
        </p:nvPicPr>
        <p:blipFill>
          <a:blip r:embed="rId4">
            <a:alphaModFix/>
          </a:blip>
          <a:stretch>
            <a:fillRect/>
          </a:stretch>
        </p:blipFill>
        <p:spPr>
          <a:xfrm>
            <a:off x="1591763" y="2005050"/>
            <a:ext cx="5960500" cy="434950"/>
          </a:xfrm>
          <a:prstGeom prst="rect">
            <a:avLst/>
          </a:prstGeom>
          <a:noFill/>
          <a:ln>
            <a:noFill/>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Google Shape;278;p4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200">
                <a:latin typeface="Calibri"/>
                <a:ea typeface="Calibri"/>
                <a:cs typeface="Calibri"/>
                <a:sym typeface="Calibri"/>
              </a:rPr>
              <a:t>Evaluation: Scalability</a:t>
            </a:r>
            <a:endParaRPr sz="4200">
              <a:latin typeface="Calibri"/>
              <a:ea typeface="Calibri"/>
              <a:cs typeface="Calibri"/>
              <a:sym typeface="Calibri"/>
            </a:endParaRPr>
          </a:p>
        </p:txBody>
      </p:sp>
      <p:sp>
        <p:nvSpPr>
          <p:cNvPr id="279" name="Google Shape;279;p47"/>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68300" algn="l" rtl="0">
              <a:spcBef>
                <a:spcPts val="0"/>
              </a:spcBef>
              <a:spcAft>
                <a:spcPts val="0"/>
              </a:spcAft>
              <a:buSzPts val="2200"/>
              <a:buFont typeface="Calibri"/>
              <a:buChar char="●"/>
            </a:pPr>
            <a:r>
              <a:rPr lang="en" sz="2200" dirty="0">
                <a:latin typeface="Calibri"/>
                <a:ea typeface="Calibri"/>
                <a:cs typeface="Calibri"/>
                <a:sym typeface="Calibri"/>
              </a:rPr>
              <a:t>FastServe’s scales gracefully with </a:t>
            </a:r>
            <a:r>
              <a:rPr lang="en" sz="2200" dirty="0" smtClean="0">
                <a:latin typeface="Calibri"/>
                <a:ea typeface="Calibri"/>
                <a:cs typeface="Calibri"/>
                <a:sym typeface="Calibri"/>
              </a:rPr>
              <a:t>the number </a:t>
            </a:r>
            <a:r>
              <a:rPr lang="en" sz="2200" dirty="0">
                <a:latin typeface="Calibri"/>
                <a:ea typeface="Calibri"/>
                <a:cs typeface="Calibri"/>
                <a:sym typeface="Calibri"/>
              </a:rPr>
              <a:t>of GPUs both in average and tail latency.</a:t>
            </a:r>
            <a:endParaRPr sz="2200" dirty="0">
              <a:latin typeface="Calibri"/>
              <a:ea typeface="Calibri"/>
              <a:cs typeface="Calibri"/>
              <a:sym typeface="Calibri"/>
            </a:endParaRPr>
          </a:p>
          <a:p>
            <a:pPr marL="0" lvl="0" indent="0" algn="l" rtl="0">
              <a:spcBef>
                <a:spcPts val="1200"/>
              </a:spcBef>
              <a:spcAft>
                <a:spcPts val="1200"/>
              </a:spcAft>
              <a:buNone/>
            </a:pPr>
            <a:endParaRPr sz="2200" dirty="0">
              <a:latin typeface="Calibri"/>
              <a:ea typeface="Calibri"/>
              <a:cs typeface="Calibri"/>
              <a:sym typeface="Calibri"/>
            </a:endParaRPr>
          </a:p>
        </p:txBody>
      </p:sp>
      <p:pic>
        <p:nvPicPr>
          <p:cNvPr id="280" name="Google Shape;280;p47"/>
          <p:cNvPicPr preferRelativeResize="0"/>
          <p:nvPr/>
        </p:nvPicPr>
        <p:blipFill rotWithShape="1">
          <a:blip r:embed="rId3">
            <a:alphaModFix/>
          </a:blip>
          <a:srcRect t="4627" b="4636"/>
          <a:stretch/>
        </p:blipFill>
        <p:spPr>
          <a:xfrm>
            <a:off x="971113" y="2401300"/>
            <a:ext cx="7201776" cy="2485725"/>
          </a:xfrm>
          <a:prstGeom prst="rect">
            <a:avLst/>
          </a:prstGeom>
          <a:noFill/>
          <a:ln>
            <a:noFill/>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Google Shape;285;p4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200">
                <a:latin typeface="Calibri"/>
                <a:ea typeface="Calibri"/>
                <a:cs typeface="Calibri"/>
                <a:sym typeface="Calibri"/>
              </a:rPr>
              <a:t>Conclusion</a:t>
            </a:r>
            <a:endParaRPr sz="4200">
              <a:latin typeface="Calibri"/>
              <a:ea typeface="Calibri"/>
              <a:cs typeface="Calibri"/>
              <a:sym typeface="Calibri"/>
            </a:endParaRPr>
          </a:p>
        </p:txBody>
      </p:sp>
      <p:sp>
        <p:nvSpPr>
          <p:cNvPr id="286" name="Google Shape;286;p4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lvl="0" indent="-406400">
              <a:buSzPts val="2800"/>
              <a:buFont typeface="Calibri"/>
              <a:buChar char="●"/>
            </a:pPr>
            <a:r>
              <a:rPr lang="en" sz="2800" dirty="0">
                <a:latin typeface="Calibri"/>
                <a:ea typeface="Calibri"/>
                <a:cs typeface="Calibri"/>
                <a:sym typeface="Calibri"/>
              </a:rPr>
              <a:t>Using a semi agnostic preemptive scheduler, FastServe reduces the JCT compared with </a:t>
            </a:r>
            <a:r>
              <a:rPr lang="en-US" sz="2800" dirty="0">
                <a:latin typeface="Calibri"/>
                <a:ea typeface="Calibri"/>
                <a:cs typeface="Calibri"/>
              </a:rPr>
              <a:t>state-of-the-art</a:t>
            </a:r>
            <a:r>
              <a:rPr lang="en" sz="2800" dirty="0">
                <a:latin typeface="Calibri"/>
                <a:ea typeface="Calibri"/>
                <a:cs typeface="Calibri"/>
                <a:sym typeface="Calibri"/>
              </a:rPr>
              <a:t> by up to 5.1x</a:t>
            </a:r>
            <a:endParaRPr sz="2800" dirty="0">
              <a:latin typeface="Calibri"/>
              <a:ea typeface="Calibri"/>
              <a:cs typeface="Calibri"/>
              <a:sym typeface="Calibri"/>
            </a:endParaRPr>
          </a:p>
          <a:p>
            <a:pPr marL="457200" lvl="0" indent="-406400" algn="l" rtl="0">
              <a:spcBef>
                <a:spcPts val="0"/>
              </a:spcBef>
              <a:spcAft>
                <a:spcPts val="0"/>
              </a:spcAft>
              <a:buSzPts val="2800"/>
              <a:buFont typeface="Calibri"/>
              <a:buChar char="●"/>
            </a:pPr>
            <a:r>
              <a:rPr lang="en" sz="2800" dirty="0">
                <a:latin typeface="Calibri"/>
                <a:ea typeface="Calibri"/>
                <a:cs typeface="Calibri"/>
                <a:sym typeface="Calibri"/>
              </a:rPr>
              <a:t>FastServe overcomes memory issues associated with preemptive scheduling by proactive memory swapping.</a:t>
            </a:r>
            <a:endParaRPr sz="2800" dirty="0">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200">
                <a:latin typeface="Calibri"/>
                <a:ea typeface="Calibri"/>
                <a:cs typeface="Calibri"/>
                <a:sym typeface="Calibri"/>
              </a:rPr>
              <a:t>State of the art</a:t>
            </a:r>
            <a:endParaRPr sz="4200">
              <a:latin typeface="Calibri"/>
              <a:ea typeface="Calibri"/>
              <a:cs typeface="Calibri"/>
              <a:sym typeface="Calibri"/>
            </a:endParaRPr>
          </a:p>
        </p:txBody>
      </p:sp>
      <p:sp>
        <p:nvSpPr>
          <p:cNvPr id="73" name="Google Shape;73;p1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406400" algn="l" rtl="0">
              <a:spcBef>
                <a:spcPts val="0"/>
              </a:spcBef>
              <a:spcAft>
                <a:spcPts val="0"/>
              </a:spcAft>
              <a:buSzPts val="2800"/>
              <a:buFont typeface="Calibri"/>
              <a:buChar char="●"/>
            </a:pPr>
            <a:r>
              <a:rPr lang="en" sz="2800">
                <a:latin typeface="Calibri"/>
                <a:ea typeface="Calibri"/>
                <a:cs typeface="Calibri"/>
                <a:sym typeface="Calibri"/>
              </a:rPr>
              <a:t>Iteration level scheduling</a:t>
            </a:r>
            <a:endParaRPr sz="2800">
              <a:latin typeface="Calibri"/>
              <a:ea typeface="Calibri"/>
              <a:cs typeface="Calibri"/>
              <a:sym typeface="Calibri"/>
            </a:endParaRPr>
          </a:p>
          <a:p>
            <a:pPr marL="457200" lvl="0" indent="0" algn="l" rtl="0">
              <a:spcBef>
                <a:spcPts val="1200"/>
              </a:spcBef>
              <a:spcAft>
                <a:spcPts val="0"/>
              </a:spcAft>
              <a:buNone/>
            </a:pPr>
            <a:endParaRPr sz="2800">
              <a:latin typeface="Calibri"/>
              <a:ea typeface="Calibri"/>
              <a:cs typeface="Calibri"/>
              <a:sym typeface="Calibri"/>
            </a:endParaRPr>
          </a:p>
          <a:p>
            <a:pPr marL="457200" lvl="0" indent="-406400" algn="l" rtl="0">
              <a:spcBef>
                <a:spcPts val="1200"/>
              </a:spcBef>
              <a:spcAft>
                <a:spcPts val="0"/>
              </a:spcAft>
              <a:buSzPts val="2800"/>
              <a:buFont typeface="Calibri"/>
              <a:buChar char="●"/>
            </a:pPr>
            <a:r>
              <a:rPr lang="en" sz="2800">
                <a:latin typeface="Calibri"/>
                <a:ea typeface="Calibri"/>
                <a:cs typeface="Calibri"/>
                <a:sym typeface="Calibri"/>
              </a:rPr>
              <a:t>General inference serving frameworks</a:t>
            </a:r>
            <a:endParaRPr sz="2800">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200">
                <a:latin typeface="Calibri"/>
                <a:ea typeface="Calibri"/>
                <a:cs typeface="Calibri"/>
                <a:sym typeface="Calibri"/>
              </a:rPr>
              <a:t>State of the art: Shortcomings</a:t>
            </a:r>
            <a:endParaRPr sz="4200">
              <a:latin typeface="Calibri"/>
              <a:ea typeface="Calibri"/>
              <a:cs typeface="Calibri"/>
              <a:sym typeface="Calibri"/>
            </a:endParaRPr>
          </a:p>
        </p:txBody>
      </p:sp>
      <p:sp>
        <p:nvSpPr>
          <p:cNvPr id="79" name="Google Shape;79;p17"/>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406400" algn="l" rtl="0">
              <a:spcBef>
                <a:spcPts val="0"/>
              </a:spcBef>
              <a:spcAft>
                <a:spcPts val="0"/>
              </a:spcAft>
              <a:buSzPts val="2800"/>
              <a:buFont typeface="Calibri"/>
              <a:buChar char="●"/>
            </a:pPr>
            <a:r>
              <a:rPr lang="en" sz="2800">
                <a:latin typeface="Calibri"/>
                <a:ea typeface="Calibri"/>
                <a:cs typeface="Calibri"/>
                <a:sym typeface="Calibri"/>
              </a:rPr>
              <a:t>First come first serve (Orca) : Head of the line blocking.</a:t>
            </a:r>
            <a:endParaRPr sz="2800">
              <a:latin typeface="Calibri"/>
              <a:ea typeface="Calibri"/>
              <a:cs typeface="Calibri"/>
              <a:sym typeface="Calibri"/>
            </a:endParaRPr>
          </a:p>
          <a:p>
            <a:pPr marL="457200" lvl="0" indent="0" algn="l" rtl="0">
              <a:spcBef>
                <a:spcPts val="1200"/>
              </a:spcBef>
              <a:spcAft>
                <a:spcPts val="0"/>
              </a:spcAft>
              <a:buNone/>
            </a:pPr>
            <a:endParaRPr sz="2800">
              <a:latin typeface="Calibri"/>
              <a:ea typeface="Calibri"/>
              <a:cs typeface="Calibri"/>
              <a:sym typeface="Calibri"/>
            </a:endParaRPr>
          </a:p>
          <a:p>
            <a:pPr marL="457200" lvl="0" indent="-406400" algn="l" rtl="0">
              <a:spcBef>
                <a:spcPts val="1200"/>
              </a:spcBef>
              <a:spcAft>
                <a:spcPts val="0"/>
              </a:spcAft>
              <a:buSzPts val="2800"/>
              <a:buFont typeface="Calibri"/>
              <a:buChar char="●"/>
            </a:pPr>
            <a:r>
              <a:rPr lang="en" sz="2800">
                <a:latin typeface="Calibri"/>
                <a:ea typeface="Calibri"/>
                <a:cs typeface="Calibri"/>
                <a:sym typeface="Calibri"/>
              </a:rPr>
              <a:t>General inference serving frameworks: Not tailored to LLMs variable length nature.</a:t>
            </a:r>
            <a:endParaRPr sz="2800">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200">
                <a:latin typeface="Calibri"/>
                <a:ea typeface="Calibri"/>
                <a:cs typeface="Calibri"/>
                <a:sym typeface="Calibri"/>
              </a:rPr>
              <a:t>Head of the line blocking</a:t>
            </a:r>
            <a:endParaRPr sz="4200">
              <a:latin typeface="Calibri"/>
              <a:ea typeface="Calibri"/>
              <a:cs typeface="Calibri"/>
              <a:sym typeface="Calibri"/>
            </a:endParaRPr>
          </a:p>
        </p:txBody>
      </p:sp>
      <p:sp>
        <p:nvSpPr>
          <p:cNvPr id="85" name="Google Shape;85;p1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 sz="2800" dirty="0">
                <a:latin typeface="Calibri"/>
                <a:ea typeface="Calibri"/>
                <a:cs typeface="Calibri"/>
                <a:sym typeface="Calibri"/>
              </a:rPr>
              <a:t>Two </a:t>
            </a:r>
            <a:r>
              <a:rPr lang="en" sz="2800" dirty="0" smtClean="0">
                <a:latin typeface="Calibri"/>
                <a:ea typeface="Calibri"/>
                <a:cs typeface="Calibri"/>
                <a:sym typeface="Calibri"/>
              </a:rPr>
              <a:t>requests </a:t>
            </a:r>
            <a:r>
              <a:rPr lang="en" sz="2800" dirty="0">
                <a:latin typeface="Calibri"/>
                <a:ea typeface="Calibri"/>
                <a:cs typeface="Calibri"/>
                <a:sym typeface="Calibri"/>
              </a:rPr>
              <a:t>arrive at t = 0: T</a:t>
            </a:r>
            <a:r>
              <a:rPr lang="en" sz="2800" baseline="-25000" dirty="0">
                <a:latin typeface="Calibri"/>
                <a:ea typeface="Calibri"/>
                <a:cs typeface="Calibri"/>
                <a:sym typeface="Calibri"/>
              </a:rPr>
              <a:t>j1</a:t>
            </a:r>
            <a:r>
              <a:rPr lang="en" sz="2800" dirty="0">
                <a:latin typeface="Calibri"/>
                <a:ea typeface="Calibri"/>
                <a:cs typeface="Calibri"/>
                <a:sym typeface="Calibri"/>
              </a:rPr>
              <a:t> = 3, T</a:t>
            </a:r>
            <a:r>
              <a:rPr lang="en" sz="2800" baseline="-25000" dirty="0">
                <a:latin typeface="Calibri"/>
                <a:ea typeface="Calibri"/>
                <a:cs typeface="Calibri"/>
                <a:sym typeface="Calibri"/>
              </a:rPr>
              <a:t>j2</a:t>
            </a:r>
            <a:r>
              <a:rPr lang="en" sz="2800" dirty="0">
                <a:latin typeface="Calibri"/>
                <a:ea typeface="Calibri"/>
                <a:cs typeface="Calibri"/>
                <a:sym typeface="Calibri"/>
              </a:rPr>
              <a:t> = 7</a:t>
            </a:r>
            <a:endParaRPr sz="2800" dirty="0">
              <a:latin typeface="Calibri"/>
              <a:ea typeface="Calibri"/>
              <a:cs typeface="Calibri"/>
              <a:sym typeface="Calibri"/>
            </a:endParaRPr>
          </a:p>
        </p:txBody>
      </p:sp>
      <p:graphicFrame>
        <p:nvGraphicFramePr>
          <p:cNvPr id="86" name="Google Shape;86;p18"/>
          <p:cNvGraphicFramePr/>
          <p:nvPr/>
        </p:nvGraphicFramePr>
        <p:xfrm>
          <a:off x="492925" y="1868675"/>
          <a:ext cx="6178500" cy="396210"/>
        </p:xfrm>
        <a:graphic>
          <a:graphicData uri="http://schemas.openxmlformats.org/drawingml/2006/table">
            <a:tbl>
              <a:tblPr>
                <a:noFill/>
                <a:tableStyleId>{A8B2EB77-BC9C-451B-8CB1-4553DAEB89B8}</a:tableStyleId>
              </a:tblPr>
              <a:tblGrid>
                <a:gridCol w="617850">
                  <a:extLst>
                    <a:ext uri="{9D8B030D-6E8A-4147-A177-3AD203B41FA5}">
                      <a16:colId xmlns:a16="http://schemas.microsoft.com/office/drawing/2014/main" val="20000"/>
                    </a:ext>
                  </a:extLst>
                </a:gridCol>
                <a:gridCol w="617850">
                  <a:extLst>
                    <a:ext uri="{9D8B030D-6E8A-4147-A177-3AD203B41FA5}">
                      <a16:colId xmlns:a16="http://schemas.microsoft.com/office/drawing/2014/main" val="20001"/>
                    </a:ext>
                  </a:extLst>
                </a:gridCol>
                <a:gridCol w="617850">
                  <a:extLst>
                    <a:ext uri="{9D8B030D-6E8A-4147-A177-3AD203B41FA5}">
                      <a16:colId xmlns:a16="http://schemas.microsoft.com/office/drawing/2014/main" val="20002"/>
                    </a:ext>
                  </a:extLst>
                </a:gridCol>
                <a:gridCol w="617850">
                  <a:extLst>
                    <a:ext uri="{9D8B030D-6E8A-4147-A177-3AD203B41FA5}">
                      <a16:colId xmlns:a16="http://schemas.microsoft.com/office/drawing/2014/main" val="20003"/>
                    </a:ext>
                  </a:extLst>
                </a:gridCol>
                <a:gridCol w="617850">
                  <a:extLst>
                    <a:ext uri="{9D8B030D-6E8A-4147-A177-3AD203B41FA5}">
                      <a16:colId xmlns:a16="http://schemas.microsoft.com/office/drawing/2014/main" val="20004"/>
                    </a:ext>
                  </a:extLst>
                </a:gridCol>
                <a:gridCol w="617850">
                  <a:extLst>
                    <a:ext uri="{9D8B030D-6E8A-4147-A177-3AD203B41FA5}">
                      <a16:colId xmlns:a16="http://schemas.microsoft.com/office/drawing/2014/main" val="20005"/>
                    </a:ext>
                  </a:extLst>
                </a:gridCol>
                <a:gridCol w="617850">
                  <a:extLst>
                    <a:ext uri="{9D8B030D-6E8A-4147-A177-3AD203B41FA5}">
                      <a16:colId xmlns:a16="http://schemas.microsoft.com/office/drawing/2014/main" val="20006"/>
                    </a:ext>
                  </a:extLst>
                </a:gridCol>
                <a:gridCol w="617850">
                  <a:extLst>
                    <a:ext uri="{9D8B030D-6E8A-4147-A177-3AD203B41FA5}">
                      <a16:colId xmlns:a16="http://schemas.microsoft.com/office/drawing/2014/main" val="20007"/>
                    </a:ext>
                  </a:extLst>
                </a:gridCol>
                <a:gridCol w="617850">
                  <a:extLst>
                    <a:ext uri="{9D8B030D-6E8A-4147-A177-3AD203B41FA5}">
                      <a16:colId xmlns:a16="http://schemas.microsoft.com/office/drawing/2014/main" val="20008"/>
                    </a:ext>
                  </a:extLst>
                </a:gridCol>
                <a:gridCol w="617850">
                  <a:extLst>
                    <a:ext uri="{9D8B030D-6E8A-4147-A177-3AD203B41FA5}">
                      <a16:colId xmlns:a16="http://schemas.microsoft.com/office/drawing/2014/main" val="20009"/>
                    </a:ext>
                  </a:extLst>
                </a:gridCol>
              </a:tblGrid>
              <a:tr h="381000">
                <a:tc>
                  <a:txBody>
                    <a:bodyPr/>
                    <a:lstStyle/>
                    <a:p>
                      <a:pPr marL="0" lvl="0" indent="0" algn="l" rtl="0">
                        <a:spcBef>
                          <a:spcPts val="0"/>
                        </a:spcBef>
                        <a:spcAft>
                          <a:spcPts val="0"/>
                        </a:spcAft>
                        <a:buNone/>
                      </a:pPr>
                      <a:r>
                        <a:rPr lang="en"/>
                        <a:t>J2</a:t>
                      </a:r>
                      <a:endParaRPr/>
                    </a:p>
                  </a:txBody>
                  <a:tcPr marL="91425" marR="91425" marT="91425" marB="91425">
                    <a:solidFill>
                      <a:srgbClr val="00FF00"/>
                    </a:solidFill>
                  </a:tcPr>
                </a:tc>
                <a:tc>
                  <a:txBody>
                    <a:bodyPr/>
                    <a:lstStyle/>
                    <a:p>
                      <a:pPr marL="0" lvl="0" indent="0" algn="l" rtl="0">
                        <a:spcBef>
                          <a:spcPts val="0"/>
                        </a:spcBef>
                        <a:spcAft>
                          <a:spcPts val="0"/>
                        </a:spcAft>
                        <a:buNone/>
                      </a:pPr>
                      <a:endParaRPr/>
                    </a:p>
                  </a:txBody>
                  <a:tcPr marL="91425" marR="91425" marT="91425" marB="91425">
                    <a:solidFill>
                      <a:srgbClr val="00FF00"/>
                    </a:solidFill>
                  </a:tcPr>
                </a:tc>
                <a:tc>
                  <a:txBody>
                    <a:bodyPr/>
                    <a:lstStyle/>
                    <a:p>
                      <a:pPr marL="0" lvl="0" indent="0" algn="l" rtl="0">
                        <a:spcBef>
                          <a:spcPts val="0"/>
                        </a:spcBef>
                        <a:spcAft>
                          <a:spcPts val="0"/>
                        </a:spcAft>
                        <a:buNone/>
                      </a:pPr>
                      <a:endParaRPr/>
                    </a:p>
                  </a:txBody>
                  <a:tcPr marL="91425" marR="91425" marT="91425" marB="91425">
                    <a:solidFill>
                      <a:srgbClr val="00FF00"/>
                    </a:solidFill>
                  </a:tcPr>
                </a:tc>
                <a:tc>
                  <a:txBody>
                    <a:bodyPr/>
                    <a:lstStyle/>
                    <a:p>
                      <a:pPr marL="0" lvl="0" indent="0" algn="l" rtl="0">
                        <a:spcBef>
                          <a:spcPts val="0"/>
                        </a:spcBef>
                        <a:spcAft>
                          <a:spcPts val="0"/>
                        </a:spcAft>
                        <a:buNone/>
                      </a:pPr>
                      <a:endParaRPr/>
                    </a:p>
                  </a:txBody>
                  <a:tcPr marL="91425" marR="91425" marT="91425" marB="91425">
                    <a:solidFill>
                      <a:srgbClr val="00FF00"/>
                    </a:solidFill>
                  </a:tcPr>
                </a:tc>
                <a:tc>
                  <a:txBody>
                    <a:bodyPr/>
                    <a:lstStyle/>
                    <a:p>
                      <a:pPr marL="0" lvl="0" indent="0" algn="l" rtl="0">
                        <a:spcBef>
                          <a:spcPts val="0"/>
                        </a:spcBef>
                        <a:spcAft>
                          <a:spcPts val="0"/>
                        </a:spcAft>
                        <a:buNone/>
                      </a:pPr>
                      <a:endParaRPr/>
                    </a:p>
                  </a:txBody>
                  <a:tcPr marL="91425" marR="91425" marT="91425" marB="91425">
                    <a:solidFill>
                      <a:srgbClr val="00FF00"/>
                    </a:solidFill>
                  </a:tcPr>
                </a:tc>
                <a:tc>
                  <a:txBody>
                    <a:bodyPr/>
                    <a:lstStyle/>
                    <a:p>
                      <a:pPr marL="0" lvl="0" indent="0" algn="l" rtl="0">
                        <a:spcBef>
                          <a:spcPts val="0"/>
                        </a:spcBef>
                        <a:spcAft>
                          <a:spcPts val="0"/>
                        </a:spcAft>
                        <a:buNone/>
                      </a:pPr>
                      <a:endParaRPr/>
                    </a:p>
                  </a:txBody>
                  <a:tcPr marL="91425" marR="91425" marT="91425" marB="91425">
                    <a:solidFill>
                      <a:srgbClr val="00FF00"/>
                    </a:solidFill>
                  </a:tcPr>
                </a:tc>
                <a:tc>
                  <a:txBody>
                    <a:bodyPr/>
                    <a:lstStyle/>
                    <a:p>
                      <a:pPr marL="0" lvl="0" indent="0" algn="l" rtl="0">
                        <a:spcBef>
                          <a:spcPts val="0"/>
                        </a:spcBef>
                        <a:spcAft>
                          <a:spcPts val="0"/>
                        </a:spcAft>
                        <a:buNone/>
                      </a:pPr>
                      <a:endParaRPr/>
                    </a:p>
                  </a:txBody>
                  <a:tcPr marL="91425" marR="91425" marT="91425" marB="91425">
                    <a:solidFill>
                      <a:srgbClr val="00FF00"/>
                    </a:solidFill>
                  </a:tcPr>
                </a:tc>
                <a:tc>
                  <a:txBody>
                    <a:bodyPr/>
                    <a:lstStyle/>
                    <a:p>
                      <a:pPr marL="0" lvl="0" indent="0" algn="l" rtl="0">
                        <a:spcBef>
                          <a:spcPts val="0"/>
                        </a:spcBef>
                        <a:spcAft>
                          <a:spcPts val="0"/>
                        </a:spcAft>
                        <a:buNone/>
                      </a:pPr>
                      <a:r>
                        <a:rPr lang="en"/>
                        <a:t>J1</a:t>
                      </a:r>
                      <a:endParaRPr/>
                    </a:p>
                  </a:txBody>
                  <a:tcPr marL="91425" marR="91425" marT="91425" marB="91425">
                    <a:solidFill>
                      <a:srgbClr val="00FFFF"/>
                    </a:solidFill>
                  </a:tcPr>
                </a:tc>
                <a:tc>
                  <a:txBody>
                    <a:bodyPr/>
                    <a:lstStyle/>
                    <a:p>
                      <a:pPr marL="0" lvl="0" indent="0" algn="l" rtl="0">
                        <a:spcBef>
                          <a:spcPts val="0"/>
                        </a:spcBef>
                        <a:spcAft>
                          <a:spcPts val="0"/>
                        </a:spcAft>
                        <a:buNone/>
                      </a:pPr>
                      <a:endParaRPr/>
                    </a:p>
                  </a:txBody>
                  <a:tcPr marL="91425" marR="91425" marT="91425" marB="91425">
                    <a:solidFill>
                      <a:srgbClr val="00FFFF"/>
                    </a:solidFill>
                  </a:tcPr>
                </a:tc>
                <a:tc>
                  <a:txBody>
                    <a:bodyPr/>
                    <a:lstStyle/>
                    <a:p>
                      <a:pPr marL="0" lvl="0" indent="0" algn="l" rtl="0">
                        <a:spcBef>
                          <a:spcPts val="0"/>
                        </a:spcBef>
                        <a:spcAft>
                          <a:spcPts val="0"/>
                        </a:spcAft>
                        <a:buNone/>
                      </a:pPr>
                      <a:endParaRPr/>
                    </a:p>
                  </a:txBody>
                  <a:tcPr marL="91425" marR="91425" marT="91425" marB="91425">
                    <a:solidFill>
                      <a:srgbClr val="00FFFF"/>
                    </a:solidFill>
                  </a:tcPr>
                </a:tc>
                <a:extLst>
                  <a:ext uri="{0D108BD9-81ED-4DB2-BD59-A6C34878D82A}">
                    <a16:rowId xmlns:a16="http://schemas.microsoft.com/office/drawing/2014/main" val="10000"/>
                  </a:ext>
                </a:extLst>
              </a:tr>
            </a:tbl>
          </a:graphicData>
        </a:graphic>
      </p:graphicFrame>
      <p:sp>
        <p:nvSpPr>
          <p:cNvPr id="87" name="Google Shape;87;p18"/>
          <p:cNvSpPr txBox="1"/>
          <p:nvPr/>
        </p:nvSpPr>
        <p:spPr>
          <a:xfrm>
            <a:off x="7061250" y="1854675"/>
            <a:ext cx="1705800" cy="424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dirty="0" smtClean="0"/>
              <a:t>Ave. JCT </a:t>
            </a:r>
            <a:r>
              <a:rPr lang="en" dirty="0"/>
              <a:t>= 8.5</a:t>
            </a:r>
            <a:endParaRPr dirty="0"/>
          </a:p>
        </p:txBody>
      </p:sp>
      <p:graphicFrame>
        <p:nvGraphicFramePr>
          <p:cNvPr id="88" name="Google Shape;88;p18"/>
          <p:cNvGraphicFramePr/>
          <p:nvPr/>
        </p:nvGraphicFramePr>
        <p:xfrm>
          <a:off x="492925" y="3267175"/>
          <a:ext cx="6178500" cy="396210"/>
        </p:xfrm>
        <a:graphic>
          <a:graphicData uri="http://schemas.openxmlformats.org/drawingml/2006/table">
            <a:tbl>
              <a:tblPr>
                <a:noFill/>
                <a:tableStyleId>{A8B2EB77-BC9C-451B-8CB1-4553DAEB89B8}</a:tableStyleId>
              </a:tblPr>
              <a:tblGrid>
                <a:gridCol w="617850">
                  <a:extLst>
                    <a:ext uri="{9D8B030D-6E8A-4147-A177-3AD203B41FA5}">
                      <a16:colId xmlns:a16="http://schemas.microsoft.com/office/drawing/2014/main" val="20000"/>
                    </a:ext>
                  </a:extLst>
                </a:gridCol>
                <a:gridCol w="617850">
                  <a:extLst>
                    <a:ext uri="{9D8B030D-6E8A-4147-A177-3AD203B41FA5}">
                      <a16:colId xmlns:a16="http://schemas.microsoft.com/office/drawing/2014/main" val="20001"/>
                    </a:ext>
                  </a:extLst>
                </a:gridCol>
                <a:gridCol w="617850">
                  <a:extLst>
                    <a:ext uri="{9D8B030D-6E8A-4147-A177-3AD203B41FA5}">
                      <a16:colId xmlns:a16="http://schemas.microsoft.com/office/drawing/2014/main" val="20002"/>
                    </a:ext>
                  </a:extLst>
                </a:gridCol>
                <a:gridCol w="617850">
                  <a:extLst>
                    <a:ext uri="{9D8B030D-6E8A-4147-A177-3AD203B41FA5}">
                      <a16:colId xmlns:a16="http://schemas.microsoft.com/office/drawing/2014/main" val="20003"/>
                    </a:ext>
                  </a:extLst>
                </a:gridCol>
                <a:gridCol w="617850">
                  <a:extLst>
                    <a:ext uri="{9D8B030D-6E8A-4147-A177-3AD203B41FA5}">
                      <a16:colId xmlns:a16="http://schemas.microsoft.com/office/drawing/2014/main" val="20004"/>
                    </a:ext>
                  </a:extLst>
                </a:gridCol>
                <a:gridCol w="617850">
                  <a:extLst>
                    <a:ext uri="{9D8B030D-6E8A-4147-A177-3AD203B41FA5}">
                      <a16:colId xmlns:a16="http://schemas.microsoft.com/office/drawing/2014/main" val="20005"/>
                    </a:ext>
                  </a:extLst>
                </a:gridCol>
                <a:gridCol w="617850">
                  <a:extLst>
                    <a:ext uri="{9D8B030D-6E8A-4147-A177-3AD203B41FA5}">
                      <a16:colId xmlns:a16="http://schemas.microsoft.com/office/drawing/2014/main" val="20006"/>
                    </a:ext>
                  </a:extLst>
                </a:gridCol>
                <a:gridCol w="617850">
                  <a:extLst>
                    <a:ext uri="{9D8B030D-6E8A-4147-A177-3AD203B41FA5}">
                      <a16:colId xmlns:a16="http://schemas.microsoft.com/office/drawing/2014/main" val="20007"/>
                    </a:ext>
                  </a:extLst>
                </a:gridCol>
                <a:gridCol w="617850">
                  <a:extLst>
                    <a:ext uri="{9D8B030D-6E8A-4147-A177-3AD203B41FA5}">
                      <a16:colId xmlns:a16="http://schemas.microsoft.com/office/drawing/2014/main" val="20008"/>
                    </a:ext>
                  </a:extLst>
                </a:gridCol>
                <a:gridCol w="617850">
                  <a:extLst>
                    <a:ext uri="{9D8B030D-6E8A-4147-A177-3AD203B41FA5}">
                      <a16:colId xmlns:a16="http://schemas.microsoft.com/office/drawing/2014/main" val="20009"/>
                    </a:ext>
                  </a:extLst>
                </a:gridCol>
              </a:tblGrid>
              <a:tr h="381000">
                <a:tc>
                  <a:txBody>
                    <a:bodyPr/>
                    <a:lstStyle/>
                    <a:p>
                      <a:pPr marL="0" lvl="0" indent="0" algn="l" rtl="0">
                        <a:spcBef>
                          <a:spcPts val="0"/>
                        </a:spcBef>
                        <a:spcAft>
                          <a:spcPts val="0"/>
                        </a:spcAft>
                        <a:buNone/>
                      </a:pPr>
                      <a:r>
                        <a:rPr lang="en"/>
                        <a:t>J1</a:t>
                      </a:r>
                      <a:endParaRPr/>
                    </a:p>
                  </a:txBody>
                  <a:tcPr marL="91425" marR="91425" marT="91425" marB="91425">
                    <a:solidFill>
                      <a:srgbClr val="00FFFF"/>
                    </a:solidFill>
                  </a:tcPr>
                </a:tc>
                <a:tc>
                  <a:txBody>
                    <a:bodyPr/>
                    <a:lstStyle/>
                    <a:p>
                      <a:pPr marL="0" lvl="0" indent="0" algn="l" rtl="0">
                        <a:spcBef>
                          <a:spcPts val="0"/>
                        </a:spcBef>
                        <a:spcAft>
                          <a:spcPts val="0"/>
                        </a:spcAft>
                        <a:buNone/>
                      </a:pPr>
                      <a:endParaRPr/>
                    </a:p>
                  </a:txBody>
                  <a:tcPr marL="91425" marR="91425" marT="91425" marB="91425">
                    <a:solidFill>
                      <a:srgbClr val="00FFFF"/>
                    </a:solidFill>
                  </a:tcPr>
                </a:tc>
                <a:tc>
                  <a:txBody>
                    <a:bodyPr/>
                    <a:lstStyle/>
                    <a:p>
                      <a:pPr marL="0" lvl="0" indent="0" algn="l" rtl="0">
                        <a:spcBef>
                          <a:spcPts val="0"/>
                        </a:spcBef>
                        <a:spcAft>
                          <a:spcPts val="0"/>
                        </a:spcAft>
                        <a:buNone/>
                      </a:pPr>
                      <a:endParaRPr/>
                    </a:p>
                  </a:txBody>
                  <a:tcPr marL="91425" marR="91425" marT="91425" marB="91425">
                    <a:solidFill>
                      <a:srgbClr val="00FFFF"/>
                    </a:solidFill>
                  </a:tcPr>
                </a:tc>
                <a:tc>
                  <a:txBody>
                    <a:bodyPr/>
                    <a:lstStyle/>
                    <a:p>
                      <a:pPr marL="0" lvl="0" indent="0" algn="l" rtl="0">
                        <a:spcBef>
                          <a:spcPts val="0"/>
                        </a:spcBef>
                        <a:spcAft>
                          <a:spcPts val="0"/>
                        </a:spcAft>
                        <a:buNone/>
                      </a:pPr>
                      <a:r>
                        <a:rPr lang="en"/>
                        <a:t>J2</a:t>
                      </a:r>
                      <a:endParaRPr/>
                    </a:p>
                  </a:txBody>
                  <a:tcPr marL="91425" marR="91425" marT="91425" marB="91425">
                    <a:solidFill>
                      <a:srgbClr val="00FF00"/>
                    </a:solidFill>
                  </a:tcPr>
                </a:tc>
                <a:tc>
                  <a:txBody>
                    <a:bodyPr/>
                    <a:lstStyle/>
                    <a:p>
                      <a:pPr marL="0" lvl="0" indent="0" algn="l" rtl="0">
                        <a:spcBef>
                          <a:spcPts val="0"/>
                        </a:spcBef>
                        <a:spcAft>
                          <a:spcPts val="0"/>
                        </a:spcAft>
                        <a:buNone/>
                      </a:pPr>
                      <a:endParaRPr/>
                    </a:p>
                  </a:txBody>
                  <a:tcPr marL="91425" marR="91425" marT="91425" marB="91425">
                    <a:solidFill>
                      <a:srgbClr val="00FF00"/>
                    </a:solidFill>
                  </a:tcPr>
                </a:tc>
                <a:tc>
                  <a:txBody>
                    <a:bodyPr/>
                    <a:lstStyle/>
                    <a:p>
                      <a:pPr marL="0" lvl="0" indent="0" algn="l" rtl="0">
                        <a:spcBef>
                          <a:spcPts val="0"/>
                        </a:spcBef>
                        <a:spcAft>
                          <a:spcPts val="0"/>
                        </a:spcAft>
                        <a:buNone/>
                      </a:pPr>
                      <a:endParaRPr/>
                    </a:p>
                  </a:txBody>
                  <a:tcPr marL="91425" marR="91425" marT="91425" marB="91425">
                    <a:solidFill>
                      <a:srgbClr val="00FF00"/>
                    </a:solidFill>
                  </a:tcPr>
                </a:tc>
                <a:tc>
                  <a:txBody>
                    <a:bodyPr/>
                    <a:lstStyle/>
                    <a:p>
                      <a:pPr marL="0" lvl="0" indent="0" algn="l" rtl="0">
                        <a:spcBef>
                          <a:spcPts val="0"/>
                        </a:spcBef>
                        <a:spcAft>
                          <a:spcPts val="0"/>
                        </a:spcAft>
                        <a:buNone/>
                      </a:pPr>
                      <a:endParaRPr/>
                    </a:p>
                  </a:txBody>
                  <a:tcPr marL="91425" marR="91425" marT="91425" marB="91425">
                    <a:solidFill>
                      <a:srgbClr val="00FF00"/>
                    </a:solidFill>
                  </a:tcPr>
                </a:tc>
                <a:tc>
                  <a:txBody>
                    <a:bodyPr/>
                    <a:lstStyle/>
                    <a:p>
                      <a:pPr marL="0" lvl="0" indent="0" algn="l" rtl="0">
                        <a:spcBef>
                          <a:spcPts val="0"/>
                        </a:spcBef>
                        <a:spcAft>
                          <a:spcPts val="0"/>
                        </a:spcAft>
                        <a:buNone/>
                      </a:pPr>
                      <a:endParaRPr/>
                    </a:p>
                  </a:txBody>
                  <a:tcPr marL="91425" marR="91425" marT="91425" marB="91425">
                    <a:solidFill>
                      <a:srgbClr val="00FF00"/>
                    </a:solidFill>
                  </a:tcPr>
                </a:tc>
                <a:tc>
                  <a:txBody>
                    <a:bodyPr/>
                    <a:lstStyle/>
                    <a:p>
                      <a:pPr marL="0" lvl="0" indent="0" algn="l" rtl="0">
                        <a:spcBef>
                          <a:spcPts val="0"/>
                        </a:spcBef>
                        <a:spcAft>
                          <a:spcPts val="0"/>
                        </a:spcAft>
                        <a:buNone/>
                      </a:pPr>
                      <a:endParaRPr/>
                    </a:p>
                  </a:txBody>
                  <a:tcPr marL="91425" marR="91425" marT="91425" marB="91425">
                    <a:solidFill>
                      <a:srgbClr val="00FF00"/>
                    </a:solidFill>
                  </a:tcPr>
                </a:tc>
                <a:tc>
                  <a:txBody>
                    <a:bodyPr/>
                    <a:lstStyle/>
                    <a:p>
                      <a:pPr marL="0" lvl="0" indent="0" algn="l" rtl="0">
                        <a:spcBef>
                          <a:spcPts val="0"/>
                        </a:spcBef>
                        <a:spcAft>
                          <a:spcPts val="0"/>
                        </a:spcAft>
                        <a:buNone/>
                      </a:pPr>
                      <a:endParaRPr/>
                    </a:p>
                  </a:txBody>
                  <a:tcPr marL="91425" marR="91425" marT="91425" marB="91425">
                    <a:solidFill>
                      <a:srgbClr val="00FF00"/>
                    </a:solidFill>
                  </a:tcPr>
                </a:tc>
                <a:extLst>
                  <a:ext uri="{0D108BD9-81ED-4DB2-BD59-A6C34878D82A}">
                    <a16:rowId xmlns:a16="http://schemas.microsoft.com/office/drawing/2014/main" val="10000"/>
                  </a:ext>
                </a:extLst>
              </a:tr>
            </a:tbl>
          </a:graphicData>
        </a:graphic>
      </p:graphicFrame>
      <p:sp>
        <p:nvSpPr>
          <p:cNvPr id="89" name="Google Shape;89;p18"/>
          <p:cNvSpPr txBox="1"/>
          <p:nvPr/>
        </p:nvSpPr>
        <p:spPr>
          <a:xfrm>
            <a:off x="7061250" y="3253175"/>
            <a:ext cx="1705800" cy="424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dirty="0" smtClean="0"/>
              <a:t>Ave. JCT </a:t>
            </a:r>
            <a:r>
              <a:rPr lang="en" dirty="0"/>
              <a:t>= 6.5</a:t>
            </a:r>
            <a:endParaRPr dirty="0"/>
          </a:p>
        </p:txBody>
      </p:sp>
      <p:sp>
        <p:nvSpPr>
          <p:cNvPr id="2" name="Rectangle 1"/>
          <p:cNvSpPr/>
          <p:nvPr/>
        </p:nvSpPr>
        <p:spPr>
          <a:xfrm>
            <a:off x="436418" y="2456020"/>
            <a:ext cx="6151418" cy="523220"/>
          </a:xfrm>
          <a:prstGeom prst="rect">
            <a:avLst/>
          </a:prstGeom>
        </p:spPr>
        <p:txBody>
          <a:bodyPr wrap="square">
            <a:spAutoFit/>
          </a:bodyPr>
          <a:lstStyle/>
          <a:p>
            <a:pPr fontAlgn="base"/>
            <a:r>
              <a:rPr lang="en-US" dirty="0" smtClean="0">
                <a:solidFill>
                  <a:srgbClr val="242424"/>
                </a:solidFill>
                <a:latin typeface="Segoe UI" panose="020B0502040204020203" pitchFamily="34" charset="0"/>
              </a:rPr>
              <a:t>Job </a:t>
            </a:r>
            <a:r>
              <a:rPr lang="en-US" dirty="0">
                <a:solidFill>
                  <a:srgbClr val="242424"/>
                </a:solidFill>
                <a:latin typeface="Segoe UI" panose="020B0502040204020203" pitchFamily="34" charset="0"/>
              </a:rPr>
              <a:t>J2 ends at t = 7. Job J1 ends at t = 10. Average JCT = (7+10)/2 = </a:t>
            </a:r>
            <a:r>
              <a:rPr lang="en-US" dirty="0" smtClean="0">
                <a:solidFill>
                  <a:srgbClr val="242424"/>
                </a:solidFill>
                <a:latin typeface="Segoe UI" panose="020B0502040204020203" pitchFamily="34" charset="0"/>
              </a:rPr>
              <a:t>8.5</a:t>
            </a:r>
            <a:r>
              <a:rPr lang="en-US" dirty="0"/>
              <a:t/>
            </a:r>
            <a:br>
              <a:rPr lang="en-US" dirty="0"/>
            </a:br>
            <a:endParaRPr lang="en-US" dirty="0"/>
          </a:p>
        </p:txBody>
      </p:sp>
      <p:sp>
        <p:nvSpPr>
          <p:cNvPr id="3" name="Rectangle 2"/>
          <p:cNvSpPr/>
          <p:nvPr/>
        </p:nvSpPr>
        <p:spPr>
          <a:xfrm>
            <a:off x="492925" y="3663385"/>
            <a:ext cx="6302730" cy="738664"/>
          </a:xfrm>
          <a:prstGeom prst="rect">
            <a:avLst/>
          </a:prstGeom>
        </p:spPr>
        <p:txBody>
          <a:bodyPr wrap="square">
            <a:spAutoFit/>
          </a:bodyPr>
          <a:lstStyle/>
          <a:p>
            <a:pPr fontAlgn="base"/>
            <a:r>
              <a:rPr lang="en-US" dirty="0" smtClean="0">
                <a:latin typeface="inherit"/>
              </a:rPr>
              <a:t>Job </a:t>
            </a:r>
            <a:r>
              <a:rPr lang="en-US" dirty="0">
                <a:latin typeface="inherit"/>
              </a:rPr>
              <a:t>J1 ends at t = 3. Job J2 ends at t = 10. Average JCT = </a:t>
            </a:r>
            <a:r>
              <a:rPr lang="en-US" dirty="0" smtClean="0">
                <a:latin typeface="inherit"/>
              </a:rPr>
              <a:t>(3+10</a:t>
            </a:r>
            <a:r>
              <a:rPr lang="en-US" dirty="0">
                <a:latin typeface="inherit"/>
              </a:rPr>
              <a:t>)/2 = 6.5</a:t>
            </a:r>
          </a:p>
          <a:p>
            <a:r>
              <a:rPr lang="en-US" dirty="0"/>
              <a:t/>
            </a:r>
            <a:br>
              <a:rPr lang="en-US" dirty="0"/>
            </a:b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200">
                <a:latin typeface="Calibri"/>
                <a:ea typeface="Calibri"/>
                <a:cs typeface="Calibri"/>
                <a:sym typeface="Calibri"/>
              </a:rPr>
              <a:t>Optimal scheduler</a:t>
            </a:r>
            <a:endParaRPr sz="4200">
              <a:latin typeface="Calibri"/>
              <a:ea typeface="Calibri"/>
              <a:cs typeface="Calibri"/>
              <a:sym typeface="Calibri"/>
            </a:endParaRPr>
          </a:p>
        </p:txBody>
      </p:sp>
      <p:sp>
        <p:nvSpPr>
          <p:cNvPr id="95" name="Google Shape;95;p1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406400" algn="l" rtl="0">
              <a:spcBef>
                <a:spcPts val="0"/>
              </a:spcBef>
              <a:spcAft>
                <a:spcPts val="0"/>
              </a:spcAft>
              <a:buSzPts val="2800"/>
              <a:buFont typeface="Calibri"/>
              <a:buChar char="●"/>
            </a:pPr>
            <a:r>
              <a:rPr lang="en" sz="2800">
                <a:latin typeface="Calibri"/>
                <a:ea typeface="Calibri"/>
                <a:cs typeface="Calibri"/>
                <a:sym typeface="Calibri"/>
              </a:rPr>
              <a:t>Shortest request first</a:t>
            </a:r>
            <a:endParaRPr sz="2800">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2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200">
                <a:latin typeface="Calibri"/>
                <a:ea typeface="Calibri"/>
                <a:cs typeface="Calibri"/>
                <a:sym typeface="Calibri"/>
              </a:rPr>
              <a:t>Optimal scheduler</a:t>
            </a:r>
            <a:endParaRPr sz="4200">
              <a:latin typeface="Calibri"/>
              <a:ea typeface="Calibri"/>
              <a:cs typeface="Calibri"/>
              <a:sym typeface="Calibri"/>
            </a:endParaRPr>
          </a:p>
        </p:txBody>
      </p:sp>
      <p:sp>
        <p:nvSpPr>
          <p:cNvPr id="101" name="Google Shape;101;p2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2800">
                <a:latin typeface="Calibri"/>
                <a:ea typeface="Calibri"/>
                <a:cs typeface="Calibri"/>
                <a:sym typeface="Calibri"/>
              </a:rPr>
              <a:t>What if not all of the requests arrive at the same time?</a:t>
            </a:r>
            <a:endParaRPr sz="2800">
              <a:latin typeface="Calibri"/>
              <a:ea typeface="Calibri"/>
              <a:cs typeface="Calibri"/>
              <a:sym typeface="Calibri"/>
            </a:endParaRPr>
          </a:p>
          <a:p>
            <a:pPr marL="457200" lvl="0" indent="-406400" algn="l" rtl="0">
              <a:spcBef>
                <a:spcPts val="1200"/>
              </a:spcBef>
              <a:spcAft>
                <a:spcPts val="0"/>
              </a:spcAft>
              <a:buSzPts val="2800"/>
              <a:buFont typeface="Calibri"/>
              <a:buChar char="●"/>
            </a:pPr>
            <a:r>
              <a:rPr lang="en" sz="2800">
                <a:latin typeface="Calibri"/>
                <a:ea typeface="Calibri"/>
                <a:cs typeface="Calibri"/>
                <a:sym typeface="Calibri"/>
              </a:rPr>
              <a:t>Two requests at t = 0:</a:t>
            </a:r>
            <a:endParaRPr sz="2800">
              <a:latin typeface="Calibri"/>
              <a:ea typeface="Calibri"/>
              <a:cs typeface="Calibri"/>
              <a:sym typeface="Calibri"/>
            </a:endParaRPr>
          </a:p>
          <a:p>
            <a:pPr marL="914400" lvl="1" indent="-406400" algn="l" rtl="0">
              <a:spcBef>
                <a:spcPts val="0"/>
              </a:spcBef>
              <a:spcAft>
                <a:spcPts val="0"/>
              </a:spcAft>
              <a:buSzPts val="2800"/>
              <a:buFont typeface="Calibri"/>
              <a:buChar char="○"/>
            </a:pPr>
            <a:r>
              <a:rPr lang="en" sz="2800">
                <a:latin typeface="Calibri"/>
                <a:ea typeface="Calibri"/>
                <a:cs typeface="Calibri"/>
                <a:sym typeface="Calibri"/>
              </a:rPr>
              <a:t> T</a:t>
            </a:r>
            <a:r>
              <a:rPr lang="en" sz="2800" baseline="-25000">
                <a:latin typeface="Calibri"/>
                <a:ea typeface="Calibri"/>
                <a:cs typeface="Calibri"/>
                <a:sym typeface="Calibri"/>
              </a:rPr>
              <a:t>j1</a:t>
            </a:r>
            <a:r>
              <a:rPr lang="en" sz="2800">
                <a:latin typeface="Calibri"/>
                <a:ea typeface="Calibri"/>
                <a:cs typeface="Calibri"/>
                <a:sym typeface="Calibri"/>
              </a:rPr>
              <a:t> = 3, T</a:t>
            </a:r>
            <a:r>
              <a:rPr lang="en" sz="2800" baseline="-25000">
                <a:latin typeface="Calibri"/>
                <a:ea typeface="Calibri"/>
                <a:cs typeface="Calibri"/>
                <a:sym typeface="Calibri"/>
              </a:rPr>
              <a:t>j2</a:t>
            </a:r>
            <a:r>
              <a:rPr lang="en" sz="2800">
                <a:latin typeface="Calibri"/>
                <a:ea typeface="Calibri"/>
                <a:cs typeface="Calibri"/>
                <a:sym typeface="Calibri"/>
              </a:rPr>
              <a:t> = 7. </a:t>
            </a:r>
            <a:endParaRPr sz="2800">
              <a:latin typeface="Calibri"/>
              <a:ea typeface="Calibri"/>
              <a:cs typeface="Calibri"/>
              <a:sym typeface="Calibri"/>
            </a:endParaRPr>
          </a:p>
          <a:p>
            <a:pPr marL="457200" lvl="0" indent="-406400" algn="l" rtl="0">
              <a:spcBef>
                <a:spcPts val="0"/>
              </a:spcBef>
              <a:spcAft>
                <a:spcPts val="0"/>
              </a:spcAft>
              <a:buSzPts val="2800"/>
              <a:buFont typeface="Calibri"/>
              <a:buChar char="●"/>
            </a:pPr>
            <a:r>
              <a:rPr lang="en" sz="2800">
                <a:latin typeface="Calibri"/>
                <a:ea typeface="Calibri"/>
                <a:cs typeface="Calibri"/>
                <a:sym typeface="Calibri"/>
              </a:rPr>
              <a:t>One request at t = 1:</a:t>
            </a:r>
            <a:endParaRPr sz="2800">
              <a:latin typeface="Calibri"/>
              <a:ea typeface="Calibri"/>
              <a:cs typeface="Calibri"/>
              <a:sym typeface="Calibri"/>
            </a:endParaRPr>
          </a:p>
          <a:p>
            <a:pPr marL="914400" lvl="1" indent="-406400" algn="l" rtl="0">
              <a:spcBef>
                <a:spcPts val="0"/>
              </a:spcBef>
              <a:spcAft>
                <a:spcPts val="0"/>
              </a:spcAft>
              <a:buSzPts val="2800"/>
              <a:buFont typeface="Calibri"/>
              <a:buChar char="○"/>
            </a:pPr>
            <a:r>
              <a:rPr lang="en" sz="2800">
                <a:latin typeface="Calibri"/>
                <a:ea typeface="Calibri"/>
                <a:cs typeface="Calibri"/>
                <a:sym typeface="Calibri"/>
              </a:rPr>
              <a:t>T</a:t>
            </a:r>
            <a:r>
              <a:rPr lang="en" sz="2800" baseline="-25000">
                <a:latin typeface="Calibri"/>
                <a:ea typeface="Calibri"/>
                <a:cs typeface="Calibri"/>
                <a:sym typeface="Calibri"/>
              </a:rPr>
              <a:t>j3</a:t>
            </a:r>
            <a:r>
              <a:rPr lang="en" sz="2800">
                <a:latin typeface="Calibri"/>
                <a:ea typeface="Calibri"/>
                <a:cs typeface="Calibri"/>
                <a:sym typeface="Calibri"/>
              </a:rPr>
              <a:t> = 1</a:t>
            </a:r>
            <a:endParaRPr sz="2800">
              <a:latin typeface="Calibri"/>
              <a:ea typeface="Calibri"/>
              <a:cs typeface="Calibri"/>
              <a:sym typeface="Calibri"/>
            </a:endParaRPr>
          </a:p>
          <a:p>
            <a:pPr marL="0" lvl="0" indent="0" algn="l" rtl="0">
              <a:spcBef>
                <a:spcPts val="1200"/>
              </a:spcBef>
              <a:spcAft>
                <a:spcPts val="1200"/>
              </a:spcAft>
              <a:buNone/>
            </a:pPr>
            <a:endParaRPr sz="2800">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200">
                <a:latin typeface="Calibri"/>
                <a:ea typeface="Calibri"/>
                <a:cs typeface="Calibri"/>
                <a:sym typeface="Calibri"/>
              </a:rPr>
              <a:t>Optimal scheduler</a:t>
            </a:r>
            <a:endParaRPr sz="4200">
              <a:latin typeface="Calibri"/>
              <a:ea typeface="Calibri"/>
              <a:cs typeface="Calibri"/>
              <a:sym typeface="Calibri"/>
            </a:endParaRPr>
          </a:p>
        </p:txBody>
      </p:sp>
      <p:sp>
        <p:nvSpPr>
          <p:cNvPr id="107" name="Google Shape;107;p2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406400" algn="l" rtl="0">
              <a:spcBef>
                <a:spcPts val="0"/>
              </a:spcBef>
              <a:spcAft>
                <a:spcPts val="0"/>
              </a:spcAft>
              <a:buSzPts val="2800"/>
              <a:buFont typeface="Calibri"/>
              <a:buChar char="●"/>
            </a:pPr>
            <a:r>
              <a:rPr lang="en" sz="2800">
                <a:latin typeface="Calibri"/>
                <a:ea typeface="Calibri"/>
                <a:cs typeface="Calibri"/>
                <a:sym typeface="Calibri"/>
              </a:rPr>
              <a:t>t = 0: T</a:t>
            </a:r>
            <a:r>
              <a:rPr lang="en" sz="2800" baseline="-25000">
                <a:latin typeface="Calibri"/>
                <a:ea typeface="Calibri"/>
                <a:cs typeface="Calibri"/>
                <a:sym typeface="Calibri"/>
              </a:rPr>
              <a:t>j1</a:t>
            </a:r>
            <a:r>
              <a:rPr lang="en" sz="2800">
                <a:latin typeface="Calibri"/>
                <a:ea typeface="Calibri"/>
                <a:cs typeface="Calibri"/>
                <a:sym typeface="Calibri"/>
              </a:rPr>
              <a:t> = 3, T</a:t>
            </a:r>
            <a:r>
              <a:rPr lang="en" sz="2800" baseline="-25000">
                <a:latin typeface="Calibri"/>
                <a:ea typeface="Calibri"/>
                <a:cs typeface="Calibri"/>
                <a:sym typeface="Calibri"/>
              </a:rPr>
              <a:t>j2</a:t>
            </a:r>
            <a:r>
              <a:rPr lang="en" sz="2800">
                <a:latin typeface="Calibri"/>
                <a:ea typeface="Calibri"/>
                <a:cs typeface="Calibri"/>
                <a:sym typeface="Calibri"/>
              </a:rPr>
              <a:t> = 7. </a:t>
            </a:r>
            <a:endParaRPr sz="2800">
              <a:latin typeface="Calibri"/>
              <a:ea typeface="Calibri"/>
              <a:cs typeface="Calibri"/>
              <a:sym typeface="Calibri"/>
            </a:endParaRPr>
          </a:p>
          <a:p>
            <a:pPr marL="457200" lvl="0" indent="-406400" algn="l" rtl="0">
              <a:spcBef>
                <a:spcPts val="0"/>
              </a:spcBef>
              <a:spcAft>
                <a:spcPts val="0"/>
              </a:spcAft>
              <a:buSzPts val="2800"/>
              <a:buFont typeface="Calibri"/>
              <a:buChar char="●"/>
            </a:pPr>
            <a:r>
              <a:rPr lang="en" sz="2800">
                <a:latin typeface="Calibri"/>
                <a:ea typeface="Calibri"/>
                <a:cs typeface="Calibri"/>
                <a:sym typeface="Calibri"/>
              </a:rPr>
              <a:t>t = 1: T</a:t>
            </a:r>
            <a:r>
              <a:rPr lang="en" sz="2800" baseline="-25000">
                <a:latin typeface="Calibri"/>
                <a:ea typeface="Calibri"/>
                <a:cs typeface="Calibri"/>
                <a:sym typeface="Calibri"/>
              </a:rPr>
              <a:t>j3</a:t>
            </a:r>
            <a:r>
              <a:rPr lang="en" sz="2800">
                <a:latin typeface="Calibri"/>
                <a:ea typeface="Calibri"/>
                <a:cs typeface="Calibri"/>
                <a:sym typeface="Calibri"/>
              </a:rPr>
              <a:t> = 1</a:t>
            </a:r>
            <a:endParaRPr sz="2800">
              <a:latin typeface="Calibri"/>
              <a:ea typeface="Calibri"/>
              <a:cs typeface="Calibri"/>
              <a:sym typeface="Calibri"/>
            </a:endParaRPr>
          </a:p>
          <a:p>
            <a:pPr marL="0" lvl="0" indent="0" algn="l" rtl="0">
              <a:spcBef>
                <a:spcPts val="1200"/>
              </a:spcBef>
              <a:spcAft>
                <a:spcPts val="0"/>
              </a:spcAft>
              <a:buNone/>
            </a:pPr>
            <a:endParaRPr sz="2800">
              <a:latin typeface="Calibri"/>
              <a:ea typeface="Calibri"/>
              <a:cs typeface="Calibri"/>
              <a:sym typeface="Calibri"/>
            </a:endParaRPr>
          </a:p>
          <a:p>
            <a:pPr marL="457200" lvl="0" indent="-406400" algn="l" rtl="0">
              <a:spcBef>
                <a:spcPts val="1200"/>
              </a:spcBef>
              <a:spcAft>
                <a:spcPts val="0"/>
              </a:spcAft>
              <a:buSzPts val="2800"/>
              <a:buFont typeface="Calibri"/>
              <a:buChar char="●"/>
            </a:pPr>
            <a:r>
              <a:rPr lang="en" sz="2800">
                <a:latin typeface="Calibri"/>
                <a:ea typeface="Calibri"/>
                <a:cs typeface="Calibri"/>
                <a:sym typeface="Calibri"/>
              </a:rPr>
              <a:t>Shortest remaining processing time (SRPT)</a:t>
            </a:r>
            <a:endParaRPr sz="2800">
              <a:latin typeface="Calibri"/>
              <a:ea typeface="Calibri"/>
              <a:cs typeface="Calibri"/>
              <a:sym typeface="Calibri"/>
            </a:endParaRPr>
          </a:p>
        </p:txBody>
      </p:sp>
      <p:graphicFrame>
        <p:nvGraphicFramePr>
          <p:cNvPr id="108" name="Google Shape;108;p21"/>
          <p:cNvGraphicFramePr/>
          <p:nvPr/>
        </p:nvGraphicFramePr>
        <p:xfrm>
          <a:off x="952450" y="2373650"/>
          <a:ext cx="7239100" cy="396210"/>
        </p:xfrm>
        <a:graphic>
          <a:graphicData uri="http://schemas.openxmlformats.org/drawingml/2006/table">
            <a:tbl>
              <a:tblPr>
                <a:noFill/>
                <a:tableStyleId>{A8B2EB77-BC9C-451B-8CB1-4553DAEB89B8}</a:tableStyleId>
              </a:tblPr>
              <a:tblGrid>
                <a:gridCol w="658100">
                  <a:extLst>
                    <a:ext uri="{9D8B030D-6E8A-4147-A177-3AD203B41FA5}">
                      <a16:colId xmlns:a16="http://schemas.microsoft.com/office/drawing/2014/main" val="20000"/>
                    </a:ext>
                  </a:extLst>
                </a:gridCol>
                <a:gridCol w="658100">
                  <a:extLst>
                    <a:ext uri="{9D8B030D-6E8A-4147-A177-3AD203B41FA5}">
                      <a16:colId xmlns:a16="http://schemas.microsoft.com/office/drawing/2014/main" val="20001"/>
                    </a:ext>
                  </a:extLst>
                </a:gridCol>
                <a:gridCol w="658100">
                  <a:extLst>
                    <a:ext uri="{9D8B030D-6E8A-4147-A177-3AD203B41FA5}">
                      <a16:colId xmlns:a16="http://schemas.microsoft.com/office/drawing/2014/main" val="20002"/>
                    </a:ext>
                  </a:extLst>
                </a:gridCol>
                <a:gridCol w="658100">
                  <a:extLst>
                    <a:ext uri="{9D8B030D-6E8A-4147-A177-3AD203B41FA5}">
                      <a16:colId xmlns:a16="http://schemas.microsoft.com/office/drawing/2014/main" val="20003"/>
                    </a:ext>
                  </a:extLst>
                </a:gridCol>
                <a:gridCol w="658100">
                  <a:extLst>
                    <a:ext uri="{9D8B030D-6E8A-4147-A177-3AD203B41FA5}">
                      <a16:colId xmlns:a16="http://schemas.microsoft.com/office/drawing/2014/main" val="20004"/>
                    </a:ext>
                  </a:extLst>
                </a:gridCol>
                <a:gridCol w="658100">
                  <a:extLst>
                    <a:ext uri="{9D8B030D-6E8A-4147-A177-3AD203B41FA5}">
                      <a16:colId xmlns:a16="http://schemas.microsoft.com/office/drawing/2014/main" val="20005"/>
                    </a:ext>
                  </a:extLst>
                </a:gridCol>
                <a:gridCol w="658100">
                  <a:extLst>
                    <a:ext uri="{9D8B030D-6E8A-4147-A177-3AD203B41FA5}">
                      <a16:colId xmlns:a16="http://schemas.microsoft.com/office/drawing/2014/main" val="20006"/>
                    </a:ext>
                  </a:extLst>
                </a:gridCol>
                <a:gridCol w="658100">
                  <a:extLst>
                    <a:ext uri="{9D8B030D-6E8A-4147-A177-3AD203B41FA5}">
                      <a16:colId xmlns:a16="http://schemas.microsoft.com/office/drawing/2014/main" val="20007"/>
                    </a:ext>
                  </a:extLst>
                </a:gridCol>
                <a:gridCol w="658100">
                  <a:extLst>
                    <a:ext uri="{9D8B030D-6E8A-4147-A177-3AD203B41FA5}">
                      <a16:colId xmlns:a16="http://schemas.microsoft.com/office/drawing/2014/main" val="20008"/>
                    </a:ext>
                  </a:extLst>
                </a:gridCol>
                <a:gridCol w="658100">
                  <a:extLst>
                    <a:ext uri="{9D8B030D-6E8A-4147-A177-3AD203B41FA5}">
                      <a16:colId xmlns:a16="http://schemas.microsoft.com/office/drawing/2014/main" val="20009"/>
                    </a:ext>
                  </a:extLst>
                </a:gridCol>
                <a:gridCol w="658100">
                  <a:extLst>
                    <a:ext uri="{9D8B030D-6E8A-4147-A177-3AD203B41FA5}">
                      <a16:colId xmlns:a16="http://schemas.microsoft.com/office/drawing/2014/main" val="20010"/>
                    </a:ext>
                  </a:extLst>
                </a:gridCol>
              </a:tblGrid>
              <a:tr h="381000">
                <a:tc>
                  <a:txBody>
                    <a:bodyPr/>
                    <a:lstStyle/>
                    <a:p>
                      <a:pPr marL="0" lvl="0" indent="0" algn="l" rtl="0">
                        <a:spcBef>
                          <a:spcPts val="0"/>
                        </a:spcBef>
                        <a:spcAft>
                          <a:spcPts val="0"/>
                        </a:spcAft>
                        <a:buNone/>
                      </a:pPr>
                      <a:r>
                        <a:rPr lang="en"/>
                        <a:t>J1</a:t>
                      </a:r>
                      <a:endParaRPr/>
                    </a:p>
                  </a:txBody>
                  <a:tcPr marL="91425" marR="91425" marT="91425" marB="91425">
                    <a:solidFill>
                      <a:srgbClr val="00FFFF"/>
                    </a:solidFill>
                  </a:tcPr>
                </a:tc>
                <a:tc>
                  <a:txBody>
                    <a:bodyPr/>
                    <a:lstStyle/>
                    <a:p>
                      <a:pPr marL="0" lvl="0" indent="0" algn="l" rtl="0">
                        <a:spcBef>
                          <a:spcPts val="0"/>
                        </a:spcBef>
                        <a:spcAft>
                          <a:spcPts val="0"/>
                        </a:spcAft>
                        <a:buNone/>
                      </a:pPr>
                      <a:r>
                        <a:rPr lang="en"/>
                        <a:t>J3</a:t>
                      </a:r>
                      <a:endParaRPr/>
                    </a:p>
                  </a:txBody>
                  <a:tcPr marL="91425" marR="91425" marT="91425" marB="91425">
                    <a:solidFill>
                      <a:srgbClr val="FF9900"/>
                    </a:solidFill>
                  </a:tcPr>
                </a:tc>
                <a:tc>
                  <a:txBody>
                    <a:bodyPr/>
                    <a:lstStyle/>
                    <a:p>
                      <a:pPr marL="0" lvl="0" indent="0" algn="l" rtl="0">
                        <a:spcBef>
                          <a:spcPts val="0"/>
                        </a:spcBef>
                        <a:spcAft>
                          <a:spcPts val="0"/>
                        </a:spcAft>
                        <a:buNone/>
                      </a:pPr>
                      <a:r>
                        <a:rPr lang="en"/>
                        <a:t>J1</a:t>
                      </a:r>
                      <a:endParaRPr/>
                    </a:p>
                  </a:txBody>
                  <a:tcPr marL="91425" marR="91425" marT="91425" marB="91425">
                    <a:solidFill>
                      <a:srgbClr val="00FFFF"/>
                    </a:solidFill>
                  </a:tcPr>
                </a:tc>
                <a:tc>
                  <a:txBody>
                    <a:bodyPr/>
                    <a:lstStyle/>
                    <a:p>
                      <a:pPr marL="0" lvl="0" indent="0" algn="l" rtl="0">
                        <a:spcBef>
                          <a:spcPts val="0"/>
                        </a:spcBef>
                        <a:spcAft>
                          <a:spcPts val="0"/>
                        </a:spcAft>
                        <a:buNone/>
                      </a:pPr>
                      <a:endParaRPr/>
                    </a:p>
                  </a:txBody>
                  <a:tcPr marL="91425" marR="91425" marT="91425" marB="91425">
                    <a:solidFill>
                      <a:srgbClr val="00FFFF"/>
                    </a:solidFill>
                  </a:tcPr>
                </a:tc>
                <a:tc>
                  <a:txBody>
                    <a:bodyPr/>
                    <a:lstStyle/>
                    <a:p>
                      <a:pPr marL="0" lvl="0" indent="0" algn="l" rtl="0">
                        <a:spcBef>
                          <a:spcPts val="0"/>
                        </a:spcBef>
                        <a:spcAft>
                          <a:spcPts val="0"/>
                        </a:spcAft>
                        <a:buNone/>
                      </a:pPr>
                      <a:r>
                        <a:rPr lang="en"/>
                        <a:t>J2</a:t>
                      </a:r>
                      <a:endParaRPr/>
                    </a:p>
                  </a:txBody>
                  <a:tcPr marL="91425" marR="91425" marT="91425" marB="91425">
                    <a:solidFill>
                      <a:srgbClr val="00FF00"/>
                    </a:solidFill>
                  </a:tcPr>
                </a:tc>
                <a:tc>
                  <a:txBody>
                    <a:bodyPr/>
                    <a:lstStyle/>
                    <a:p>
                      <a:pPr marL="0" lvl="0" indent="0" algn="l" rtl="0">
                        <a:spcBef>
                          <a:spcPts val="0"/>
                        </a:spcBef>
                        <a:spcAft>
                          <a:spcPts val="0"/>
                        </a:spcAft>
                        <a:buNone/>
                      </a:pPr>
                      <a:endParaRPr/>
                    </a:p>
                  </a:txBody>
                  <a:tcPr marL="91425" marR="91425" marT="91425" marB="91425">
                    <a:solidFill>
                      <a:srgbClr val="00FF00"/>
                    </a:solidFill>
                  </a:tcPr>
                </a:tc>
                <a:tc>
                  <a:txBody>
                    <a:bodyPr/>
                    <a:lstStyle/>
                    <a:p>
                      <a:pPr marL="0" lvl="0" indent="0" algn="l" rtl="0">
                        <a:spcBef>
                          <a:spcPts val="0"/>
                        </a:spcBef>
                        <a:spcAft>
                          <a:spcPts val="0"/>
                        </a:spcAft>
                        <a:buNone/>
                      </a:pPr>
                      <a:endParaRPr/>
                    </a:p>
                  </a:txBody>
                  <a:tcPr marL="91425" marR="91425" marT="91425" marB="91425">
                    <a:solidFill>
                      <a:srgbClr val="00FF00"/>
                    </a:solidFill>
                  </a:tcPr>
                </a:tc>
                <a:tc>
                  <a:txBody>
                    <a:bodyPr/>
                    <a:lstStyle/>
                    <a:p>
                      <a:pPr marL="0" lvl="0" indent="0" algn="l" rtl="0">
                        <a:spcBef>
                          <a:spcPts val="0"/>
                        </a:spcBef>
                        <a:spcAft>
                          <a:spcPts val="0"/>
                        </a:spcAft>
                        <a:buNone/>
                      </a:pPr>
                      <a:endParaRPr/>
                    </a:p>
                  </a:txBody>
                  <a:tcPr marL="91425" marR="91425" marT="91425" marB="91425">
                    <a:solidFill>
                      <a:srgbClr val="00FF00"/>
                    </a:solidFill>
                  </a:tcPr>
                </a:tc>
                <a:tc>
                  <a:txBody>
                    <a:bodyPr/>
                    <a:lstStyle/>
                    <a:p>
                      <a:pPr marL="0" lvl="0" indent="0" algn="l" rtl="0">
                        <a:spcBef>
                          <a:spcPts val="0"/>
                        </a:spcBef>
                        <a:spcAft>
                          <a:spcPts val="0"/>
                        </a:spcAft>
                        <a:buNone/>
                      </a:pPr>
                      <a:endParaRPr/>
                    </a:p>
                  </a:txBody>
                  <a:tcPr marL="91425" marR="91425" marT="91425" marB="91425">
                    <a:solidFill>
                      <a:srgbClr val="00FF00"/>
                    </a:solidFill>
                  </a:tcPr>
                </a:tc>
                <a:tc>
                  <a:txBody>
                    <a:bodyPr/>
                    <a:lstStyle/>
                    <a:p>
                      <a:pPr marL="0" lvl="0" indent="0" algn="l" rtl="0">
                        <a:spcBef>
                          <a:spcPts val="0"/>
                        </a:spcBef>
                        <a:spcAft>
                          <a:spcPts val="0"/>
                        </a:spcAft>
                        <a:buNone/>
                      </a:pPr>
                      <a:endParaRPr/>
                    </a:p>
                  </a:txBody>
                  <a:tcPr marL="91425" marR="91425" marT="91425" marB="91425">
                    <a:solidFill>
                      <a:srgbClr val="00FF00"/>
                    </a:solidFill>
                  </a:tcPr>
                </a:tc>
                <a:tc>
                  <a:txBody>
                    <a:bodyPr/>
                    <a:lstStyle/>
                    <a:p>
                      <a:pPr marL="0" lvl="0" indent="0" algn="l" rtl="0">
                        <a:spcBef>
                          <a:spcPts val="0"/>
                        </a:spcBef>
                        <a:spcAft>
                          <a:spcPts val="0"/>
                        </a:spcAft>
                        <a:buNone/>
                      </a:pPr>
                      <a:endParaRPr/>
                    </a:p>
                  </a:txBody>
                  <a:tcPr marL="91425" marR="91425" marT="91425" marB="91425">
                    <a:solidFill>
                      <a:srgbClr val="00FF00"/>
                    </a:solidFill>
                  </a:tcPr>
                </a:tc>
                <a:extLst>
                  <a:ext uri="{0D108BD9-81ED-4DB2-BD59-A6C34878D82A}">
                    <a16:rowId xmlns:a16="http://schemas.microsoft.com/office/drawing/2014/main" val="10000"/>
                  </a:ext>
                </a:extLst>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417</TotalTime>
  <Words>1186</Words>
  <Application>Microsoft Office PowerPoint</Application>
  <PresentationFormat>On-screen Show (16:9)</PresentationFormat>
  <Paragraphs>171</Paragraphs>
  <Slides>39</Slides>
  <Notes>39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39</vt:i4>
      </vt:variant>
    </vt:vector>
  </HeadingPairs>
  <TitlesOfParts>
    <vt:vector size="44" baseType="lpstr">
      <vt:lpstr>Arial</vt:lpstr>
      <vt:lpstr>Calibri</vt:lpstr>
      <vt:lpstr>inherit</vt:lpstr>
      <vt:lpstr>Segoe UI</vt:lpstr>
      <vt:lpstr>Simple Light</vt:lpstr>
      <vt:lpstr>Fast Distributed Inference Serving for Large Language Models</vt:lpstr>
      <vt:lpstr>Large Language Models</vt:lpstr>
      <vt:lpstr>LLM inference serving SLO</vt:lpstr>
      <vt:lpstr>State of the art</vt:lpstr>
      <vt:lpstr>State of the art: Shortcomings</vt:lpstr>
      <vt:lpstr>Head of the line blocking</vt:lpstr>
      <vt:lpstr>Optimal scheduler</vt:lpstr>
      <vt:lpstr>Optimal scheduler</vt:lpstr>
      <vt:lpstr>Optimal scheduler</vt:lpstr>
      <vt:lpstr>SRPT challenges</vt:lpstr>
      <vt:lpstr>Runtime agnostic scheduling: MLFQ</vt:lpstr>
      <vt:lpstr>Runtime agnostic scheduling: MLFQ</vt:lpstr>
      <vt:lpstr>MLFQ</vt:lpstr>
      <vt:lpstr>Runtime estimation</vt:lpstr>
      <vt:lpstr>Runtime estimation</vt:lpstr>
      <vt:lpstr>Runtime estimation</vt:lpstr>
      <vt:lpstr>Runtime estimation</vt:lpstr>
      <vt:lpstr>Skip join MLFQ</vt:lpstr>
      <vt:lpstr>Skip join MLFQ</vt:lpstr>
      <vt:lpstr>Skip join MLFQ</vt:lpstr>
      <vt:lpstr>Skip join MLFQ</vt:lpstr>
      <vt:lpstr>Memory challenges</vt:lpstr>
      <vt:lpstr>Memory challenges</vt:lpstr>
      <vt:lpstr>Proactive KV swapping</vt:lpstr>
      <vt:lpstr>Proactive loading/offloading</vt:lpstr>
      <vt:lpstr>ENST</vt:lpstr>
      <vt:lpstr>ENST: Formula</vt:lpstr>
      <vt:lpstr>Distributed inference serving</vt:lpstr>
      <vt:lpstr>Putting it all together</vt:lpstr>
      <vt:lpstr>Putting it all together</vt:lpstr>
      <vt:lpstr>Evaluation: Setup</vt:lpstr>
      <vt:lpstr>Evaluation: Setup</vt:lpstr>
      <vt:lpstr>Evaluation: Metrics</vt:lpstr>
      <vt:lpstr>Evaluation: End to end</vt:lpstr>
      <vt:lpstr>Evaluation: Scheduling</vt:lpstr>
      <vt:lpstr>Evaluation: Proactive swapping</vt:lpstr>
      <vt:lpstr>Evaluation: Proactive swapping</vt:lpstr>
      <vt:lpstr>Evaluation: Scalability</vt:lpstr>
      <vt:lpstr>Conclusion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Fast Distributed Inference Serving for Large Language Models</dc:title>
  <cp:lastModifiedBy>Haiying Shen</cp:lastModifiedBy>
  <cp:revision>9</cp:revision>
  <dcterms:modified xsi:type="dcterms:W3CDTF">2023-10-23T19:19:39Z</dcterms:modified>
</cp:coreProperties>
</file>