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97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</p:sldIdLst>
  <p:sldSz cx="9144000" cy="5143500" type="screen16x9"/>
  <p:notesSz cx="6858000" cy="9144000"/>
  <p:embeddedFontLst>
    <p:embeddedFont>
      <p:font typeface="Montserrat Light" panose="020B0604020202020204" charset="0"/>
      <p:regular r:id="rId45"/>
      <p:bold r:id="rId46"/>
      <p:italic r:id="rId47"/>
      <p:boldItalic r:id="rId48"/>
    </p:embeddedFont>
    <p:embeddedFont>
      <p:font typeface="Roboto" panose="020B0604020202020204" charset="0"/>
      <p:regular r:id="rId49"/>
      <p:bold r:id="rId50"/>
      <p:italic r:id="rId51"/>
      <p:boldItalic r:id="rId52"/>
    </p:embeddedFont>
    <p:embeddedFont>
      <p:font typeface="Consolas" panose="020B0609020204030204" pitchFamily="49" charset="0"/>
      <p:regular r:id="rId53"/>
      <p:bold r:id="rId54"/>
      <p:italic r:id="rId55"/>
      <p:boldItalic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7">
          <p15:clr>
            <a:srgbClr val="A4A3A4"/>
          </p15:clr>
        </p15:guide>
        <p15:guide id="2" pos="2481">
          <p15:clr>
            <a:srgbClr val="A4A3A4"/>
          </p15:clr>
        </p15:guide>
        <p15:guide id="3" orient="horz" pos="687">
          <p15:clr>
            <a:srgbClr val="9AA0A6"/>
          </p15:clr>
        </p15:guide>
        <p15:guide id="4" orient="horz" pos="1409">
          <p15:clr>
            <a:srgbClr val="9AA0A6"/>
          </p15:clr>
        </p15:guide>
        <p15:guide id="5" orient="horz" pos="1621">
          <p15:clr>
            <a:srgbClr val="9AA0A6"/>
          </p15:clr>
        </p15:guide>
        <p15:guide id="6" pos="1807">
          <p15:clr>
            <a:srgbClr val="9AA0A6"/>
          </p15:clr>
        </p15:guide>
        <p15:guide id="7" orient="horz" pos="2052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6B0FA44-4BF5-4AB9-95E7-03E1E43CA5D0}">
  <a:tblStyle styleId="{A6B0FA44-4BF5-4AB9-95E7-03E1E43CA5D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62" y="79"/>
      </p:cViewPr>
      <p:guideLst>
        <p:guide orient="horz" pos="2167"/>
        <p:guide pos="2481"/>
        <p:guide orient="horz" pos="687"/>
        <p:guide orient="horz" pos="1409"/>
        <p:guide orient="horz" pos="1621"/>
        <p:guide pos="1807"/>
        <p:guide orient="horz" pos="20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6a86a098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6a86a098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136a86a0982_0_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136a86a0982_0_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136a86a0982_0_3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136a86a0982_0_3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136a86a0982_0_3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136a86a0982_0_3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136a86a0982_0_3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136a86a0982_0_3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136a86a0982_0_3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136a86a0982_0_3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136a86a0982_0_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1" name="Google Shape;531;g136a86a0982_0_4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136a86a0982_0_5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136a86a0982_0_5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136a86a0982_0_5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8" name="Google Shape;598;g136a86a0982_0_5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136a86a0982_0_6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136a86a0982_0_6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136a86a0982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Google Shape;747;g136a86a0982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36a86a0982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36a86a0982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136a86a0982_0_7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7" name="Google Shape;817;g136a86a0982_0_7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136a86a0982_0_8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136a86a0982_0_8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g136a86a0982_0_1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3" name="Google Shape;983;g136a86a0982_0_1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g136a86a0982_0_1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2" name="Google Shape;1052;g136a86a0982_0_1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g136a86a0982_0_13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5" name="Google Shape;1065;g136a86a0982_0_13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g136a86a0982_0_9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1" name="Google Shape;1071;g136a86a0982_0_9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g136a86a0982_0_9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3" name="Google Shape;1113;g136a86a0982_0_9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g136a86a0982_0_1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7" name="Google Shape;1137;g136a86a0982_0_1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g136a86a0982_0_14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6" name="Google Shape;1196;g136a86a0982_0_14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g136a86a0982_0_9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3" name="Google Shape;1263;g136a86a0982_0_9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36a86a0982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36a86a0982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Google Shape;1271;g136a86a0982_0_9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2" name="Google Shape;1272;g136a86a0982_0_9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Google Shape;1335;g136a86a0982_6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6" name="Google Shape;1336;g136a86a0982_6_2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Google Shape;1343;g136a86a0982_6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4" name="Google Shape;1344;g136a86a0982_6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136a86a0982_0_10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136a86a0982_0_10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Google Shape;1475;g136a86a0982_0_10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6" name="Google Shape;1476;g136a86a0982_0_10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Google Shape;1501;g136a86a0982_0_10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2" name="Google Shape;1502;g136a86a0982_0_10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" name="Google Shape;1517;g136a86a0982_0_10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8" name="Google Shape;1518;g136a86a0982_0_10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" name="Google Shape;1523;g136a86a0982_0_1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4" name="Google Shape;1524;g136a86a0982_0_1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" name="Google Shape;1535;g136a86a0982_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6" name="Google Shape;1536;g136a86a0982_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" name="Google Shape;1542;g136a86a0982_6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3" name="Google Shape;1543;g136a86a0982_6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36a86a0982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36a86a0982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g136a86a0982_6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0" name="Google Shape;1550;g136a86a0982_6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" name="Google Shape;1555;g136a86a0982_6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6" name="Google Shape;1556;g136a86a0982_6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36a86a0982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136a86a0982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36a86a0982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36a86a0982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36a86a0982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136a86a0982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36a86a0982_0_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136a86a0982_0_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136a86a0982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136a86a0982_0_2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000075"/>
            <a:ext cx="8520600" cy="366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0000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10.png"/><Relationship Id="rId4" Type="http://schemas.openxmlformats.org/officeDocument/2006/relationships/hyperlink" Target="http://alpa.ai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2262318" y="1024325"/>
            <a:ext cx="6174000" cy="92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400"/>
              <a:t>Automating Inter- and Intra-Operator Parallelism for Distributed Deep Learning</a:t>
            </a:r>
            <a:endParaRPr sz="240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990450" y="2329500"/>
            <a:ext cx="7763700" cy="18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>
                <a:solidFill>
                  <a:schemeClr val="dk1"/>
                </a:solidFill>
              </a:rPr>
              <a:t>Lianmin Zheng</a:t>
            </a:r>
            <a:r>
              <a:rPr lang="en" sz="1500" baseline="30000" dirty="0">
                <a:solidFill>
                  <a:schemeClr val="dk1"/>
                </a:solidFill>
              </a:rPr>
              <a:t>1,*</a:t>
            </a:r>
            <a:r>
              <a:rPr lang="en" sz="1500" dirty="0">
                <a:solidFill>
                  <a:schemeClr val="dk1"/>
                </a:solidFill>
              </a:rPr>
              <a:t>  Zhuohan Li</a:t>
            </a:r>
            <a:r>
              <a:rPr lang="en" sz="1500" baseline="30000" dirty="0">
                <a:solidFill>
                  <a:schemeClr val="dk1"/>
                </a:solidFill>
              </a:rPr>
              <a:t>1,*</a:t>
            </a:r>
            <a:r>
              <a:rPr lang="en" sz="1500" dirty="0">
                <a:solidFill>
                  <a:schemeClr val="dk1"/>
                </a:solidFill>
              </a:rPr>
              <a:t>  Hao Zhang</a:t>
            </a:r>
            <a:r>
              <a:rPr lang="en" sz="1500" baseline="30000" dirty="0">
                <a:solidFill>
                  <a:schemeClr val="dk1"/>
                </a:solidFill>
              </a:rPr>
              <a:t>1,*</a:t>
            </a:r>
            <a:r>
              <a:rPr lang="en" sz="1500" dirty="0">
                <a:solidFill>
                  <a:schemeClr val="dk1"/>
                </a:solidFill>
              </a:rPr>
              <a:t>  Yonghao Zhuang</a:t>
            </a:r>
            <a:r>
              <a:rPr lang="en" sz="1500" baseline="30000" dirty="0">
                <a:solidFill>
                  <a:schemeClr val="dk1"/>
                </a:solidFill>
              </a:rPr>
              <a:t>4</a:t>
            </a:r>
            <a:r>
              <a:rPr lang="en" sz="1500" dirty="0">
                <a:solidFill>
                  <a:schemeClr val="dk1"/>
                </a:solidFill>
              </a:rPr>
              <a:t/>
            </a:r>
            <a:br>
              <a:rPr lang="en" sz="1500" dirty="0">
                <a:solidFill>
                  <a:schemeClr val="dk1"/>
                </a:solidFill>
              </a:rPr>
            </a:br>
            <a:r>
              <a:rPr lang="en" sz="1500" dirty="0">
                <a:solidFill>
                  <a:schemeClr val="dk1"/>
                </a:solidFill>
              </a:rPr>
              <a:t>Zhifeng Chen</a:t>
            </a:r>
            <a:r>
              <a:rPr lang="en" sz="1500" baseline="30000" dirty="0">
                <a:solidFill>
                  <a:schemeClr val="dk1"/>
                </a:solidFill>
              </a:rPr>
              <a:t>3</a:t>
            </a:r>
            <a:r>
              <a:rPr lang="en" sz="1500" dirty="0">
                <a:solidFill>
                  <a:schemeClr val="dk1"/>
                </a:solidFill>
              </a:rPr>
              <a:t>  Yanping Huang</a:t>
            </a:r>
            <a:r>
              <a:rPr lang="en" sz="1500" baseline="30000" dirty="0">
                <a:solidFill>
                  <a:schemeClr val="dk1"/>
                </a:solidFill>
              </a:rPr>
              <a:t>3</a:t>
            </a:r>
            <a:r>
              <a:rPr lang="en" sz="1500" dirty="0">
                <a:solidFill>
                  <a:schemeClr val="dk1"/>
                </a:solidFill>
              </a:rPr>
              <a:t>  Yida Wang</a:t>
            </a:r>
            <a:r>
              <a:rPr lang="en" sz="1500" baseline="30000" dirty="0">
                <a:solidFill>
                  <a:schemeClr val="dk1"/>
                </a:solidFill>
              </a:rPr>
              <a:t>2</a:t>
            </a:r>
            <a:r>
              <a:rPr lang="en" sz="1500" dirty="0">
                <a:solidFill>
                  <a:schemeClr val="dk1"/>
                </a:solidFill>
              </a:rPr>
              <a:t>  Yuanzhong Xu</a:t>
            </a:r>
            <a:r>
              <a:rPr lang="en" sz="1500" baseline="30000" dirty="0">
                <a:solidFill>
                  <a:schemeClr val="dk1"/>
                </a:solidFill>
              </a:rPr>
              <a:t>3</a:t>
            </a:r>
            <a:r>
              <a:rPr lang="en" sz="1500" dirty="0">
                <a:solidFill>
                  <a:schemeClr val="dk1"/>
                </a:solidFill>
              </a:rPr>
              <a:t>  Danyang Zhuo</a:t>
            </a:r>
            <a:r>
              <a:rPr lang="en" sz="1500" baseline="30000" dirty="0">
                <a:solidFill>
                  <a:schemeClr val="dk1"/>
                </a:solidFill>
              </a:rPr>
              <a:t>6</a:t>
            </a:r>
            <a:endParaRPr sz="15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>
                <a:solidFill>
                  <a:schemeClr val="dk1"/>
                </a:solidFill>
              </a:rPr>
              <a:t>Eric P. Xing</a:t>
            </a:r>
            <a:r>
              <a:rPr lang="en" sz="1500" baseline="30000" dirty="0">
                <a:solidFill>
                  <a:schemeClr val="dk1"/>
                </a:solidFill>
              </a:rPr>
              <a:t>5</a:t>
            </a:r>
            <a:r>
              <a:rPr lang="en" sz="1500" dirty="0">
                <a:solidFill>
                  <a:schemeClr val="dk1"/>
                </a:solidFill>
              </a:rPr>
              <a:t> Joseph E. Gonzalez</a:t>
            </a:r>
            <a:r>
              <a:rPr lang="en" sz="1500" baseline="30000" dirty="0">
                <a:solidFill>
                  <a:schemeClr val="dk1"/>
                </a:solidFill>
              </a:rPr>
              <a:t>1</a:t>
            </a:r>
            <a:r>
              <a:rPr lang="en" sz="1500" dirty="0">
                <a:solidFill>
                  <a:schemeClr val="dk1"/>
                </a:solidFill>
              </a:rPr>
              <a:t>  Ion Stoica</a:t>
            </a:r>
            <a:r>
              <a:rPr lang="en" sz="1500" baseline="30000" dirty="0">
                <a:solidFill>
                  <a:schemeClr val="dk1"/>
                </a:solidFill>
              </a:rPr>
              <a:t>1</a:t>
            </a:r>
            <a:endParaRPr sz="1500" dirty="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i="1" baseline="30000" dirty="0">
                <a:solidFill>
                  <a:schemeClr val="dk1"/>
                </a:solidFill>
              </a:rPr>
              <a:t>1</a:t>
            </a:r>
            <a:r>
              <a:rPr lang="en" sz="1300" i="1" dirty="0">
                <a:solidFill>
                  <a:schemeClr val="dk1"/>
                </a:solidFill>
              </a:rPr>
              <a:t>UC Berkeley  </a:t>
            </a:r>
            <a:r>
              <a:rPr lang="en" sz="1300" i="1" baseline="30000" dirty="0">
                <a:solidFill>
                  <a:schemeClr val="dk1"/>
                </a:solidFill>
              </a:rPr>
              <a:t>2</a:t>
            </a:r>
            <a:r>
              <a:rPr lang="en" sz="1300" i="1" dirty="0">
                <a:solidFill>
                  <a:schemeClr val="dk1"/>
                </a:solidFill>
              </a:rPr>
              <a:t>Amazon Web Services  </a:t>
            </a:r>
            <a:r>
              <a:rPr lang="en" sz="1300" i="1" baseline="30000" dirty="0">
                <a:solidFill>
                  <a:schemeClr val="dk1"/>
                </a:solidFill>
              </a:rPr>
              <a:t>3</a:t>
            </a:r>
            <a:r>
              <a:rPr lang="en" sz="1300" i="1" dirty="0">
                <a:solidFill>
                  <a:schemeClr val="dk1"/>
                </a:solidFill>
              </a:rPr>
              <a:t>Google  </a:t>
            </a:r>
            <a:r>
              <a:rPr lang="en" sz="1300" i="1" baseline="30000" dirty="0">
                <a:solidFill>
                  <a:schemeClr val="dk1"/>
                </a:solidFill>
              </a:rPr>
              <a:t>4</a:t>
            </a:r>
            <a:r>
              <a:rPr lang="en" sz="1300" i="1" dirty="0">
                <a:solidFill>
                  <a:schemeClr val="dk1"/>
                </a:solidFill>
              </a:rPr>
              <a:t>Shanghai Jiao Tong University </a:t>
            </a:r>
            <a:endParaRPr sz="1300" i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i="1" baseline="30000" dirty="0">
                <a:solidFill>
                  <a:schemeClr val="dk1"/>
                </a:solidFill>
              </a:rPr>
              <a:t>5</a:t>
            </a:r>
            <a:r>
              <a:rPr lang="en" sz="1300" i="1" dirty="0">
                <a:solidFill>
                  <a:schemeClr val="dk1"/>
                </a:solidFill>
              </a:rPr>
              <a:t>MBZUAI &amp; Carnegie Mellon University  </a:t>
            </a:r>
            <a:r>
              <a:rPr lang="en" sz="1300" i="1" baseline="30000" dirty="0">
                <a:solidFill>
                  <a:schemeClr val="dk1"/>
                </a:solidFill>
              </a:rPr>
              <a:t>6</a:t>
            </a:r>
            <a:r>
              <a:rPr lang="en" sz="1300" i="1" dirty="0">
                <a:solidFill>
                  <a:schemeClr val="dk1"/>
                </a:solidFill>
              </a:rPr>
              <a:t>Duke University</a:t>
            </a:r>
            <a:endParaRPr sz="1300" i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</a:rPr>
              <a:t>*Equal contribution</a:t>
            </a:r>
            <a:endParaRPr sz="1300" b="1" i="1" dirty="0">
              <a:solidFill>
                <a:schemeClr val="dk1"/>
              </a:solidFill>
            </a:endParaRPr>
          </a:p>
        </p:txBody>
      </p:sp>
      <p:cxnSp>
        <p:nvCxnSpPr>
          <p:cNvPr id="56" name="Google Shape;56;p13"/>
          <p:cNvCxnSpPr/>
          <p:nvPr/>
        </p:nvCxnSpPr>
        <p:spPr>
          <a:xfrm>
            <a:off x="842700" y="1065275"/>
            <a:ext cx="0" cy="841500"/>
          </a:xfrm>
          <a:prstGeom prst="straightConnector1">
            <a:avLst/>
          </a:prstGeom>
          <a:noFill/>
          <a:ln w="38100" cap="flat" cmpd="sng">
            <a:solidFill>
              <a:srgbClr val="B7CCE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57;p13"/>
          <p:cNvCxnSpPr/>
          <p:nvPr/>
        </p:nvCxnSpPr>
        <p:spPr>
          <a:xfrm>
            <a:off x="842700" y="2439038"/>
            <a:ext cx="0" cy="1707300"/>
          </a:xfrm>
          <a:prstGeom prst="straightConnector1">
            <a:avLst/>
          </a:prstGeom>
          <a:noFill/>
          <a:ln w="38100" cap="flat" cmpd="sng">
            <a:solidFill>
              <a:srgbClr val="E5B8B7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8" name="Google Shape;5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96265" y="197225"/>
            <a:ext cx="2143212" cy="642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8459" y="781192"/>
            <a:ext cx="1328675" cy="132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6854" y="4234757"/>
            <a:ext cx="1197900" cy="636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2"/>
          <p:cNvSpPr txBox="1">
            <a:spLocks noGrp="1"/>
          </p:cNvSpPr>
          <p:nvPr>
            <p:ph type="title"/>
          </p:nvPr>
        </p:nvSpPr>
        <p:spPr>
          <a:xfrm>
            <a:off x="490250" y="2238575"/>
            <a:ext cx="6367800" cy="14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Alpa Compiler</a:t>
            </a:r>
            <a:endParaRPr/>
          </a:p>
        </p:txBody>
      </p:sp>
      <p:cxnSp>
        <p:nvCxnSpPr>
          <p:cNvPr id="389" name="Google Shape;389;p22"/>
          <p:cNvCxnSpPr/>
          <p:nvPr/>
        </p:nvCxnSpPr>
        <p:spPr>
          <a:xfrm>
            <a:off x="566450" y="3444227"/>
            <a:ext cx="4754100" cy="0"/>
          </a:xfrm>
          <a:prstGeom prst="straightConnector1">
            <a:avLst/>
          </a:prstGeom>
          <a:noFill/>
          <a:ln w="38100" cap="flat" cmpd="sng">
            <a:solidFill>
              <a:srgbClr val="B7CCE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90" name="Google Shape;390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8426" y="4248625"/>
            <a:ext cx="692650" cy="69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Google Shape;39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993" y="1811117"/>
            <a:ext cx="1523726" cy="1523726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23"/>
          <p:cNvSpPr txBox="1"/>
          <p:nvPr/>
        </p:nvSpPr>
        <p:spPr>
          <a:xfrm>
            <a:off x="2273413" y="1521650"/>
            <a:ext cx="6246600" cy="21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A unified </a:t>
            </a:r>
            <a:r>
              <a:rPr lang="en" sz="2800" b="1">
                <a:solidFill>
                  <a:srgbClr val="015CC5"/>
                </a:solidFill>
              </a:rPr>
              <a:t>compiler</a:t>
            </a:r>
            <a:r>
              <a:rPr lang="en" sz="2800"/>
              <a:t> that</a:t>
            </a:r>
            <a:endParaRPr sz="280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rgbClr val="015CC5"/>
                </a:solidFill>
              </a:rPr>
              <a:t>automatically</a:t>
            </a:r>
            <a:r>
              <a:rPr lang="en" sz="2800"/>
              <a:t> finds and executes the </a:t>
            </a:r>
            <a:endParaRPr sz="280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best </a:t>
            </a:r>
            <a:r>
              <a:rPr lang="en" sz="2800" b="1">
                <a:solidFill>
                  <a:srgbClr val="015CC5"/>
                </a:solidFill>
              </a:rPr>
              <a:t>Inter-op</a:t>
            </a:r>
            <a:r>
              <a:rPr lang="en" sz="2800"/>
              <a:t> and </a:t>
            </a:r>
            <a:r>
              <a:rPr lang="en" sz="2800" b="1">
                <a:solidFill>
                  <a:srgbClr val="015CC5"/>
                </a:solidFill>
              </a:rPr>
              <a:t>Intra-op</a:t>
            </a:r>
            <a:r>
              <a:rPr lang="en" sz="2800"/>
              <a:t> parallelism</a:t>
            </a:r>
            <a:br>
              <a:rPr lang="en" sz="2800"/>
            </a:br>
            <a:r>
              <a:rPr lang="en" sz="2800"/>
              <a:t>for </a:t>
            </a:r>
            <a:r>
              <a:rPr lang="en" sz="2800" b="1">
                <a:solidFill>
                  <a:srgbClr val="015CC5"/>
                </a:solidFill>
              </a:rPr>
              <a:t>large</a:t>
            </a:r>
            <a:r>
              <a:rPr lang="en" sz="2800"/>
              <a:t> deep learning models.</a:t>
            </a:r>
            <a:endParaRPr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4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Alpa User API</a:t>
            </a:r>
            <a:endParaRPr/>
          </a:p>
        </p:txBody>
      </p:sp>
      <p:sp>
        <p:nvSpPr>
          <p:cNvPr id="402" name="Google Shape;402;p24"/>
          <p:cNvSpPr txBox="1"/>
          <p:nvPr/>
        </p:nvSpPr>
        <p:spPr>
          <a:xfrm>
            <a:off x="4078738" y="1523525"/>
            <a:ext cx="5026500" cy="29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D83A49"/>
                </a:solidFill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200" b="0" i="0" u="none" strike="noStrike" cap="none">
                <a:solidFill>
                  <a:srgbClr val="6536BD"/>
                </a:solidFill>
                <a:latin typeface="Consolas"/>
                <a:ea typeface="Consolas"/>
                <a:cs typeface="Consolas"/>
                <a:sym typeface="Consolas"/>
              </a:rPr>
              <a:t>train_step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model_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state, batch):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  </a:t>
            </a:r>
            <a:r>
              <a:rPr lang="en" sz="1200" b="0" i="0" u="none" strike="noStrike" cap="none">
                <a:solidFill>
                  <a:srgbClr val="D83A49"/>
                </a:solidFill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200" b="0" i="0" u="none" strike="noStrike" cap="none">
                <a:solidFill>
                  <a:srgbClr val="6536BD"/>
                </a:solidFill>
                <a:latin typeface="Consolas"/>
                <a:ea typeface="Consolas"/>
                <a:cs typeface="Consolas"/>
                <a:sym typeface="Consolas"/>
              </a:rPr>
              <a:t>loss_func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(params):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      out </a:t>
            </a:r>
            <a:r>
              <a:rPr lang="en" sz="1200" b="0" i="0" u="none" strike="noStrike" cap="none">
                <a:solidFill>
                  <a:srgbClr val="015CC5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200" b="0" i="0" u="none" strike="noStrike" cap="none">
                <a:solidFill>
                  <a:srgbClr val="6536BD"/>
                </a:solidFill>
                <a:latin typeface="Consolas"/>
                <a:ea typeface="Consolas"/>
                <a:cs typeface="Consolas"/>
                <a:sym typeface="Consolas"/>
              </a:rPr>
              <a:t>model_state.forward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(params, batch["x"])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D83A49"/>
                </a:solidFill>
                <a:latin typeface="Consolas"/>
                <a:ea typeface="Consolas"/>
                <a:cs typeface="Consolas"/>
                <a:sym typeface="Consolas"/>
              </a:rPr>
              <a:t>        return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np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.</a:t>
            </a:r>
            <a:r>
              <a:rPr lang="en" sz="1200" b="0" i="0" u="none" strike="noStrike" cap="none">
                <a:solidFill>
                  <a:srgbClr val="6536BD"/>
                </a:solidFill>
                <a:latin typeface="Consolas"/>
                <a:ea typeface="Consolas"/>
                <a:cs typeface="Consolas"/>
                <a:sym typeface="Consolas"/>
              </a:rPr>
              <a:t>mean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((out - batch["y"]) </a:t>
            </a:r>
            <a:r>
              <a:rPr lang="en" sz="1200" b="0" i="0" u="none" strike="noStrike" cap="none">
                <a:solidFill>
                  <a:srgbClr val="015CC5"/>
                </a:solidFill>
                <a:latin typeface="Consolas"/>
                <a:ea typeface="Consolas"/>
                <a:cs typeface="Consolas"/>
                <a:sym typeface="Consolas"/>
              </a:rPr>
              <a:t>** 2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  grads </a:t>
            </a:r>
            <a:r>
              <a:rPr lang="en" sz="1200" b="0" i="0" u="none" strike="noStrike" cap="none">
                <a:solidFill>
                  <a:srgbClr val="015CC5"/>
                </a:solidFill>
                <a:latin typeface="Consolas"/>
                <a:ea typeface="Consolas"/>
                <a:cs typeface="Consolas"/>
                <a:sym typeface="Consolas"/>
              </a:rPr>
              <a:t>= </a:t>
            </a:r>
            <a:r>
              <a:rPr lang="en" sz="1200" b="0" i="0" u="none" strike="noStrike" cap="none">
                <a:solidFill>
                  <a:srgbClr val="6536BD"/>
                </a:solidFill>
                <a:latin typeface="Consolas"/>
                <a:ea typeface="Consolas"/>
                <a:cs typeface="Consolas"/>
                <a:sym typeface="Consolas"/>
              </a:rPr>
              <a:t>grad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(loss_func)(state.params)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  new_model_state </a:t>
            </a:r>
            <a:r>
              <a:rPr lang="en" sz="1200" b="0" i="0" u="none" strike="noStrike" cap="none">
                <a:solidFill>
                  <a:srgbClr val="015CC5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model_state.</a:t>
            </a:r>
            <a:r>
              <a:rPr lang="en" sz="1200" b="0" i="0" u="none" strike="noStrike" cap="none">
                <a:solidFill>
                  <a:srgbClr val="6536BD"/>
                </a:solidFill>
                <a:latin typeface="Consolas"/>
                <a:ea typeface="Consolas"/>
                <a:cs typeface="Consolas"/>
                <a:sym typeface="Consolas"/>
              </a:rPr>
              <a:t>apply_gradient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(grads)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D83A49"/>
                </a:solidFill>
                <a:latin typeface="Consolas"/>
                <a:ea typeface="Consolas"/>
                <a:cs typeface="Consolas"/>
                <a:sym typeface="Consolas"/>
              </a:rPr>
              <a:t>    return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new_model_state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6A737D"/>
                </a:solidFill>
                <a:latin typeface="Consolas"/>
                <a:ea typeface="Consolas"/>
                <a:cs typeface="Consolas"/>
                <a:sym typeface="Consolas"/>
              </a:rPr>
              <a:t># A typical </a:t>
            </a:r>
            <a:r>
              <a:rPr lang="en" sz="1200">
                <a:solidFill>
                  <a:srgbClr val="6A737D"/>
                </a:solidFill>
                <a:latin typeface="Consolas"/>
                <a:ea typeface="Consolas"/>
                <a:cs typeface="Consolas"/>
                <a:sym typeface="Consolas"/>
              </a:rPr>
              <a:t>JAX</a:t>
            </a:r>
            <a:r>
              <a:rPr lang="en" sz="1200" b="0" i="0" u="none" strike="noStrike" cap="none">
                <a:solidFill>
                  <a:srgbClr val="6A737D"/>
                </a:solidFill>
                <a:latin typeface="Consolas"/>
                <a:ea typeface="Consolas"/>
                <a:cs typeface="Consolas"/>
                <a:sym typeface="Consolas"/>
              </a:rPr>
              <a:t> training loop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model_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state </a:t>
            </a:r>
            <a:r>
              <a:rPr lang="en" sz="1200" b="0" i="0" u="none" strike="noStrike" cap="none">
                <a:solidFill>
                  <a:srgbClr val="015CC5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200" b="0" i="0" u="none" strike="noStrike" cap="none">
                <a:solidFill>
                  <a:srgbClr val="6536BD"/>
                </a:solidFill>
                <a:latin typeface="Consolas"/>
                <a:ea typeface="Consolas"/>
                <a:cs typeface="Consolas"/>
                <a:sym typeface="Consolas"/>
              </a:rPr>
              <a:t>create_train_state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()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D83A49"/>
                </a:solidFill>
                <a:latin typeface="Consolas"/>
                <a:ea typeface="Consolas"/>
                <a:cs typeface="Consolas"/>
                <a:sym typeface="Consolas"/>
              </a:rPr>
              <a:t>for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batch </a:t>
            </a:r>
            <a:r>
              <a:rPr lang="en" sz="1200" b="0" i="0" u="none" strike="noStrike" cap="none">
                <a:solidFill>
                  <a:srgbClr val="015CC5"/>
                </a:solidFill>
                <a:latin typeface="Consolas"/>
                <a:ea typeface="Consolas"/>
                <a:cs typeface="Consolas"/>
                <a:sym typeface="Consolas"/>
              </a:rPr>
              <a:t>in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data_loader: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   model_state </a:t>
            </a:r>
            <a:r>
              <a:rPr lang="en" sz="1200" b="0" i="0" u="none" strike="noStrike" cap="none">
                <a:solidFill>
                  <a:srgbClr val="015CC5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200" b="0" i="0" u="none" strike="noStrike" cap="none">
                <a:solidFill>
                  <a:srgbClr val="6536BD"/>
                </a:solidFill>
                <a:latin typeface="Consolas"/>
                <a:ea typeface="Consolas"/>
                <a:cs typeface="Consolas"/>
                <a:sym typeface="Consolas"/>
              </a:rPr>
              <a:t>train_step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(model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_</a:t>
            </a:r>
            <a:r>
              <a:rPr lang="en" sz="12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state, batch)</a:t>
            </a:r>
            <a:endParaRPr/>
          </a:p>
        </p:txBody>
      </p:sp>
      <p:grpSp>
        <p:nvGrpSpPr>
          <p:cNvPr id="403" name="Google Shape;403;p24"/>
          <p:cNvGrpSpPr/>
          <p:nvPr/>
        </p:nvGrpSpPr>
        <p:grpSpPr>
          <a:xfrm>
            <a:off x="343563" y="1274612"/>
            <a:ext cx="6735175" cy="2117988"/>
            <a:chOff x="341875" y="1225587"/>
            <a:chExt cx="6735175" cy="2117988"/>
          </a:xfrm>
        </p:grpSpPr>
        <p:cxnSp>
          <p:nvCxnSpPr>
            <p:cNvPr id="404" name="Google Shape;404;p24"/>
            <p:cNvCxnSpPr/>
            <p:nvPr/>
          </p:nvCxnSpPr>
          <p:spPr>
            <a:xfrm rot="10800000" flipH="1">
              <a:off x="2422675" y="1398225"/>
              <a:ext cx="1433700" cy="510300"/>
            </a:xfrm>
            <a:prstGeom prst="straightConnector1">
              <a:avLst/>
            </a:prstGeom>
            <a:noFill/>
            <a:ln w="19050" cap="flat" cmpd="sng">
              <a:solidFill>
                <a:srgbClr val="4B4B4B"/>
              </a:solidFill>
              <a:prstDash val="solid"/>
              <a:round/>
              <a:headEnd type="none" w="sm" len="sm"/>
              <a:tailEnd type="triangle" w="lg" len="lg"/>
            </a:ln>
          </p:spPr>
        </p:cxnSp>
        <p:sp>
          <p:nvSpPr>
            <p:cNvPr id="405" name="Google Shape;405;p24"/>
            <p:cNvSpPr/>
            <p:nvPr/>
          </p:nvSpPr>
          <p:spPr>
            <a:xfrm>
              <a:off x="341875" y="2052375"/>
              <a:ext cx="3514500" cy="12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rgbClr val="8250DF"/>
                  </a:solidFill>
                  <a:latin typeface="Consolas"/>
                  <a:ea typeface="Consolas"/>
                  <a:cs typeface="Consolas"/>
                  <a:sym typeface="Consolas"/>
                </a:rPr>
                <a:t>@alpa.parallelize</a:t>
              </a:r>
              <a:endParaRPr sz="1800" b="1"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/>
            </a:p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/>
                <a:t>Distribute</a:t>
              </a:r>
              <a:r>
                <a:rPr lang="en" sz="1800" i="0" u="none" strike="noStrike" cap="none">
                  <a:solidFill>
                    <a:srgbClr val="000000"/>
                  </a:solidFill>
                </a:rPr>
                <a:t> </a:t>
              </a:r>
              <a:r>
                <a:rPr lang="en" sz="1800"/>
                <a:t>the training function</a:t>
              </a:r>
              <a:endParaRPr sz="1800"/>
            </a:p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/>
                <a:t>with a simple decorator</a:t>
              </a:r>
              <a:endParaRPr sz="1800"/>
            </a:p>
          </p:txBody>
        </p:sp>
        <p:sp>
          <p:nvSpPr>
            <p:cNvPr id="406" name="Google Shape;406;p24"/>
            <p:cNvSpPr txBox="1"/>
            <p:nvPr/>
          </p:nvSpPr>
          <p:spPr>
            <a:xfrm>
              <a:off x="4077050" y="1225587"/>
              <a:ext cx="30000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rgbClr val="6536BD"/>
                  </a:solidFill>
                  <a:latin typeface="Consolas"/>
                  <a:ea typeface="Consolas"/>
                  <a:cs typeface="Consolas"/>
                  <a:sym typeface="Consolas"/>
                </a:rPr>
                <a:t>@alpa.parallelize</a:t>
              </a:r>
              <a:endParaRPr b="1">
                <a:solidFill>
                  <a:schemeClr val="dk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5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Alpa’s Main Contributions</a:t>
            </a:r>
            <a:endParaRPr/>
          </a:p>
        </p:txBody>
      </p:sp>
      <p:grpSp>
        <p:nvGrpSpPr>
          <p:cNvPr id="412" name="Google Shape;412;p25"/>
          <p:cNvGrpSpPr/>
          <p:nvPr/>
        </p:nvGrpSpPr>
        <p:grpSpPr>
          <a:xfrm>
            <a:off x="1197663" y="1707129"/>
            <a:ext cx="6748675" cy="461750"/>
            <a:chOff x="1193775" y="1710925"/>
            <a:chExt cx="6748675" cy="461750"/>
          </a:xfrm>
        </p:grpSpPr>
        <p:sp>
          <p:nvSpPr>
            <p:cNvPr id="413" name="Google Shape;413;p25"/>
            <p:cNvSpPr txBox="1"/>
            <p:nvPr/>
          </p:nvSpPr>
          <p:spPr>
            <a:xfrm>
              <a:off x="1737550" y="1710950"/>
              <a:ext cx="6204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chemeClr val="dk1"/>
                  </a:solidFill>
                </a:rPr>
                <a:t>Two-level hierarchical space of parallelism techniques.</a:t>
              </a:r>
              <a:endParaRPr sz="1800">
                <a:solidFill>
                  <a:schemeClr val="dk1"/>
                </a:solidFill>
              </a:endParaRPr>
            </a:p>
          </p:txBody>
        </p:sp>
        <p:pic>
          <p:nvPicPr>
            <p:cNvPr id="414" name="Google Shape;414;p2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93775" y="1710925"/>
              <a:ext cx="461750" cy="4617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15" name="Google Shape;415;p25"/>
          <p:cNvGrpSpPr/>
          <p:nvPr/>
        </p:nvGrpSpPr>
        <p:grpSpPr>
          <a:xfrm>
            <a:off x="1197662" y="2490729"/>
            <a:ext cx="6544975" cy="461750"/>
            <a:chOff x="1193775" y="2494525"/>
            <a:chExt cx="6544975" cy="461750"/>
          </a:xfrm>
        </p:grpSpPr>
        <p:sp>
          <p:nvSpPr>
            <p:cNvPr id="416" name="Google Shape;416;p25"/>
            <p:cNvSpPr txBox="1"/>
            <p:nvPr/>
          </p:nvSpPr>
          <p:spPr>
            <a:xfrm>
              <a:off x="1737550" y="2494544"/>
              <a:ext cx="60012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2400"/>
                </a:spcBef>
                <a:spcAft>
                  <a:spcPts val="600"/>
                </a:spcAft>
                <a:buNone/>
              </a:pPr>
              <a:r>
                <a:rPr lang="en" sz="1800">
                  <a:solidFill>
                    <a:schemeClr val="dk1"/>
                  </a:solidFill>
                </a:rPr>
                <a:t>Effective optimization algorithms at each level.</a:t>
              </a:r>
              <a:endParaRPr sz="1800">
                <a:solidFill>
                  <a:schemeClr val="dk1"/>
                </a:solidFill>
              </a:endParaRPr>
            </a:p>
          </p:txBody>
        </p:sp>
        <p:pic>
          <p:nvPicPr>
            <p:cNvPr id="417" name="Google Shape;417;p2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93775" y="2494525"/>
              <a:ext cx="461750" cy="4617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18" name="Google Shape;418;p25"/>
          <p:cNvGrpSpPr/>
          <p:nvPr/>
        </p:nvGrpSpPr>
        <p:grpSpPr>
          <a:xfrm>
            <a:off x="1197663" y="3281904"/>
            <a:ext cx="6635275" cy="461750"/>
            <a:chOff x="1193775" y="3285700"/>
            <a:chExt cx="6635275" cy="461750"/>
          </a:xfrm>
        </p:grpSpPr>
        <p:sp>
          <p:nvSpPr>
            <p:cNvPr id="419" name="Google Shape;419;p25"/>
            <p:cNvSpPr txBox="1"/>
            <p:nvPr/>
          </p:nvSpPr>
          <p:spPr>
            <a:xfrm>
              <a:off x="1737550" y="3285725"/>
              <a:ext cx="60915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chemeClr val="dk1"/>
                  </a:solidFill>
                </a:rPr>
                <a:t>Efficient compiler and runtime system implementation.</a:t>
              </a:r>
              <a:endParaRPr sz="1800">
                <a:solidFill>
                  <a:schemeClr val="dk1"/>
                </a:solidFill>
              </a:endParaRPr>
            </a:p>
          </p:txBody>
        </p:sp>
        <p:pic>
          <p:nvPicPr>
            <p:cNvPr id="420" name="Google Shape;420;p2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193775" y="3285700"/>
              <a:ext cx="461750" cy="4617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6"/>
          <p:cNvSpPr/>
          <p:nvPr/>
        </p:nvSpPr>
        <p:spPr>
          <a:xfrm>
            <a:off x="3519731" y="716413"/>
            <a:ext cx="326700" cy="311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onsolas"/>
                <a:ea typeface="Consolas"/>
                <a:cs typeface="Consolas"/>
                <a:sym typeface="Consolas"/>
              </a:rPr>
              <a:t>A</a:t>
            </a:r>
            <a:endParaRPr sz="16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26" name="Google Shape;426;p26"/>
          <p:cNvSpPr/>
          <p:nvPr/>
        </p:nvSpPr>
        <p:spPr>
          <a:xfrm>
            <a:off x="4115377" y="716413"/>
            <a:ext cx="326700" cy="311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onsolas"/>
                <a:ea typeface="Consolas"/>
                <a:cs typeface="Consolas"/>
                <a:sym typeface="Consolas"/>
              </a:rPr>
              <a:t>B</a:t>
            </a:r>
            <a:endParaRPr sz="16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27" name="Google Shape;427;p26"/>
          <p:cNvSpPr/>
          <p:nvPr/>
        </p:nvSpPr>
        <p:spPr>
          <a:xfrm>
            <a:off x="5300562" y="716413"/>
            <a:ext cx="326700" cy="311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onsolas"/>
                <a:ea typeface="Consolas"/>
                <a:cs typeface="Consolas"/>
                <a:sym typeface="Consolas"/>
              </a:rPr>
              <a:t>D</a:t>
            </a:r>
            <a:endParaRPr sz="16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28" name="Google Shape;428;p26"/>
          <p:cNvSpPr/>
          <p:nvPr/>
        </p:nvSpPr>
        <p:spPr>
          <a:xfrm>
            <a:off x="4707979" y="716413"/>
            <a:ext cx="326700" cy="311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onsolas"/>
                <a:ea typeface="Consolas"/>
                <a:cs typeface="Consolas"/>
                <a:sym typeface="Consolas"/>
              </a:rPr>
              <a:t>C</a:t>
            </a:r>
            <a:endParaRPr sz="16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429" name="Google Shape;429;p26"/>
          <p:cNvCxnSpPr>
            <a:stCxn id="425" idx="3"/>
            <a:endCxn id="426" idx="1"/>
          </p:cNvCxnSpPr>
          <p:nvPr/>
        </p:nvCxnSpPr>
        <p:spPr>
          <a:xfrm>
            <a:off x="3846431" y="871963"/>
            <a:ext cx="2688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30" name="Google Shape;430;p26"/>
          <p:cNvCxnSpPr>
            <a:stCxn id="426" idx="3"/>
            <a:endCxn id="428" idx="1"/>
          </p:cNvCxnSpPr>
          <p:nvPr/>
        </p:nvCxnSpPr>
        <p:spPr>
          <a:xfrm>
            <a:off x="4442077" y="871963"/>
            <a:ext cx="2658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31" name="Google Shape;431;p26"/>
          <p:cNvCxnSpPr>
            <a:stCxn id="428" idx="3"/>
            <a:endCxn id="427" idx="1"/>
          </p:cNvCxnSpPr>
          <p:nvPr/>
        </p:nvCxnSpPr>
        <p:spPr>
          <a:xfrm>
            <a:off x="5034679" y="871963"/>
            <a:ext cx="2658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32" name="Google Shape;432;p26"/>
          <p:cNvSpPr/>
          <p:nvPr/>
        </p:nvSpPr>
        <p:spPr>
          <a:xfrm>
            <a:off x="3456869" y="649047"/>
            <a:ext cx="2236200" cy="445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33" name="Google Shape;433;p26"/>
          <p:cNvSpPr txBox="1"/>
          <p:nvPr/>
        </p:nvSpPr>
        <p:spPr>
          <a:xfrm>
            <a:off x="3298850" y="146971"/>
            <a:ext cx="2549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</a:rPr>
              <a:t>Computational </a:t>
            </a:r>
            <a:r>
              <a:rPr lang="en" sz="1800"/>
              <a:t>G</a:t>
            </a:r>
            <a:r>
              <a:rPr lang="en" sz="1800">
                <a:solidFill>
                  <a:srgbClr val="000000"/>
                </a:solidFill>
              </a:rPr>
              <a:t>raph</a:t>
            </a:r>
            <a:endParaRPr sz="1800">
              <a:solidFill>
                <a:srgbClr val="000000"/>
              </a:solidFill>
            </a:endParaRPr>
          </a:p>
        </p:txBody>
      </p:sp>
      <p:grpSp>
        <p:nvGrpSpPr>
          <p:cNvPr id="434" name="Google Shape;434;p26"/>
          <p:cNvGrpSpPr/>
          <p:nvPr/>
        </p:nvGrpSpPr>
        <p:grpSpPr>
          <a:xfrm>
            <a:off x="145426" y="1243010"/>
            <a:ext cx="4702536" cy="3835328"/>
            <a:chOff x="145426" y="1547810"/>
            <a:chExt cx="4702536" cy="3835328"/>
          </a:xfrm>
        </p:grpSpPr>
        <p:sp>
          <p:nvSpPr>
            <p:cNvPr id="435" name="Google Shape;435;p26"/>
            <p:cNvSpPr/>
            <p:nvPr/>
          </p:nvSpPr>
          <p:spPr>
            <a:xfrm rot="640289">
              <a:off x="391546" y="1968091"/>
              <a:ext cx="4210297" cy="3051607"/>
            </a:xfrm>
            <a:prstGeom prst="cloud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6"/>
            <p:cNvSpPr/>
            <p:nvPr/>
          </p:nvSpPr>
          <p:spPr>
            <a:xfrm>
              <a:off x="2345071" y="2439850"/>
              <a:ext cx="11244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37" name="Google Shape;437;p26"/>
            <p:cNvSpPr/>
            <p:nvPr/>
          </p:nvSpPr>
          <p:spPr>
            <a:xfrm>
              <a:off x="1240125" y="2440175"/>
              <a:ext cx="10518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38" name="Google Shape;438;p26"/>
            <p:cNvSpPr/>
            <p:nvPr/>
          </p:nvSpPr>
          <p:spPr>
            <a:xfrm>
              <a:off x="1306550" y="2507470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9999"/>
                </a:gs>
                <a:gs pos="50000">
                  <a:srgbClr val="EA9999"/>
                </a:gs>
                <a:gs pos="50000">
                  <a:srgbClr val="FFE599"/>
                </a:gs>
                <a:gs pos="100000">
                  <a:srgbClr val="FFE599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39" name="Google Shape;439;p26"/>
            <p:cNvSpPr/>
            <p:nvPr/>
          </p:nvSpPr>
          <p:spPr>
            <a:xfrm>
              <a:off x="1899132" y="2507464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9999"/>
                </a:gs>
                <a:gs pos="50000">
                  <a:srgbClr val="EA9999"/>
                </a:gs>
                <a:gs pos="50000">
                  <a:srgbClr val="FFE599"/>
                </a:gs>
                <a:gs pos="100000">
                  <a:srgbClr val="FFE599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40" name="Google Shape;440;p26"/>
            <p:cNvSpPr/>
            <p:nvPr/>
          </p:nvSpPr>
          <p:spPr>
            <a:xfrm>
              <a:off x="3084318" y="2507470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D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41" name="Google Shape;441;p26"/>
            <p:cNvSpPr/>
            <p:nvPr/>
          </p:nvSpPr>
          <p:spPr>
            <a:xfrm>
              <a:off x="2491735" y="2507464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C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42" name="Google Shape;442;p26"/>
            <p:cNvCxnSpPr>
              <a:stCxn id="438" idx="3"/>
              <a:endCxn id="439" idx="1"/>
            </p:cNvCxnSpPr>
            <p:nvPr/>
          </p:nvCxnSpPr>
          <p:spPr>
            <a:xfrm>
              <a:off x="1633250" y="2663020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43" name="Google Shape;443;p26"/>
            <p:cNvCxnSpPr>
              <a:stCxn id="439" idx="3"/>
              <a:endCxn id="441" idx="1"/>
            </p:cNvCxnSpPr>
            <p:nvPr/>
          </p:nvCxnSpPr>
          <p:spPr>
            <a:xfrm>
              <a:off x="2225832" y="2663014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44" name="Google Shape;444;p26"/>
            <p:cNvCxnSpPr>
              <a:stCxn id="441" idx="3"/>
              <a:endCxn id="440" idx="1"/>
            </p:cNvCxnSpPr>
            <p:nvPr/>
          </p:nvCxnSpPr>
          <p:spPr>
            <a:xfrm>
              <a:off x="2818435" y="2663014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445" name="Google Shape;445;p26"/>
            <p:cNvSpPr txBox="1"/>
            <p:nvPr/>
          </p:nvSpPr>
          <p:spPr>
            <a:xfrm>
              <a:off x="2423966" y="4533096"/>
              <a:ext cx="326700" cy="32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109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…</a:t>
              </a:r>
              <a:endParaRPr/>
            </a:p>
          </p:txBody>
        </p:sp>
        <p:sp>
          <p:nvSpPr>
            <p:cNvPr id="446" name="Google Shape;446;p26"/>
            <p:cNvSpPr/>
            <p:nvPr/>
          </p:nvSpPr>
          <p:spPr>
            <a:xfrm>
              <a:off x="2006777" y="2973250"/>
              <a:ext cx="16914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47" name="Google Shape;447;p26"/>
            <p:cNvSpPr/>
            <p:nvPr/>
          </p:nvSpPr>
          <p:spPr>
            <a:xfrm>
              <a:off x="1468725" y="2973575"/>
              <a:ext cx="4782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48" name="Google Shape;448;p26"/>
            <p:cNvSpPr/>
            <p:nvPr/>
          </p:nvSpPr>
          <p:spPr>
            <a:xfrm>
              <a:off x="1535150" y="3040870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9999"/>
                </a:gs>
                <a:gs pos="50000">
                  <a:srgbClr val="EA9999"/>
                </a:gs>
                <a:gs pos="50000">
                  <a:srgbClr val="FFE599"/>
                </a:gs>
                <a:gs pos="100000">
                  <a:srgbClr val="FFE599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49" name="Google Shape;449;p26"/>
            <p:cNvSpPr/>
            <p:nvPr/>
          </p:nvSpPr>
          <p:spPr>
            <a:xfrm>
              <a:off x="2127732" y="3040864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50" name="Google Shape;450;p26"/>
            <p:cNvSpPr/>
            <p:nvPr/>
          </p:nvSpPr>
          <p:spPr>
            <a:xfrm>
              <a:off x="3312918" y="3040870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D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51" name="Google Shape;451;p26"/>
            <p:cNvSpPr/>
            <p:nvPr/>
          </p:nvSpPr>
          <p:spPr>
            <a:xfrm>
              <a:off x="2720335" y="3040864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C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52" name="Google Shape;452;p26"/>
            <p:cNvCxnSpPr>
              <a:stCxn id="448" idx="3"/>
              <a:endCxn id="449" idx="1"/>
            </p:cNvCxnSpPr>
            <p:nvPr/>
          </p:nvCxnSpPr>
          <p:spPr>
            <a:xfrm>
              <a:off x="1861850" y="3196420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53" name="Google Shape;453;p26"/>
            <p:cNvCxnSpPr>
              <a:stCxn id="449" idx="3"/>
              <a:endCxn id="451" idx="1"/>
            </p:cNvCxnSpPr>
            <p:nvPr/>
          </p:nvCxnSpPr>
          <p:spPr>
            <a:xfrm>
              <a:off x="2454432" y="3196414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54" name="Google Shape;454;p26"/>
            <p:cNvCxnSpPr>
              <a:stCxn id="451" idx="3"/>
              <a:endCxn id="450" idx="1"/>
            </p:cNvCxnSpPr>
            <p:nvPr/>
          </p:nvCxnSpPr>
          <p:spPr>
            <a:xfrm>
              <a:off x="3047035" y="3196414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455" name="Google Shape;455;p26"/>
            <p:cNvSpPr/>
            <p:nvPr/>
          </p:nvSpPr>
          <p:spPr>
            <a:xfrm>
              <a:off x="2935000" y="3506650"/>
              <a:ext cx="5343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56" name="Google Shape;456;p26"/>
            <p:cNvSpPr/>
            <p:nvPr/>
          </p:nvSpPr>
          <p:spPr>
            <a:xfrm>
              <a:off x="1240125" y="3506975"/>
              <a:ext cx="16488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57" name="Google Shape;457;p26"/>
            <p:cNvSpPr/>
            <p:nvPr/>
          </p:nvSpPr>
          <p:spPr>
            <a:xfrm>
              <a:off x="1306550" y="3574270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9999"/>
                </a:gs>
                <a:gs pos="50000">
                  <a:srgbClr val="EA9999"/>
                </a:gs>
                <a:gs pos="50000">
                  <a:srgbClr val="FFE599"/>
                </a:gs>
                <a:gs pos="100000">
                  <a:srgbClr val="FFE599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58" name="Google Shape;458;p26"/>
            <p:cNvSpPr/>
            <p:nvPr/>
          </p:nvSpPr>
          <p:spPr>
            <a:xfrm>
              <a:off x="1899132" y="3574264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9999"/>
                </a:gs>
                <a:gs pos="50000">
                  <a:srgbClr val="EA9999"/>
                </a:gs>
                <a:gs pos="50000">
                  <a:srgbClr val="FFE599"/>
                </a:gs>
                <a:gs pos="100000">
                  <a:srgbClr val="FFE599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59" name="Google Shape;459;p26"/>
            <p:cNvSpPr/>
            <p:nvPr/>
          </p:nvSpPr>
          <p:spPr>
            <a:xfrm>
              <a:off x="3084318" y="3574270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D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60" name="Google Shape;460;p26"/>
            <p:cNvSpPr/>
            <p:nvPr/>
          </p:nvSpPr>
          <p:spPr>
            <a:xfrm>
              <a:off x="2491735" y="3574264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9999"/>
                </a:gs>
                <a:gs pos="50000">
                  <a:srgbClr val="EA9999"/>
                </a:gs>
                <a:gs pos="50000">
                  <a:srgbClr val="FFE599"/>
                </a:gs>
                <a:gs pos="100000">
                  <a:srgbClr val="FFE599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C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61" name="Google Shape;461;p26"/>
            <p:cNvCxnSpPr>
              <a:stCxn id="457" idx="3"/>
              <a:endCxn id="458" idx="1"/>
            </p:cNvCxnSpPr>
            <p:nvPr/>
          </p:nvCxnSpPr>
          <p:spPr>
            <a:xfrm>
              <a:off x="1633250" y="3729820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62" name="Google Shape;462;p26"/>
            <p:cNvCxnSpPr>
              <a:stCxn id="458" idx="3"/>
              <a:endCxn id="460" idx="1"/>
            </p:cNvCxnSpPr>
            <p:nvPr/>
          </p:nvCxnSpPr>
          <p:spPr>
            <a:xfrm>
              <a:off x="2225832" y="3729814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63" name="Google Shape;463;p26"/>
            <p:cNvCxnSpPr>
              <a:stCxn id="460" idx="3"/>
              <a:endCxn id="459" idx="1"/>
            </p:cNvCxnSpPr>
            <p:nvPr/>
          </p:nvCxnSpPr>
          <p:spPr>
            <a:xfrm>
              <a:off x="2818435" y="3729814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464" name="Google Shape;464;p26"/>
            <p:cNvSpPr/>
            <p:nvPr/>
          </p:nvSpPr>
          <p:spPr>
            <a:xfrm>
              <a:off x="2573671" y="4040050"/>
              <a:ext cx="11244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65" name="Google Shape;465;p26"/>
            <p:cNvSpPr/>
            <p:nvPr/>
          </p:nvSpPr>
          <p:spPr>
            <a:xfrm>
              <a:off x="1468725" y="4040375"/>
              <a:ext cx="10518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66" name="Google Shape;466;p26"/>
            <p:cNvSpPr/>
            <p:nvPr/>
          </p:nvSpPr>
          <p:spPr>
            <a:xfrm>
              <a:off x="1535150" y="4107670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9999"/>
                </a:gs>
                <a:gs pos="50000">
                  <a:srgbClr val="EA9999"/>
                </a:gs>
                <a:gs pos="50000">
                  <a:srgbClr val="FFE599"/>
                </a:gs>
                <a:gs pos="100000">
                  <a:srgbClr val="FFE599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67" name="Google Shape;467;p26"/>
            <p:cNvSpPr/>
            <p:nvPr/>
          </p:nvSpPr>
          <p:spPr>
            <a:xfrm>
              <a:off x="2127732" y="4107664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9999"/>
                </a:gs>
                <a:gs pos="50000">
                  <a:srgbClr val="EA9999"/>
                </a:gs>
                <a:gs pos="50000">
                  <a:srgbClr val="FFE599"/>
                </a:gs>
                <a:gs pos="100000">
                  <a:srgbClr val="FFE599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68" name="Google Shape;468;p26"/>
            <p:cNvSpPr/>
            <p:nvPr/>
          </p:nvSpPr>
          <p:spPr>
            <a:xfrm>
              <a:off x="3312918" y="4107670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D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69" name="Google Shape;469;p26"/>
            <p:cNvSpPr/>
            <p:nvPr/>
          </p:nvSpPr>
          <p:spPr>
            <a:xfrm>
              <a:off x="2720335" y="4107664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C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70" name="Google Shape;470;p26"/>
            <p:cNvCxnSpPr>
              <a:stCxn id="466" idx="3"/>
              <a:endCxn id="467" idx="1"/>
            </p:cNvCxnSpPr>
            <p:nvPr/>
          </p:nvCxnSpPr>
          <p:spPr>
            <a:xfrm>
              <a:off x="1861850" y="4263220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71" name="Google Shape;471;p26"/>
            <p:cNvCxnSpPr>
              <a:stCxn id="467" idx="3"/>
              <a:endCxn id="469" idx="1"/>
            </p:cNvCxnSpPr>
            <p:nvPr/>
          </p:nvCxnSpPr>
          <p:spPr>
            <a:xfrm>
              <a:off x="2454432" y="4263214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72" name="Google Shape;472;p26"/>
            <p:cNvCxnSpPr>
              <a:stCxn id="469" idx="3"/>
              <a:endCxn id="468" idx="1"/>
            </p:cNvCxnSpPr>
            <p:nvPr/>
          </p:nvCxnSpPr>
          <p:spPr>
            <a:xfrm>
              <a:off x="3047035" y="4263214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473" name="Google Shape;473;p26"/>
            <p:cNvSpPr txBox="1"/>
            <p:nvPr/>
          </p:nvSpPr>
          <p:spPr>
            <a:xfrm>
              <a:off x="1181675" y="1547810"/>
              <a:ext cx="25164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/>
                <a:t>Whole Search Space</a:t>
              </a:r>
              <a:endParaRPr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474" name="Google Shape;474;p26"/>
          <p:cNvGrpSpPr/>
          <p:nvPr/>
        </p:nvGrpSpPr>
        <p:grpSpPr>
          <a:xfrm>
            <a:off x="4840161" y="1219525"/>
            <a:ext cx="4045613" cy="1841447"/>
            <a:chOff x="4840161" y="1219525"/>
            <a:chExt cx="4045613" cy="1841447"/>
          </a:xfrm>
        </p:grpSpPr>
        <p:sp>
          <p:nvSpPr>
            <p:cNvPr id="475" name="Google Shape;475;p26"/>
            <p:cNvSpPr/>
            <p:nvPr/>
          </p:nvSpPr>
          <p:spPr>
            <a:xfrm rot="-5400000">
              <a:off x="4879461" y="2659272"/>
              <a:ext cx="362400" cy="4410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chemeClr val="lt2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6" name="Google Shape;476;p26"/>
            <p:cNvSpPr txBox="1"/>
            <p:nvPr/>
          </p:nvSpPr>
          <p:spPr>
            <a:xfrm>
              <a:off x="4966574" y="1219525"/>
              <a:ext cx="39192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/>
                <a:t>Alpa Hierarchical Space</a:t>
              </a:r>
              <a:endParaRPr sz="1800" b="1">
                <a:solidFill>
                  <a:srgbClr val="000000"/>
                </a:solidFill>
              </a:endParaRPr>
            </a:p>
          </p:txBody>
        </p:sp>
      </p:grpSp>
      <p:sp>
        <p:nvSpPr>
          <p:cNvPr id="477" name="Google Shape;477;p26"/>
          <p:cNvSpPr/>
          <p:nvPr/>
        </p:nvSpPr>
        <p:spPr>
          <a:xfrm>
            <a:off x="6489325" y="2263489"/>
            <a:ext cx="111900" cy="111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FFFF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8" name="Google Shape;478;p26"/>
          <p:cNvGrpSpPr/>
          <p:nvPr/>
        </p:nvGrpSpPr>
        <p:grpSpPr>
          <a:xfrm>
            <a:off x="5579551" y="1597160"/>
            <a:ext cx="2358808" cy="3085800"/>
            <a:chOff x="5579551" y="1597160"/>
            <a:chExt cx="2358808" cy="3085800"/>
          </a:xfrm>
        </p:grpSpPr>
        <p:sp>
          <p:nvSpPr>
            <p:cNvPr id="479" name="Google Shape;479;p26"/>
            <p:cNvSpPr/>
            <p:nvPr/>
          </p:nvSpPr>
          <p:spPr>
            <a:xfrm>
              <a:off x="6294338" y="1929292"/>
              <a:ext cx="16290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80" name="Google Shape;480;p26"/>
            <p:cNvSpPr/>
            <p:nvPr/>
          </p:nvSpPr>
          <p:spPr>
            <a:xfrm>
              <a:off x="5693875" y="1929606"/>
              <a:ext cx="4512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81" name="Google Shape;481;p26"/>
            <p:cNvSpPr/>
            <p:nvPr/>
          </p:nvSpPr>
          <p:spPr>
            <a:xfrm>
              <a:off x="5689195" y="3840457"/>
              <a:ext cx="10518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82" name="Google Shape;482;p26"/>
            <p:cNvSpPr/>
            <p:nvPr/>
          </p:nvSpPr>
          <p:spPr>
            <a:xfrm>
              <a:off x="6886559" y="3840457"/>
              <a:ext cx="10518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83" name="Google Shape;483;p26"/>
            <p:cNvSpPr/>
            <p:nvPr/>
          </p:nvSpPr>
          <p:spPr>
            <a:xfrm>
              <a:off x="5760300" y="1996908"/>
              <a:ext cx="326700" cy="3111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84" name="Google Shape;484;p26"/>
            <p:cNvSpPr/>
            <p:nvPr/>
          </p:nvSpPr>
          <p:spPr>
            <a:xfrm>
              <a:off x="6352882" y="1996903"/>
              <a:ext cx="326700" cy="3111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85" name="Google Shape;485;p26"/>
            <p:cNvSpPr/>
            <p:nvPr/>
          </p:nvSpPr>
          <p:spPr>
            <a:xfrm>
              <a:off x="7538068" y="1996908"/>
              <a:ext cx="326700" cy="311100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73180"/>
              </a:srgbClr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D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86" name="Google Shape;486;p26"/>
            <p:cNvSpPr/>
            <p:nvPr/>
          </p:nvSpPr>
          <p:spPr>
            <a:xfrm>
              <a:off x="6945485" y="1996903"/>
              <a:ext cx="326700" cy="311100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73180"/>
              </a:srgbClr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C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87" name="Google Shape;487;p26"/>
            <p:cNvCxnSpPr>
              <a:stCxn id="483" idx="3"/>
              <a:endCxn id="484" idx="1"/>
            </p:cNvCxnSpPr>
            <p:nvPr/>
          </p:nvCxnSpPr>
          <p:spPr>
            <a:xfrm>
              <a:off x="6087000" y="2152458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88" name="Google Shape;488;p26"/>
            <p:cNvCxnSpPr>
              <a:stCxn id="484" idx="3"/>
              <a:endCxn id="486" idx="1"/>
            </p:cNvCxnSpPr>
            <p:nvPr/>
          </p:nvCxnSpPr>
          <p:spPr>
            <a:xfrm>
              <a:off x="6679582" y="2152453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89" name="Google Shape;489;p26"/>
            <p:cNvCxnSpPr>
              <a:stCxn id="486" idx="3"/>
              <a:endCxn id="485" idx="1"/>
            </p:cNvCxnSpPr>
            <p:nvPr/>
          </p:nvCxnSpPr>
          <p:spPr>
            <a:xfrm>
              <a:off x="7272185" y="2152453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490" name="Google Shape;490;p26"/>
            <p:cNvSpPr/>
            <p:nvPr/>
          </p:nvSpPr>
          <p:spPr>
            <a:xfrm>
              <a:off x="5761151" y="3908065"/>
              <a:ext cx="326700" cy="3111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91" name="Google Shape;491;p26"/>
            <p:cNvSpPr/>
            <p:nvPr/>
          </p:nvSpPr>
          <p:spPr>
            <a:xfrm>
              <a:off x="6353734" y="3908059"/>
              <a:ext cx="326700" cy="3111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92" name="Google Shape;492;p26"/>
            <p:cNvSpPr/>
            <p:nvPr/>
          </p:nvSpPr>
          <p:spPr>
            <a:xfrm>
              <a:off x="7538920" y="3908065"/>
              <a:ext cx="326700" cy="3111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D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93" name="Google Shape;493;p26"/>
            <p:cNvSpPr/>
            <p:nvPr/>
          </p:nvSpPr>
          <p:spPr>
            <a:xfrm>
              <a:off x="6946336" y="3908059"/>
              <a:ext cx="326700" cy="3111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C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94" name="Google Shape;494;p26"/>
            <p:cNvCxnSpPr>
              <a:stCxn id="490" idx="3"/>
              <a:endCxn id="491" idx="1"/>
            </p:cNvCxnSpPr>
            <p:nvPr/>
          </p:nvCxnSpPr>
          <p:spPr>
            <a:xfrm>
              <a:off x="6087851" y="4063615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95" name="Google Shape;495;p26"/>
            <p:cNvCxnSpPr>
              <a:stCxn id="491" idx="3"/>
              <a:endCxn id="493" idx="1"/>
            </p:cNvCxnSpPr>
            <p:nvPr/>
          </p:nvCxnSpPr>
          <p:spPr>
            <a:xfrm>
              <a:off x="6680434" y="4063609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96" name="Google Shape;496;p26"/>
            <p:cNvCxnSpPr>
              <a:stCxn id="493" idx="3"/>
              <a:endCxn id="492" idx="1"/>
            </p:cNvCxnSpPr>
            <p:nvPr/>
          </p:nvCxnSpPr>
          <p:spPr>
            <a:xfrm>
              <a:off x="7273036" y="4063609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497" name="Google Shape;497;p26"/>
            <p:cNvSpPr/>
            <p:nvPr/>
          </p:nvSpPr>
          <p:spPr>
            <a:xfrm>
              <a:off x="5579551" y="1735638"/>
              <a:ext cx="78300" cy="78300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98" name="Google Shape;498;p26"/>
            <p:cNvCxnSpPr>
              <a:stCxn id="497" idx="4"/>
              <a:endCxn id="480" idx="1"/>
            </p:cNvCxnSpPr>
            <p:nvPr/>
          </p:nvCxnSpPr>
          <p:spPr>
            <a:xfrm rot="-5400000" flipH="1">
              <a:off x="5487001" y="1945638"/>
              <a:ext cx="338700" cy="75300"/>
            </a:xfrm>
            <a:prstGeom prst="bentConnector2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9" name="Google Shape;499;p26"/>
            <p:cNvCxnSpPr>
              <a:stCxn id="497" idx="4"/>
              <a:endCxn id="481" idx="1"/>
            </p:cNvCxnSpPr>
            <p:nvPr/>
          </p:nvCxnSpPr>
          <p:spPr>
            <a:xfrm rot="-5400000" flipH="1">
              <a:off x="4529251" y="2903388"/>
              <a:ext cx="2249400" cy="70500"/>
            </a:xfrm>
            <a:prstGeom prst="bentConnector2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0" name="Google Shape;500;p26"/>
            <p:cNvCxnSpPr>
              <a:stCxn id="497" idx="4"/>
              <a:endCxn id="501" idx="1"/>
            </p:cNvCxnSpPr>
            <p:nvPr/>
          </p:nvCxnSpPr>
          <p:spPr>
            <a:xfrm rot="-5400000" flipH="1">
              <a:off x="4300351" y="3132288"/>
              <a:ext cx="2705700" cy="69000"/>
            </a:xfrm>
            <a:prstGeom prst="bentConnector2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1" name="Google Shape;501;p26"/>
            <p:cNvSpPr txBox="1"/>
            <p:nvPr/>
          </p:nvSpPr>
          <p:spPr>
            <a:xfrm>
              <a:off x="5687691" y="4356560"/>
              <a:ext cx="326700" cy="32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109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…</a:t>
              </a:r>
              <a:endParaRPr/>
            </a:p>
          </p:txBody>
        </p:sp>
        <p:sp>
          <p:nvSpPr>
            <p:cNvPr id="502" name="Google Shape;502;p26"/>
            <p:cNvSpPr txBox="1"/>
            <p:nvPr/>
          </p:nvSpPr>
          <p:spPr>
            <a:xfrm>
              <a:off x="5694000" y="1597160"/>
              <a:ext cx="1845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Inter-op Parallelism</a:t>
              </a:r>
              <a:endParaRPr/>
            </a:p>
          </p:txBody>
        </p:sp>
      </p:grpSp>
      <p:grpSp>
        <p:nvGrpSpPr>
          <p:cNvPr id="503" name="Google Shape;503;p26"/>
          <p:cNvGrpSpPr/>
          <p:nvPr/>
        </p:nvGrpSpPr>
        <p:grpSpPr>
          <a:xfrm>
            <a:off x="5919326" y="2320016"/>
            <a:ext cx="2513276" cy="1570448"/>
            <a:chOff x="5919326" y="2320016"/>
            <a:chExt cx="2513276" cy="1570448"/>
          </a:xfrm>
        </p:grpSpPr>
        <p:sp>
          <p:nvSpPr>
            <p:cNvPr id="504" name="Google Shape;504;p26"/>
            <p:cNvSpPr/>
            <p:nvPr/>
          </p:nvSpPr>
          <p:spPr>
            <a:xfrm>
              <a:off x="5982739" y="3161158"/>
              <a:ext cx="4512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05" name="Google Shape;505;p26"/>
            <p:cNvSpPr/>
            <p:nvPr/>
          </p:nvSpPr>
          <p:spPr>
            <a:xfrm>
              <a:off x="5986564" y="2645870"/>
              <a:ext cx="4512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06" name="Google Shape;506;p26"/>
            <p:cNvSpPr/>
            <p:nvPr/>
          </p:nvSpPr>
          <p:spPr>
            <a:xfrm>
              <a:off x="6653511" y="2645876"/>
              <a:ext cx="16290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07" name="Google Shape;507;p26"/>
            <p:cNvSpPr/>
            <p:nvPr/>
          </p:nvSpPr>
          <p:spPr>
            <a:xfrm>
              <a:off x="6653513" y="3161164"/>
              <a:ext cx="1629000" cy="4458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08" name="Google Shape;508;p26"/>
            <p:cNvSpPr/>
            <p:nvPr/>
          </p:nvSpPr>
          <p:spPr>
            <a:xfrm>
              <a:off x="6045000" y="3228571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9999"/>
                </a:gs>
                <a:gs pos="50000">
                  <a:srgbClr val="EA9999"/>
                </a:gs>
                <a:gs pos="50000">
                  <a:srgbClr val="FFE599"/>
                </a:gs>
                <a:gs pos="100000">
                  <a:srgbClr val="FFE599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09" name="Google Shape;509;p26"/>
            <p:cNvSpPr/>
            <p:nvPr/>
          </p:nvSpPr>
          <p:spPr>
            <a:xfrm>
              <a:off x="6052514" y="2713283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9999"/>
                </a:gs>
                <a:gs pos="50000">
                  <a:srgbClr val="EA9999"/>
                </a:gs>
                <a:gs pos="50000">
                  <a:srgbClr val="FFE599"/>
                </a:gs>
                <a:gs pos="100000">
                  <a:srgbClr val="FFE599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10" name="Google Shape;510;p26"/>
            <p:cNvSpPr/>
            <p:nvPr/>
          </p:nvSpPr>
          <p:spPr>
            <a:xfrm>
              <a:off x="6708530" y="2724153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11" name="Google Shape;511;p26"/>
            <p:cNvSpPr/>
            <p:nvPr/>
          </p:nvSpPr>
          <p:spPr>
            <a:xfrm>
              <a:off x="7893716" y="2724158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D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12" name="Google Shape;512;p26"/>
            <p:cNvSpPr/>
            <p:nvPr/>
          </p:nvSpPr>
          <p:spPr>
            <a:xfrm>
              <a:off x="7301133" y="2724153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C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513" name="Google Shape;513;p26"/>
            <p:cNvCxnSpPr>
              <a:stCxn id="510" idx="3"/>
              <a:endCxn id="512" idx="1"/>
            </p:cNvCxnSpPr>
            <p:nvPr/>
          </p:nvCxnSpPr>
          <p:spPr>
            <a:xfrm>
              <a:off x="7035230" y="2879703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514" name="Google Shape;514;p26"/>
            <p:cNvCxnSpPr>
              <a:stCxn id="512" idx="3"/>
              <a:endCxn id="511" idx="1"/>
            </p:cNvCxnSpPr>
            <p:nvPr/>
          </p:nvCxnSpPr>
          <p:spPr>
            <a:xfrm>
              <a:off x="7627833" y="2879703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515" name="Google Shape;515;p26"/>
            <p:cNvSpPr/>
            <p:nvPr/>
          </p:nvSpPr>
          <p:spPr>
            <a:xfrm>
              <a:off x="6699845" y="3228566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10800025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16" name="Google Shape;516;p26"/>
            <p:cNvSpPr/>
            <p:nvPr/>
          </p:nvSpPr>
          <p:spPr>
            <a:xfrm>
              <a:off x="7885031" y="3228571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D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17" name="Google Shape;517;p26"/>
            <p:cNvSpPr/>
            <p:nvPr/>
          </p:nvSpPr>
          <p:spPr>
            <a:xfrm>
              <a:off x="7292447" y="3228566"/>
              <a:ext cx="326700" cy="3111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6D7A8"/>
                </a:gs>
                <a:gs pos="50000">
                  <a:srgbClr val="B6D7A8"/>
                </a:gs>
                <a:gs pos="50000">
                  <a:srgbClr val="A4C2F4"/>
                </a:gs>
                <a:gs pos="100000">
                  <a:srgbClr val="A4C2F4"/>
                </a:gs>
              </a:gsLst>
              <a:lin ang="5400700" scaled="0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onsolas"/>
                  <a:ea typeface="Consolas"/>
                  <a:cs typeface="Consolas"/>
                  <a:sym typeface="Consolas"/>
                </a:rPr>
                <a:t>C</a:t>
              </a:r>
              <a:endParaRPr sz="16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518" name="Google Shape;518;p26"/>
            <p:cNvCxnSpPr>
              <a:stCxn id="515" idx="3"/>
              <a:endCxn id="517" idx="1"/>
            </p:cNvCxnSpPr>
            <p:nvPr/>
          </p:nvCxnSpPr>
          <p:spPr>
            <a:xfrm>
              <a:off x="7026545" y="3384116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519" name="Google Shape;519;p26"/>
            <p:cNvCxnSpPr>
              <a:stCxn id="517" idx="3"/>
              <a:endCxn id="516" idx="1"/>
            </p:cNvCxnSpPr>
            <p:nvPr/>
          </p:nvCxnSpPr>
          <p:spPr>
            <a:xfrm>
              <a:off x="7619147" y="3384116"/>
              <a:ext cx="2658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520" name="Google Shape;520;p26"/>
            <p:cNvSpPr txBox="1"/>
            <p:nvPr/>
          </p:nvSpPr>
          <p:spPr>
            <a:xfrm>
              <a:off x="5988026" y="3564064"/>
              <a:ext cx="326700" cy="32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109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…</a:t>
              </a:r>
              <a:endParaRPr/>
            </a:p>
          </p:txBody>
        </p:sp>
        <p:cxnSp>
          <p:nvCxnSpPr>
            <p:cNvPr id="521" name="Google Shape;521;p26"/>
            <p:cNvCxnSpPr>
              <a:stCxn id="480" idx="2"/>
              <a:endCxn id="505" idx="1"/>
            </p:cNvCxnSpPr>
            <p:nvPr/>
          </p:nvCxnSpPr>
          <p:spPr>
            <a:xfrm rot="-5400000" flipH="1">
              <a:off x="5706325" y="2588556"/>
              <a:ext cx="493500" cy="67200"/>
            </a:xfrm>
            <a:prstGeom prst="bentConnector2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2" name="Google Shape;522;p26"/>
            <p:cNvCxnSpPr>
              <a:stCxn id="480" idx="2"/>
              <a:endCxn id="504" idx="1"/>
            </p:cNvCxnSpPr>
            <p:nvPr/>
          </p:nvCxnSpPr>
          <p:spPr>
            <a:xfrm rot="-5400000" flipH="1">
              <a:off x="5446825" y="2848056"/>
              <a:ext cx="1008600" cy="63300"/>
            </a:xfrm>
            <a:prstGeom prst="bentConnector2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3" name="Google Shape;523;p26"/>
            <p:cNvCxnSpPr>
              <a:stCxn id="477" idx="2"/>
              <a:endCxn id="506" idx="1"/>
            </p:cNvCxnSpPr>
            <p:nvPr/>
          </p:nvCxnSpPr>
          <p:spPr>
            <a:xfrm rot="-5400000" flipH="1">
              <a:off x="6352675" y="2567989"/>
              <a:ext cx="493500" cy="108300"/>
            </a:xfrm>
            <a:prstGeom prst="bentConnector2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4" name="Google Shape;524;p26"/>
            <p:cNvCxnSpPr>
              <a:stCxn id="477" idx="2"/>
              <a:endCxn id="507" idx="1"/>
            </p:cNvCxnSpPr>
            <p:nvPr/>
          </p:nvCxnSpPr>
          <p:spPr>
            <a:xfrm rot="-5400000" flipH="1">
              <a:off x="6095125" y="2825539"/>
              <a:ext cx="1008600" cy="108300"/>
            </a:xfrm>
            <a:prstGeom prst="bentConnector2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5" name="Google Shape;525;p26"/>
            <p:cNvSpPr txBox="1"/>
            <p:nvPr/>
          </p:nvSpPr>
          <p:spPr>
            <a:xfrm>
              <a:off x="6656181" y="3564064"/>
              <a:ext cx="326700" cy="32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1097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…</a:t>
              </a:r>
              <a:endParaRPr/>
            </a:p>
          </p:txBody>
        </p:sp>
        <p:cxnSp>
          <p:nvCxnSpPr>
            <p:cNvPr id="526" name="Google Shape;526;p26"/>
            <p:cNvCxnSpPr>
              <a:stCxn id="477" idx="2"/>
              <a:endCxn id="525" idx="1"/>
            </p:cNvCxnSpPr>
            <p:nvPr/>
          </p:nvCxnSpPr>
          <p:spPr>
            <a:xfrm rot="-5400000" flipH="1">
              <a:off x="5924875" y="2995789"/>
              <a:ext cx="1351800" cy="111000"/>
            </a:xfrm>
            <a:prstGeom prst="bentConnector2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7" name="Google Shape;527;p26"/>
            <p:cNvCxnSpPr>
              <a:endCxn id="520" idx="1"/>
            </p:cNvCxnSpPr>
            <p:nvPr/>
          </p:nvCxnSpPr>
          <p:spPr>
            <a:xfrm rot="-5400000" flipH="1">
              <a:off x="5353976" y="3093214"/>
              <a:ext cx="1199400" cy="68700"/>
            </a:xfrm>
            <a:prstGeom prst="bentConnector2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8" name="Google Shape;528;p26"/>
            <p:cNvSpPr txBox="1"/>
            <p:nvPr/>
          </p:nvSpPr>
          <p:spPr>
            <a:xfrm>
              <a:off x="6587001" y="2320016"/>
              <a:ext cx="1845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Intra-op Parallelism</a:t>
              </a: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27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Alpa Compiler: Hierarchical Optimization</a:t>
            </a:r>
            <a:endParaRPr/>
          </a:p>
        </p:txBody>
      </p:sp>
      <p:grpSp>
        <p:nvGrpSpPr>
          <p:cNvPr id="534" name="Google Shape;534;p27"/>
          <p:cNvGrpSpPr/>
          <p:nvPr/>
        </p:nvGrpSpPr>
        <p:grpSpPr>
          <a:xfrm>
            <a:off x="3550811" y="1206623"/>
            <a:ext cx="1032860" cy="348747"/>
            <a:chOff x="2815150" y="1114625"/>
            <a:chExt cx="1122186" cy="378908"/>
          </a:xfrm>
        </p:grpSpPr>
        <p:cxnSp>
          <p:nvCxnSpPr>
            <p:cNvPr id="535" name="Google Shape;535;p27"/>
            <p:cNvCxnSpPr>
              <a:stCxn id="536" idx="3"/>
              <a:endCxn id="537" idx="1"/>
            </p:cNvCxnSpPr>
            <p:nvPr/>
          </p:nvCxnSpPr>
          <p:spPr>
            <a:xfrm>
              <a:off x="2996650" y="1421192"/>
              <a:ext cx="1041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8" name="Google Shape;538;p27"/>
            <p:cNvCxnSpPr>
              <a:stCxn id="537" idx="3"/>
              <a:endCxn id="539" idx="1"/>
            </p:cNvCxnSpPr>
            <p:nvPr/>
          </p:nvCxnSpPr>
          <p:spPr>
            <a:xfrm>
              <a:off x="3466880" y="1421187"/>
              <a:ext cx="1044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0" name="Google Shape;540;p27"/>
            <p:cNvCxnSpPr>
              <a:stCxn id="541" idx="2"/>
              <a:endCxn id="537" idx="0"/>
            </p:cNvCxnSpPr>
            <p:nvPr/>
          </p:nvCxnSpPr>
          <p:spPr>
            <a:xfrm>
              <a:off x="3284019" y="1259225"/>
              <a:ext cx="0" cy="8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2" name="Google Shape;542;p27"/>
            <p:cNvCxnSpPr>
              <a:stCxn id="543" idx="2"/>
              <a:endCxn id="539" idx="0"/>
            </p:cNvCxnSpPr>
            <p:nvPr/>
          </p:nvCxnSpPr>
          <p:spPr>
            <a:xfrm>
              <a:off x="3754482" y="1259277"/>
              <a:ext cx="0" cy="8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6" name="Google Shape;536;p27"/>
            <p:cNvSpPr/>
            <p:nvPr/>
          </p:nvSpPr>
          <p:spPr>
            <a:xfrm>
              <a:off x="2815150" y="1348892"/>
              <a:ext cx="181500" cy="1446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37" name="Google Shape;537;p27"/>
            <p:cNvSpPr/>
            <p:nvPr/>
          </p:nvSpPr>
          <p:spPr>
            <a:xfrm>
              <a:off x="3100880" y="1348887"/>
              <a:ext cx="366000" cy="1446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39" name="Google Shape;539;p27"/>
            <p:cNvSpPr/>
            <p:nvPr/>
          </p:nvSpPr>
          <p:spPr>
            <a:xfrm>
              <a:off x="3571336" y="1348933"/>
              <a:ext cx="366000" cy="1446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41" name="Google Shape;541;p27"/>
            <p:cNvSpPr/>
            <p:nvPr/>
          </p:nvSpPr>
          <p:spPr>
            <a:xfrm>
              <a:off x="3169569" y="1114625"/>
              <a:ext cx="228900" cy="1446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43" name="Google Shape;543;p27"/>
            <p:cNvSpPr/>
            <p:nvPr/>
          </p:nvSpPr>
          <p:spPr>
            <a:xfrm>
              <a:off x="3640032" y="1114677"/>
              <a:ext cx="228900" cy="1446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</p:grpSp>
      <p:pic>
        <p:nvPicPr>
          <p:cNvPr id="544" name="Google Shape;54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73929" y="1134443"/>
            <a:ext cx="449709" cy="449705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27"/>
          <p:cNvSpPr txBox="1"/>
          <p:nvPr/>
        </p:nvSpPr>
        <p:spPr>
          <a:xfrm>
            <a:off x="1956463" y="1043560"/>
            <a:ext cx="1830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Computational Graph</a:t>
            </a:r>
            <a:endParaRPr/>
          </a:p>
        </p:txBody>
      </p:sp>
      <p:sp>
        <p:nvSpPr>
          <p:cNvPr id="546" name="Google Shape;546;p27"/>
          <p:cNvSpPr txBox="1"/>
          <p:nvPr/>
        </p:nvSpPr>
        <p:spPr>
          <a:xfrm>
            <a:off x="5099682" y="1021925"/>
            <a:ext cx="1317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Device Cluster</a:t>
            </a:r>
            <a:endParaRPr/>
          </a:p>
        </p:txBody>
      </p:sp>
      <p:sp>
        <p:nvSpPr>
          <p:cNvPr id="547" name="Google Shape;547;p27"/>
          <p:cNvSpPr/>
          <p:nvPr/>
        </p:nvSpPr>
        <p:spPr>
          <a:xfrm rot="-5400000">
            <a:off x="4516206" y="415797"/>
            <a:ext cx="111600" cy="2598300"/>
          </a:xfrm>
          <a:prstGeom prst="leftBrace">
            <a:avLst>
              <a:gd name="adj1" fmla="val 32790"/>
              <a:gd name="adj2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8" name="Google Shape;548;p27"/>
          <p:cNvGrpSpPr/>
          <p:nvPr/>
        </p:nvGrpSpPr>
        <p:grpSpPr>
          <a:xfrm>
            <a:off x="3778639" y="3561292"/>
            <a:ext cx="1586400" cy="956025"/>
            <a:chOff x="3778639" y="3561292"/>
            <a:chExt cx="1586400" cy="956025"/>
          </a:xfrm>
        </p:grpSpPr>
        <p:sp>
          <p:nvSpPr>
            <p:cNvPr id="549" name="Google Shape;549;p27"/>
            <p:cNvSpPr txBox="1"/>
            <p:nvPr/>
          </p:nvSpPr>
          <p:spPr>
            <a:xfrm>
              <a:off x="3778639" y="3994116"/>
              <a:ext cx="1586400" cy="523200"/>
            </a:xfrm>
            <a:prstGeom prst="rect">
              <a:avLst/>
            </a:prstGeom>
            <a:solidFill>
              <a:srgbClr val="FFF2CC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000000"/>
                  </a:solidFill>
                </a:rPr>
                <a:t>Runtime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000000"/>
                  </a:solidFill>
                </a:rPr>
                <a:t>Orchestration</a:t>
              </a:r>
              <a:endParaRPr/>
            </a:p>
          </p:txBody>
        </p:sp>
        <p:sp>
          <p:nvSpPr>
            <p:cNvPr id="550" name="Google Shape;550;p27"/>
            <p:cNvSpPr/>
            <p:nvPr/>
          </p:nvSpPr>
          <p:spPr>
            <a:xfrm>
              <a:off x="4433642" y="3561292"/>
              <a:ext cx="276600" cy="3366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FFF2CC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1" name="Google Shape;551;p27"/>
          <p:cNvGrpSpPr/>
          <p:nvPr/>
        </p:nvGrpSpPr>
        <p:grpSpPr>
          <a:xfrm>
            <a:off x="3776996" y="1847849"/>
            <a:ext cx="1589700" cy="721368"/>
            <a:chOff x="3776996" y="1847849"/>
            <a:chExt cx="1589700" cy="721368"/>
          </a:xfrm>
        </p:grpSpPr>
        <p:sp>
          <p:nvSpPr>
            <p:cNvPr id="552" name="Google Shape;552;p27"/>
            <p:cNvSpPr txBox="1"/>
            <p:nvPr/>
          </p:nvSpPr>
          <p:spPr>
            <a:xfrm>
              <a:off x="3776996" y="2261417"/>
              <a:ext cx="1589700" cy="307800"/>
            </a:xfrm>
            <a:prstGeom prst="rect">
              <a:avLst/>
            </a:prstGeom>
            <a:solidFill>
              <a:srgbClr val="FCE5C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000000"/>
                  </a:solidFill>
                </a:rPr>
                <a:t>Inter-op Pass</a:t>
              </a:r>
              <a:endParaRPr/>
            </a:p>
          </p:txBody>
        </p:sp>
        <p:sp>
          <p:nvSpPr>
            <p:cNvPr id="553" name="Google Shape;553;p27"/>
            <p:cNvSpPr/>
            <p:nvPr/>
          </p:nvSpPr>
          <p:spPr>
            <a:xfrm>
              <a:off x="4433673" y="1847849"/>
              <a:ext cx="276600" cy="3366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FCE5CD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4" name="Google Shape;554;p27"/>
          <p:cNvGrpSpPr/>
          <p:nvPr/>
        </p:nvGrpSpPr>
        <p:grpSpPr>
          <a:xfrm>
            <a:off x="3778614" y="2694960"/>
            <a:ext cx="1586400" cy="740599"/>
            <a:chOff x="3778614" y="2694960"/>
            <a:chExt cx="1586400" cy="740599"/>
          </a:xfrm>
        </p:grpSpPr>
        <p:sp>
          <p:nvSpPr>
            <p:cNvPr id="555" name="Google Shape;555;p27"/>
            <p:cNvSpPr txBox="1"/>
            <p:nvPr/>
          </p:nvSpPr>
          <p:spPr>
            <a:xfrm>
              <a:off x="3778614" y="3127759"/>
              <a:ext cx="1586400" cy="307800"/>
            </a:xfrm>
            <a:prstGeom prst="rect">
              <a:avLst/>
            </a:prstGeom>
            <a:solidFill>
              <a:srgbClr val="CFE2F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000000"/>
                  </a:solidFill>
                </a:rPr>
                <a:t>Intra-op Pass</a:t>
              </a:r>
              <a:endParaRPr/>
            </a:p>
          </p:txBody>
        </p:sp>
        <p:sp>
          <p:nvSpPr>
            <p:cNvPr id="556" name="Google Shape;556;p27"/>
            <p:cNvSpPr/>
            <p:nvPr/>
          </p:nvSpPr>
          <p:spPr>
            <a:xfrm>
              <a:off x="4433642" y="2694960"/>
              <a:ext cx="276600" cy="3366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CFE2F3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7" name="Google Shape;557;p27"/>
          <p:cNvGrpSpPr/>
          <p:nvPr/>
        </p:nvGrpSpPr>
        <p:grpSpPr>
          <a:xfrm>
            <a:off x="5435301" y="2316300"/>
            <a:ext cx="2011999" cy="1033800"/>
            <a:chOff x="5435301" y="2316300"/>
            <a:chExt cx="2011999" cy="1033800"/>
          </a:xfrm>
        </p:grpSpPr>
        <p:sp>
          <p:nvSpPr>
            <p:cNvPr id="558" name="Google Shape;558;p27"/>
            <p:cNvSpPr txBox="1"/>
            <p:nvPr/>
          </p:nvSpPr>
          <p:spPr>
            <a:xfrm>
              <a:off x="5981800" y="2633100"/>
              <a:ext cx="14655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Cost Estimation</a:t>
              </a:r>
              <a:endParaRPr/>
            </a:p>
          </p:txBody>
        </p:sp>
        <p:sp>
          <p:nvSpPr>
            <p:cNvPr id="559" name="Google Shape;559;p27"/>
            <p:cNvSpPr/>
            <p:nvPr/>
          </p:nvSpPr>
          <p:spPr>
            <a:xfrm rot="10800000">
              <a:off x="5435301" y="2316300"/>
              <a:ext cx="431700" cy="1033800"/>
            </a:xfrm>
            <a:prstGeom prst="curvedRightArrow">
              <a:avLst>
                <a:gd name="adj1" fmla="val 38380"/>
                <a:gd name="adj2" fmla="val 60316"/>
                <a:gd name="adj3" fmla="val 33808"/>
              </a:avLst>
            </a:prstGeom>
            <a:gradFill>
              <a:gsLst>
                <a:gs pos="0">
                  <a:srgbClr val="C9DAF8"/>
                </a:gs>
                <a:gs pos="50000">
                  <a:srgbClr val="C9DAF8"/>
                </a:gs>
                <a:gs pos="50000">
                  <a:srgbClr val="FCE5CD"/>
                </a:gs>
                <a:gs pos="100000">
                  <a:srgbClr val="FCE5CD"/>
                </a:gs>
              </a:gsLst>
              <a:lin ang="5400700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0" name="Google Shape;560;p27"/>
          <p:cNvSpPr txBox="1"/>
          <p:nvPr/>
        </p:nvSpPr>
        <p:spPr>
          <a:xfrm>
            <a:off x="1434000" y="2209650"/>
            <a:ext cx="2116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Dynamic Programming</a:t>
            </a:r>
            <a:endParaRPr i="1"/>
          </a:p>
        </p:txBody>
      </p:sp>
      <p:sp>
        <p:nvSpPr>
          <p:cNvPr id="561" name="Google Shape;561;p27"/>
          <p:cNvSpPr txBox="1"/>
          <p:nvPr/>
        </p:nvSpPr>
        <p:spPr>
          <a:xfrm>
            <a:off x="717000" y="3048750"/>
            <a:ext cx="283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Integer Linear Programming</a:t>
            </a:r>
            <a:endParaRPr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28"/>
          <p:cNvSpPr txBox="1"/>
          <p:nvPr/>
        </p:nvSpPr>
        <p:spPr>
          <a:xfrm>
            <a:off x="460125" y="391200"/>
            <a:ext cx="2612700" cy="4308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0000"/>
                </a:solidFill>
              </a:rPr>
              <a:t>Inter-op Pass</a:t>
            </a:r>
            <a:endParaRPr sz="2200"/>
          </a:p>
        </p:txBody>
      </p:sp>
      <p:sp>
        <p:nvSpPr>
          <p:cNvPr id="567" name="Google Shape;567;p28"/>
          <p:cNvSpPr/>
          <p:nvPr/>
        </p:nvSpPr>
        <p:spPr>
          <a:xfrm>
            <a:off x="5066890" y="1816488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68" name="Google Shape;568;p28"/>
          <p:cNvSpPr/>
          <p:nvPr/>
        </p:nvSpPr>
        <p:spPr>
          <a:xfrm>
            <a:off x="6650059" y="1816550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69" name="Google Shape;569;p28"/>
          <p:cNvCxnSpPr>
            <a:stCxn id="570" idx="3"/>
            <a:endCxn id="568" idx="1"/>
          </p:cNvCxnSpPr>
          <p:nvPr/>
        </p:nvCxnSpPr>
        <p:spPr>
          <a:xfrm>
            <a:off x="6477385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71" name="Google Shape;571;p28"/>
          <p:cNvSpPr/>
          <p:nvPr/>
        </p:nvSpPr>
        <p:spPr>
          <a:xfrm>
            <a:off x="826675" y="1816500"/>
            <a:ext cx="2892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72" name="Google Shape;572;p28"/>
          <p:cNvSpPr/>
          <p:nvPr/>
        </p:nvSpPr>
        <p:spPr>
          <a:xfrm>
            <a:off x="52510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73" name="Google Shape;573;p28"/>
          <p:cNvCxnSpPr>
            <a:stCxn id="572" idx="2"/>
            <a:endCxn id="567" idx="0"/>
          </p:cNvCxnSpPr>
          <p:nvPr/>
        </p:nvCxnSpPr>
        <p:spPr>
          <a:xfrm>
            <a:off x="54215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74" name="Google Shape;574;p28"/>
          <p:cNvSpPr/>
          <p:nvPr/>
        </p:nvSpPr>
        <p:spPr>
          <a:xfrm>
            <a:off x="6834102" y="1377674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75" name="Google Shape;575;p28"/>
          <p:cNvCxnSpPr>
            <a:stCxn id="574" idx="2"/>
            <a:endCxn id="568" idx="0"/>
          </p:cNvCxnSpPr>
          <p:nvPr/>
        </p:nvCxnSpPr>
        <p:spPr>
          <a:xfrm>
            <a:off x="7004652" y="1657874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76" name="Google Shape;576;p28"/>
          <p:cNvSpPr txBox="1"/>
          <p:nvPr/>
        </p:nvSpPr>
        <p:spPr>
          <a:xfrm>
            <a:off x="3242150" y="879850"/>
            <a:ext cx="2659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Computational Graph</a:t>
            </a:r>
            <a:endParaRPr sz="1800"/>
          </a:p>
        </p:txBody>
      </p:sp>
      <p:sp>
        <p:nvSpPr>
          <p:cNvPr id="570" name="Google Shape;570;p28"/>
          <p:cNvSpPr/>
          <p:nvPr/>
        </p:nvSpPr>
        <p:spPr>
          <a:xfrm>
            <a:off x="5948785" y="1816550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77" name="Google Shape;577;p28"/>
          <p:cNvCxnSpPr/>
          <p:nvPr/>
        </p:nvCxnSpPr>
        <p:spPr>
          <a:xfrm>
            <a:off x="3342903" y="19596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8" name="Google Shape;578;p28"/>
          <p:cNvCxnSpPr>
            <a:stCxn id="568" idx="3"/>
            <a:endCxn id="579" idx="1"/>
          </p:cNvCxnSpPr>
          <p:nvPr/>
        </p:nvCxnSpPr>
        <p:spPr>
          <a:xfrm>
            <a:off x="7359259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79" name="Google Shape;579;p28"/>
          <p:cNvSpPr/>
          <p:nvPr/>
        </p:nvSpPr>
        <p:spPr>
          <a:xfrm>
            <a:off x="7531921" y="1816550"/>
            <a:ext cx="7854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softmax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80" name="Google Shape;580;p28"/>
          <p:cNvSpPr/>
          <p:nvPr/>
        </p:nvSpPr>
        <p:spPr>
          <a:xfrm>
            <a:off x="4108825" y="1816500"/>
            <a:ext cx="7854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avgpool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81" name="Google Shape;581;p28"/>
          <p:cNvSpPr/>
          <p:nvPr/>
        </p:nvSpPr>
        <p:spPr>
          <a:xfrm>
            <a:off x="1378198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82" name="Google Shape;582;p28"/>
          <p:cNvSpPr/>
          <p:nvPr/>
        </p:nvSpPr>
        <p:spPr>
          <a:xfrm>
            <a:off x="2807660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83" name="Google Shape;583;p28"/>
          <p:cNvSpPr/>
          <p:nvPr/>
        </p:nvSpPr>
        <p:spPr>
          <a:xfrm>
            <a:off x="2092923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84" name="Google Shape;584;p28"/>
          <p:cNvSpPr/>
          <p:nvPr/>
        </p:nvSpPr>
        <p:spPr>
          <a:xfrm>
            <a:off x="3522377" y="1816500"/>
            <a:ext cx="4065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add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85" name="Google Shape;585;p28"/>
          <p:cNvCxnSpPr>
            <a:stCxn id="571" idx="3"/>
            <a:endCxn id="581" idx="1"/>
          </p:cNvCxnSpPr>
          <p:nvPr/>
        </p:nvCxnSpPr>
        <p:spPr>
          <a:xfrm>
            <a:off x="1115875" y="1956600"/>
            <a:ext cx="262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86" name="Google Shape;586;p28"/>
          <p:cNvCxnSpPr>
            <a:stCxn id="581" idx="3"/>
            <a:endCxn id="583" idx="1"/>
          </p:cNvCxnSpPr>
          <p:nvPr/>
        </p:nvCxnSpPr>
        <p:spPr>
          <a:xfrm>
            <a:off x="1906798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87" name="Google Shape;587;p28"/>
          <p:cNvCxnSpPr>
            <a:stCxn id="583" idx="3"/>
            <a:endCxn id="582" idx="1"/>
          </p:cNvCxnSpPr>
          <p:nvPr/>
        </p:nvCxnSpPr>
        <p:spPr>
          <a:xfrm>
            <a:off x="2621523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88" name="Google Shape;588;p28"/>
          <p:cNvCxnSpPr>
            <a:stCxn id="584" idx="3"/>
            <a:endCxn id="580" idx="1"/>
          </p:cNvCxnSpPr>
          <p:nvPr/>
        </p:nvCxnSpPr>
        <p:spPr>
          <a:xfrm>
            <a:off x="3928877" y="1956600"/>
            <a:ext cx="180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89" name="Google Shape;589;p28"/>
          <p:cNvCxnSpPr>
            <a:stCxn id="580" idx="3"/>
            <a:endCxn id="567" idx="1"/>
          </p:cNvCxnSpPr>
          <p:nvPr/>
        </p:nvCxnSpPr>
        <p:spPr>
          <a:xfrm>
            <a:off x="4894225" y="195660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90" name="Google Shape;590;p28"/>
          <p:cNvCxnSpPr>
            <a:stCxn id="567" idx="3"/>
            <a:endCxn id="570" idx="1"/>
          </p:cNvCxnSpPr>
          <p:nvPr/>
        </p:nvCxnSpPr>
        <p:spPr>
          <a:xfrm>
            <a:off x="5776090" y="19565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91" name="Google Shape;591;p28"/>
          <p:cNvSpPr/>
          <p:nvPr/>
        </p:nvSpPr>
        <p:spPr>
          <a:xfrm>
            <a:off x="147195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92" name="Google Shape;592;p28"/>
          <p:cNvCxnSpPr>
            <a:stCxn id="591" idx="2"/>
            <a:endCxn id="581" idx="0"/>
          </p:cNvCxnSpPr>
          <p:nvPr/>
        </p:nvCxnSpPr>
        <p:spPr>
          <a:xfrm>
            <a:off x="164250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93" name="Google Shape;593;p28"/>
          <p:cNvSpPr/>
          <p:nvPr/>
        </p:nvSpPr>
        <p:spPr>
          <a:xfrm>
            <a:off x="29014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94" name="Google Shape;594;p28"/>
          <p:cNvCxnSpPr>
            <a:stCxn id="593" idx="2"/>
            <a:endCxn id="582" idx="0"/>
          </p:cNvCxnSpPr>
          <p:nvPr/>
        </p:nvCxnSpPr>
        <p:spPr>
          <a:xfrm>
            <a:off x="30719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95" name="Google Shape;595;p28"/>
          <p:cNvCxnSpPr>
            <a:stCxn id="571" idx="3"/>
            <a:endCxn id="584" idx="2"/>
          </p:cNvCxnSpPr>
          <p:nvPr/>
        </p:nvCxnSpPr>
        <p:spPr>
          <a:xfrm>
            <a:off x="1115875" y="1956600"/>
            <a:ext cx="2609700" cy="140100"/>
          </a:xfrm>
          <a:prstGeom prst="bentConnector4">
            <a:avLst>
              <a:gd name="adj1" fmla="val 3272"/>
              <a:gd name="adj2" fmla="val 269968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9"/>
          <p:cNvSpPr/>
          <p:nvPr/>
        </p:nvSpPr>
        <p:spPr>
          <a:xfrm>
            <a:off x="772125" y="1295000"/>
            <a:ext cx="3187200" cy="112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3D85C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29"/>
          <p:cNvSpPr/>
          <p:nvPr/>
        </p:nvSpPr>
        <p:spPr>
          <a:xfrm>
            <a:off x="3993025" y="1511280"/>
            <a:ext cx="944400" cy="659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1C23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29"/>
          <p:cNvSpPr/>
          <p:nvPr/>
        </p:nvSpPr>
        <p:spPr>
          <a:xfrm>
            <a:off x="4970900" y="1331475"/>
            <a:ext cx="2422800" cy="843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29"/>
          <p:cNvSpPr/>
          <p:nvPr/>
        </p:nvSpPr>
        <p:spPr>
          <a:xfrm>
            <a:off x="7427175" y="1511205"/>
            <a:ext cx="944400" cy="659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6AA84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29"/>
          <p:cNvSpPr txBox="1"/>
          <p:nvPr/>
        </p:nvSpPr>
        <p:spPr>
          <a:xfrm>
            <a:off x="460125" y="391200"/>
            <a:ext cx="2612700" cy="4308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0000"/>
                </a:solidFill>
              </a:rPr>
              <a:t>Inter-op Pass</a:t>
            </a:r>
            <a:endParaRPr sz="2200"/>
          </a:p>
        </p:txBody>
      </p:sp>
      <p:sp>
        <p:nvSpPr>
          <p:cNvPr id="605" name="Google Shape;605;p29"/>
          <p:cNvSpPr/>
          <p:nvPr/>
        </p:nvSpPr>
        <p:spPr>
          <a:xfrm>
            <a:off x="5066890" y="1816488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06" name="Google Shape;606;p29"/>
          <p:cNvSpPr/>
          <p:nvPr/>
        </p:nvSpPr>
        <p:spPr>
          <a:xfrm>
            <a:off x="6650059" y="1816550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07" name="Google Shape;607;p29"/>
          <p:cNvCxnSpPr>
            <a:stCxn id="608" idx="3"/>
            <a:endCxn id="606" idx="1"/>
          </p:cNvCxnSpPr>
          <p:nvPr/>
        </p:nvCxnSpPr>
        <p:spPr>
          <a:xfrm>
            <a:off x="6477385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09" name="Google Shape;609;p29"/>
          <p:cNvSpPr/>
          <p:nvPr/>
        </p:nvSpPr>
        <p:spPr>
          <a:xfrm>
            <a:off x="826675" y="1816500"/>
            <a:ext cx="2892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10" name="Google Shape;610;p29"/>
          <p:cNvSpPr/>
          <p:nvPr/>
        </p:nvSpPr>
        <p:spPr>
          <a:xfrm>
            <a:off x="52510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11" name="Google Shape;611;p29"/>
          <p:cNvCxnSpPr>
            <a:stCxn id="610" idx="2"/>
            <a:endCxn id="605" idx="0"/>
          </p:cNvCxnSpPr>
          <p:nvPr/>
        </p:nvCxnSpPr>
        <p:spPr>
          <a:xfrm>
            <a:off x="54215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12" name="Google Shape;612;p29"/>
          <p:cNvSpPr/>
          <p:nvPr/>
        </p:nvSpPr>
        <p:spPr>
          <a:xfrm>
            <a:off x="6834102" y="1377674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13" name="Google Shape;613;p29"/>
          <p:cNvCxnSpPr>
            <a:stCxn id="612" idx="2"/>
            <a:endCxn id="606" idx="0"/>
          </p:cNvCxnSpPr>
          <p:nvPr/>
        </p:nvCxnSpPr>
        <p:spPr>
          <a:xfrm>
            <a:off x="7004652" y="1657874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08" name="Google Shape;608;p29"/>
          <p:cNvSpPr/>
          <p:nvPr/>
        </p:nvSpPr>
        <p:spPr>
          <a:xfrm>
            <a:off x="5948785" y="1816550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14" name="Google Shape;614;p29"/>
          <p:cNvCxnSpPr/>
          <p:nvPr/>
        </p:nvCxnSpPr>
        <p:spPr>
          <a:xfrm>
            <a:off x="3342903" y="19596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5" name="Google Shape;615;p29"/>
          <p:cNvCxnSpPr>
            <a:stCxn id="606" idx="3"/>
            <a:endCxn id="616" idx="1"/>
          </p:cNvCxnSpPr>
          <p:nvPr/>
        </p:nvCxnSpPr>
        <p:spPr>
          <a:xfrm>
            <a:off x="7359259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16" name="Google Shape;616;p29"/>
          <p:cNvSpPr/>
          <p:nvPr/>
        </p:nvSpPr>
        <p:spPr>
          <a:xfrm>
            <a:off x="7531921" y="1816550"/>
            <a:ext cx="785400" cy="2802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softmax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17" name="Google Shape;617;p29"/>
          <p:cNvSpPr/>
          <p:nvPr/>
        </p:nvSpPr>
        <p:spPr>
          <a:xfrm>
            <a:off x="4108825" y="1816500"/>
            <a:ext cx="785400" cy="280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avgpool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18" name="Google Shape;618;p29"/>
          <p:cNvSpPr/>
          <p:nvPr/>
        </p:nvSpPr>
        <p:spPr>
          <a:xfrm>
            <a:off x="1378198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19" name="Google Shape;619;p29"/>
          <p:cNvSpPr/>
          <p:nvPr/>
        </p:nvSpPr>
        <p:spPr>
          <a:xfrm>
            <a:off x="2807660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20" name="Google Shape;620;p29"/>
          <p:cNvSpPr/>
          <p:nvPr/>
        </p:nvSpPr>
        <p:spPr>
          <a:xfrm>
            <a:off x="2092923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21" name="Google Shape;621;p29"/>
          <p:cNvSpPr/>
          <p:nvPr/>
        </p:nvSpPr>
        <p:spPr>
          <a:xfrm>
            <a:off x="3522377" y="1816500"/>
            <a:ext cx="4065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add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22" name="Google Shape;622;p29"/>
          <p:cNvCxnSpPr>
            <a:stCxn id="609" idx="3"/>
            <a:endCxn id="618" idx="1"/>
          </p:cNvCxnSpPr>
          <p:nvPr/>
        </p:nvCxnSpPr>
        <p:spPr>
          <a:xfrm>
            <a:off x="1115875" y="1956600"/>
            <a:ext cx="262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23" name="Google Shape;623;p29"/>
          <p:cNvCxnSpPr>
            <a:stCxn id="618" idx="3"/>
            <a:endCxn id="620" idx="1"/>
          </p:cNvCxnSpPr>
          <p:nvPr/>
        </p:nvCxnSpPr>
        <p:spPr>
          <a:xfrm>
            <a:off x="1906798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24" name="Google Shape;624;p29"/>
          <p:cNvCxnSpPr>
            <a:stCxn id="620" idx="3"/>
            <a:endCxn id="619" idx="1"/>
          </p:cNvCxnSpPr>
          <p:nvPr/>
        </p:nvCxnSpPr>
        <p:spPr>
          <a:xfrm>
            <a:off x="2621523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25" name="Google Shape;625;p29"/>
          <p:cNvCxnSpPr>
            <a:stCxn id="621" idx="3"/>
            <a:endCxn id="617" idx="1"/>
          </p:cNvCxnSpPr>
          <p:nvPr/>
        </p:nvCxnSpPr>
        <p:spPr>
          <a:xfrm>
            <a:off x="3928877" y="1956600"/>
            <a:ext cx="180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26" name="Google Shape;626;p29"/>
          <p:cNvCxnSpPr>
            <a:stCxn id="617" idx="3"/>
            <a:endCxn id="605" idx="1"/>
          </p:cNvCxnSpPr>
          <p:nvPr/>
        </p:nvCxnSpPr>
        <p:spPr>
          <a:xfrm>
            <a:off x="4894225" y="195660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27" name="Google Shape;627;p29"/>
          <p:cNvCxnSpPr>
            <a:stCxn id="605" idx="3"/>
            <a:endCxn id="608" idx="1"/>
          </p:cNvCxnSpPr>
          <p:nvPr/>
        </p:nvCxnSpPr>
        <p:spPr>
          <a:xfrm>
            <a:off x="5776090" y="19565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28" name="Google Shape;628;p29"/>
          <p:cNvSpPr/>
          <p:nvPr/>
        </p:nvSpPr>
        <p:spPr>
          <a:xfrm>
            <a:off x="147195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29" name="Google Shape;629;p29"/>
          <p:cNvCxnSpPr>
            <a:stCxn id="628" idx="2"/>
            <a:endCxn id="618" idx="0"/>
          </p:cNvCxnSpPr>
          <p:nvPr/>
        </p:nvCxnSpPr>
        <p:spPr>
          <a:xfrm>
            <a:off x="164250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30" name="Google Shape;630;p29"/>
          <p:cNvSpPr/>
          <p:nvPr/>
        </p:nvSpPr>
        <p:spPr>
          <a:xfrm>
            <a:off x="29014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31" name="Google Shape;631;p29"/>
          <p:cNvCxnSpPr>
            <a:stCxn id="630" idx="2"/>
            <a:endCxn id="619" idx="0"/>
          </p:cNvCxnSpPr>
          <p:nvPr/>
        </p:nvCxnSpPr>
        <p:spPr>
          <a:xfrm>
            <a:off x="30719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32" name="Google Shape;632;p29"/>
          <p:cNvCxnSpPr>
            <a:stCxn id="609" idx="3"/>
            <a:endCxn id="621" idx="2"/>
          </p:cNvCxnSpPr>
          <p:nvPr/>
        </p:nvCxnSpPr>
        <p:spPr>
          <a:xfrm>
            <a:off x="1115875" y="1956600"/>
            <a:ext cx="2609700" cy="140100"/>
          </a:xfrm>
          <a:prstGeom prst="bentConnector4">
            <a:avLst>
              <a:gd name="adj1" fmla="val 3272"/>
              <a:gd name="adj2" fmla="val 269968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33" name="Google Shape;633;p29"/>
          <p:cNvSpPr txBox="1"/>
          <p:nvPr/>
        </p:nvSpPr>
        <p:spPr>
          <a:xfrm>
            <a:off x="1683025" y="1257650"/>
            <a:ext cx="1262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D85C6"/>
                </a:solidFill>
              </a:rPr>
              <a:t>Stage 1</a:t>
            </a:r>
            <a:endParaRPr>
              <a:solidFill>
                <a:srgbClr val="3D85C6"/>
              </a:solidFill>
            </a:endParaRPr>
          </a:p>
        </p:txBody>
      </p:sp>
      <p:sp>
        <p:nvSpPr>
          <p:cNvPr id="634" name="Google Shape;634;p29"/>
          <p:cNvSpPr txBox="1"/>
          <p:nvPr/>
        </p:nvSpPr>
        <p:spPr>
          <a:xfrm>
            <a:off x="3993025" y="1456325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</a:rPr>
              <a:t>Stage 2</a:t>
            </a:r>
            <a:endParaRPr>
              <a:solidFill>
                <a:srgbClr val="F1C232"/>
              </a:solidFill>
            </a:endParaRPr>
          </a:p>
        </p:txBody>
      </p:sp>
      <p:sp>
        <p:nvSpPr>
          <p:cNvPr id="635" name="Google Shape;635;p29"/>
          <p:cNvSpPr txBox="1"/>
          <p:nvPr/>
        </p:nvSpPr>
        <p:spPr>
          <a:xfrm>
            <a:off x="5740900" y="1295008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</a:rPr>
              <a:t>Stage 3</a:t>
            </a:r>
            <a:endParaRPr>
              <a:solidFill>
                <a:srgbClr val="666666"/>
              </a:solidFill>
            </a:endParaRPr>
          </a:p>
        </p:txBody>
      </p:sp>
      <p:sp>
        <p:nvSpPr>
          <p:cNvPr id="636" name="Google Shape;636;p29"/>
          <p:cNvSpPr txBox="1"/>
          <p:nvPr/>
        </p:nvSpPr>
        <p:spPr>
          <a:xfrm>
            <a:off x="7427175" y="1458451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AA84F"/>
                </a:solidFill>
              </a:rPr>
              <a:t>Stage 4</a:t>
            </a:r>
            <a:endParaRPr>
              <a:solidFill>
                <a:srgbClr val="6AA84F"/>
              </a:solidFill>
            </a:endParaRPr>
          </a:p>
        </p:txBody>
      </p:sp>
      <p:grpSp>
        <p:nvGrpSpPr>
          <p:cNvPr id="637" name="Google Shape;637;p29"/>
          <p:cNvGrpSpPr/>
          <p:nvPr/>
        </p:nvGrpSpPr>
        <p:grpSpPr>
          <a:xfrm>
            <a:off x="772125" y="2402734"/>
            <a:ext cx="7599450" cy="1372666"/>
            <a:chOff x="772125" y="2402734"/>
            <a:chExt cx="7599450" cy="1372666"/>
          </a:xfrm>
        </p:grpSpPr>
        <p:sp>
          <p:nvSpPr>
            <p:cNvPr id="638" name="Google Shape;638;p29"/>
            <p:cNvSpPr/>
            <p:nvPr/>
          </p:nvSpPr>
          <p:spPr>
            <a:xfrm>
              <a:off x="772125" y="2895200"/>
              <a:ext cx="1884000" cy="8802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3D85C6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9"/>
            <p:cNvSpPr/>
            <p:nvPr/>
          </p:nvSpPr>
          <p:spPr>
            <a:xfrm>
              <a:off x="2693625" y="2927275"/>
              <a:ext cx="3112500" cy="8436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1C232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9"/>
            <p:cNvSpPr/>
            <p:nvPr/>
          </p:nvSpPr>
          <p:spPr>
            <a:xfrm>
              <a:off x="5841825" y="2931675"/>
              <a:ext cx="676800" cy="8436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29"/>
            <p:cNvSpPr/>
            <p:nvPr/>
          </p:nvSpPr>
          <p:spPr>
            <a:xfrm>
              <a:off x="6544825" y="2931675"/>
              <a:ext cx="1826700" cy="8391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6AA84F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29"/>
            <p:cNvSpPr/>
            <p:nvPr/>
          </p:nvSpPr>
          <p:spPr>
            <a:xfrm>
              <a:off x="5066890" y="3416688"/>
              <a:ext cx="709200" cy="280200"/>
            </a:xfrm>
            <a:prstGeom prst="roundRect">
              <a:avLst>
                <a:gd name="adj" fmla="val 16667"/>
              </a:avLst>
            </a:prstGeom>
            <a:solidFill>
              <a:srgbClr val="FFF2CC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643" name="Google Shape;643;p29"/>
            <p:cNvSpPr/>
            <p:nvPr/>
          </p:nvSpPr>
          <p:spPr>
            <a:xfrm>
              <a:off x="6650059" y="3416750"/>
              <a:ext cx="709200" cy="280200"/>
            </a:xfrm>
            <a:prstGeom prst="roundRect">
              <a:avLst>
                <a:gd name="adj" fmla="val 16667"/>
              </a:avLst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644" name="Google Shape;644;p29"/>
            <p:cNvCxnSpPr>
              <a:stCxn id="645" idx="3"/>
              <a:endCxn id="643" idx="1"/>
            </p:cNvCxnSpPr>
            <p:nvPr/>
          </p:nvCxnSpPr>
          <p:spPr>
            <a:xfrm>
              <a:off x="6477385" y="3556850"/>
              <a:ext cx="17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646" name="Google Shape;646;p29"/>
            <p:cNvSpPr/>
            <p:nvPr/>
          </p:nvSpPr>
          <p:spPr>
            <a:xfrm>
              <a:off x="826675" y="3416700"/>
              <a:ext cx="289200" cy="280200"/>
            </a:xfrm>
            <a:prstGeom prst="roundRect">
              <a:avLst>
                <a:gd name="adj" fmla="val 16667"/>
              </a:avLst>
            </a:prstGeom>
            <a:solidFill>
              <a:srgbClr val="CFE2F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x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647" name="Google Shape;647;p29"/>
            <p:cNvSpPr/>
            <p:nvPr/>
          </p:nvSpPr>
          <p:spPr>
            <a:xfrm>
              <a:off x="5251001" y="2977862"/>
              <a:ext cx="341100" cy="280200"/>
            </a:xfrm>
            <a:prstGeom prst="roundRect">
              <a:avLst>
                <a:gd name="adj" fmla="val 16667"/>
              </a:avLst>
            </a:prstGeom>
            <a:solidFill>
              <a:srgbClr val="FFF2CC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w1</a:t>
              </a:r>
              <a:endParaRPr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648" name="Google Shape;648;p29"/>
            <p:cNvCxnSpPr>
              <a:stCxn id="647" idx="2"/>
              <a:endCxn id="642" idx="0"/>
            </p:cNvCxnSpPr>
            <p:nvPr/>
          </p:nvCxnSpPr>
          <p:spPr>
            <a:xfrm>
              <a:off x="5421551" y="3258062"/>
              <a:ext cx="0" cy="158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649" name="Google Shape;649;p29"/>
            <p:cNvSpPr/>
            <p:nvPr/>
          </p:nvSpPr>
          <p:spPr>
            <a:xfrm>
              <a:off x="6834102" y="2977874"/>
              <a:ext cx="341100" cy="280200"/>
            </a:xfrm>
            <a:prstGeom prst="roundRect">
              <a:avLst>
                <a:gd name="adj" fmla="val 16667"/>
              </a:avLst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w2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650" name="Google Shape;650;p29"/>
            <p:cNvCxnSpPr>
              <a:stCxn id="649" idx="2"/>
              <a:endCxn id="643" idx="0"/>
            </p:cNvCxnSpPr>
            <p:nvPr/>
          </p:nvCxnSpPr>
          <p:spPr>
            <a:xfrm>
              <a:off x="7004652" y="3258074"/>
              <a:ext cx="0" cy="158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645" name="Google Shape;645;p29"/>
            <p:cNvSpPr/>
            <p:nvPr/>
          </p:nvSpPr>
          <p:spPr>
            <a:xfrm>
              <a:off x="5948785" y="3416750"/>
              <a:ext cx="528600" cy="2802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relu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651" name="Google Shape;651;p29"/>
            <p:cNvCxnSpPr/>
            <p:nvPr/>
          </p:nvCxnSpPr>
          <p:spPr>
            <a:xfrm>
              <a:off x="3342903" y="3559888"/>
              <a:ext cx="17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652" name="Google Shape;652;p29"/>
            <p:cNvCxnSpPr>
              <a:stCxn id="643" idx="3"/>
              <a:endCxn id="653" idx="1"/>
            </p:cNvCxnSpPr>
            <p:nvPr/>
          </p:nvCxnSpPr>
          <p:spPr>
            <a:xfrm>
              <a:off x="7359259" y="3556850"/>
              <a:ext cx="17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653" name="Google Shape;653;p29"/>
            <p:cNvSpPr/>
            <p:nvPr/>
          </p:nvSpPr>
          <p:spPr>
            <a:xfrm>
              <a:off x="7531921" y="3416750"/>
              <a:ext cx="785400" cy="280200"/>
            </a:xfrm>
            <a:prstGeom prst="roundRect">
              <a:avLst>
                <a:gd name="adj" fmla="val 16667"/>
              </a:avLst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softmax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654" name="Google Shape;654;p29"/>
            <p:cNvSpPr/>
            <p:nvPr/>
          </p:nvSpPr>
          <p:spPr>
            <a:xfrm>
              <a:off x="4108825" y="3416700"/>
              <a:ext cx="785400" cy="280200"/>
            </a:xfrm>
            <a:prstGeom prst="roundRect">
              <a:avLst>
                <a:gd name="adj" fmla="val 16667"/>
              </a:avLst>
            </a:prstGeom>
            <a:solidFill>
              <a:srgbClr val="FFF2CC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avgpool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655" name="Google Shape;655;p29"/>
            <p:cNvSpPr/>
            <p:nvPr/>
          </p:nvSpPr>
          <p:spPr>
            <a:xfrm>
              <a:off x="1378198" y="3416700"/>
              <a:ext cx="528600" cy="280200"/>
            </a:xfrm>
            <a:prstGeom prst="roundRect">
              <a:avLst>
                <a:gd name="adj" fmla="val 16667"/>
              </a:avLst>
            </a:prstGeom>
            <a:solidFill>
              <a:srgbClr val="CFE2F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conv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656" name="Google Shape;656;p29"/>
            <p:cNvSpPr/>
            <p:nvPr/>
          </p:nvSpPr>
          <p:spPr>
            <a:xfrm>
              <a:off x="2807660" y="3416700"/>
              <a:ext cx="528600" cy="280200"/>
            </a:xfrm>
            <a:prstGeom prst="roundRect">
              <a:avLst>
                <a:gd name="adj" fmla="val 16667"/>
              </a:avLst>
            </a:prstGeom>
            <a:solidFill>
              <a:srgbClr val="FFF2CC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conv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657" name="Google Shape;657;p29"/>
            <p:cNvSpPr/>
            <p:nvPr/>
          </p:nvSpPr>
          <p:spPr>
            <a:xfrm>
              <a:off x="2092923" y="3416700"/>
              <a:ext cx="528600" cy="280200"/>
            </a:xfrm>
            <a:prstGeom prst="roundRect">
              <a:avLst>
                <a:gd name="adj" fmla="val 16667"/>
              </a:avLst>
            </a:prstGeom>
            <a:solidFill>
              <a:srgbClr val="CFE2F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relu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658" name="Google Shape;658;p29"/>
            <p:cNvSpPr/>
            <p:nvPr/>
          </p:nvSpPr>
          <p:spPr>
            <a:xfrm>
              <a:off x="3522377" y="3416700"/>
              <a:ext cx="406500" cy="280200"/>
            </a:xfrm>
            <a:prstGeom prst="roundRect">
              <a:avLst>
                <a:gd name="adj" fmla="val 16667"/>
              </a:avLst>
            </a:prstGeom>
            <a:solidFill>
              <a:srgbClr val="FFF2CC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add</a:t>
              </a:r>
              <a:endParaRPr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659" name="Google Shape;659;p29"/>
            <p:cNvCxnSpPr>
              <a:stCxn id="646" idx="3"/>
              <a:endCxn id="655" idx="1"/>
            </p:cNvCxnSpPr>
            <p:nvPr/>
          </p:nvCxnSpPr>
          <p:spPr>
            <a:xfrm>
              <a:off x="1115875" y="3556800"/>
              <a:ext cx="2622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660" name="Google Shape;660;p29"/>
            <p:cNvCxnSpPr>
              <a:stCxn id="655" idx="3"/>
              <a:endCxn id="657" idx="1"/>
            </p:cNvCxnSpPr>
            <p:nvPr/>
          </p:nvCxnSpPr>
          <p:spPr>
            <a:xfrm>
              <a:off x="1906798" y="3556800"/>
              <a:ext cx="18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661" name="Google Shape;661;p29"/>
            <p:cNvCxnSpPr>
              <a:stCxn id="657" idx="3"/>
              <a:endCxn id="656" idx="1"/>
            </p:cNvCxnSpPr>
            <p:nvPr/>
          </p:nvCxnSpPr>
          <p:spPr>
            <a:xfrm>
              <a:off x="2621523" y="3556800"/>
              <a:ext cx="18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662" name="Google Shape;662;p29"/>
            <p:cNvCxnSpPr>
              <a:stCxn id="658" idx="3"/>
              <a:endCxn id="654" idx="1"/>
            </p:cNvCxnSpPr>
            <p:nvPr/>
          </p:nvCxnSpPr>
          <p:spPr>
            <a:xfrm>
              <a:off x="3928877" y="3556800"/>
              <a:ext cx="180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663" name="Google Shape;663;p29"/>
            <p:cNvCxnSpPr>
              <a:stCxn id="654" idx="3"/>
              <a:endCxn id="642" idx="1"/>
            </p:cNvCxnSpPr>
            <p:nvPr/>
          </p:nvCxnSpPr>
          <p:spPr>
            <a:xfrm>
              <a:off x="4894225" y="3556800"/>
              <a:ext cx="17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664" name="Google Shape;664;p29"/>
            <p:cNvCxnSpPr>
              <a:stCxn id="642" idx="3"/>
              <a:endCxn id="645" idx="1"/>
            </p:cNvCxnSpPr>
            <p:nvPr/>
          </p:nvCxnSpPr>
          <p:spPr>
            <a:xfrm>
              <a:off x="5776090" y="3556788"/>
              <a:ext cx="17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665" name="Google Shape;665;p29"/>
            <p:cNvSpPr/>
            <p:nvPr/>
          </p:nvSpPr>
          <p:spPr>
            <a:xfrm>
              <a:off x="1471951" y="2977862"/>
              <a:ext cx="341100" cy="280200"/>
            </a:xfrm>
            <a:prstGeom prst="roundRect">
              <a:avLst>
                <a:gd name="adj" fmla="val 16667"/>
              </a:avLst>
            </a:prstGeom>
            <a:solidFill>
              <a:srgbClr val="CFE2F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k1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666" name="Google Shape;666;p29"/>
            <p:cNvCxnSpPr>
              <a:stCxn id="665" idx="2"/>
              <a:endCxn id="655" idx="0"/>
            </p:cNvCxnSpPr>
            <p:nvPr/>
          </p:nvCxnSpPr>
          <p:spPr>
            <a:xfrm>
              <a:off x="1642501" y="3258062"/>
              <a:ext cx="0" cy="158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667" name="Google Shape;667;p29"/>
            <p:cNvSpPr/>
            <p:nvPr/>
          </p:nvSpPr>
          <p:spPr>
            <a:xfrm>
              <a:off x="2901401" y="2977862"/>
              <a:ext cx="341100" cy="280200"/>
            </a:xfrm>
            <a:prstGeom prst="roundRect">
              <a:avLst>
                <a:gd name="adj" fmla="val 16667"/>
              </a:avLst>
            </a:prstGeom>
            <a:solidFill>
              <a:srgbClr val="FFF2CC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k2</a:t>
              </a:r>
              <a:endParaRPr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668" name="Google Shape;668;p29"/>
            <p:cNvCxnSpPr>
              <a:stCxn id="667" idx="2"/>
              <a:endCxn id="656" idx="0"/>
            </p:cNvCxnSpPr>
            <p:nvPr/>
          </p:nvCxnSpPr>
          <p:spPr>
            <a:xfrm>
              <a:off x="3071951" y="3258062"/>
              <a:ext cx="0" cy="158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669" name="Google Shape;669;p29"/>
            <p:cNvCxnSpPr>
              <a:stCxn id="646" idx="3"/>
              <a:endCxn id="658" idx="2"/>
            </p:cNvCxnSpPr>
            <p:nvPr/>
          </p:nvCxnSpPr>
          <p:spPr>
            <a:xfrm>
              <a:off x="1115875" y="3556800"/>
              <a:ext cx="2609700" cy="140100"/>
            </a:xfrm>
            <a:prstGeom prst="bentConnector4">
              <a:avLst>
                <a:gd name="adj1" fmla="val 4140"/>
                <a:gd name="adj2" fmla="val 269968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670" name="Google Shape;670;p29"/>
            <p:cNvSpPr txBox="1"/>
            <p:nvPr/>
          </p:nvSpPr>
          <p:spPr>
            <a:xfrm>
              <a:off x="1604948" y="2913401"/>
              <a:ext cx="1262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3D85C6"/>
                  </a:solidFill>
                </a:rPr>
                <a:t>Stage 1</a:t>
              </a:r>
              <a:endParaRPr>
                <a:solidFill>
                  <a:srgbClr val="3D85C6"/>
                </a:solidFill>
              </a:endParaRPr>
            </a:p>
          </p:txBody>
        </p:sp>
        <p:sp>
          <p:nvSpPr>
            <p:cNvPr id="671" name="Google Shape;671;p29"/>
            <p:cNvSpPr txBox="1"/>
            <p:nvPr/>
          </p:nvSpPr>
          <p:spPr>
            <a:xfrm>
              <a:off x="4017247" y="2940466"/>
              <a:ext cx="94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1C232"/>
                  </a:solidFill>
                </a:rPr>
                <a:t>Stage 2</a:t>
              </a:r>
              <a:endParaRPr>
                <a:solidFill>
                  <a:srgbClr val="F1C232"/>
                </a:solidFill>
              </a:endParaRPr>
            </a:p>
          </p:txBody>
        </p:sp>
        <p:sp>
          <p:nvSpPr>
            <p:cNvPr id="672" name="Google Shape;672;p29"/>
            <p:cNvSpPr txBox="1"/>
            <p:nvPr/>
          </p:nvSpPr>
          <p:spPr>
            <a:xfrm>
              <a:off x="5718374" y="2895208"/>
              <a:ext cx="94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666666"/>
                  </a:solidFill>
                </a:rPr>
                <a:t>Stage 3</a:t>
              </a:r>
              <a:endParaRPr>
                <a:solidFill>
                  <a:srgbClr val="666666"/>
                </a:solidFill>
              </a:endParaRPr>
            </a:p>
          </p:txBody>
        </p:sp>
        <p:sp>
          <p:nvSpPr>
            <p:cNvPr id="673" name="Google Shape;673;p29"/>
            <p:cNvSpPr txBox="1"/>
            <p:nvPr/>
          </p:nvSpPr>
          <p:spPr>
            <a:xfrm>
              <a:off x="7427175" y="2906251"/>
              <a:ext cx="94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6AA84F"/>
                  </a:solidFill>
                </a:rPr>
                <a:t>Stage 4</a:t>
              </a:r>
              <a:endParaRPr>
                <a:solidFill>
                  <a:srgbClr val="6AA84F"/>
                </a:solidFill>
              </a:endParaRPr>
            </a:p>
          </p:txBody>
        </p:sp>
        <p:sp>
          <p:nvSpPr>
            <p:cNvPr id="674" name="Google Shape;674;p29"/>
            <p:cNvSpPr txBox="1"/>
            <p:nvPr/>
          </p:nvSpPr>
          <p:spPr>
            <a:xfrm>
              <a:off x="3360608" y="2402734"/>
              <a:ext cx="24228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/>
                <a:t>or</a:t>
              </a:r>
              <a:endParaRPr sz="1800"/>
            </a:p>
          </p:txBody>
        </p:sp>
      </p:grpSp>
      <p:sp>
        <p:nvSpPr>
          <p:cNvPr id="675" name="Google Shape;675;p29"/>
          <p:cNvSpPr txBox="1"/>
          <p:nvPr/>
        </p:nvSpPr>
        <p:spPr>
          <a:xfrm>
            <a:off x="3360608" y="4049098"/>
            <a:ext cx="24228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or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…</a:t>
            </a:r>
            <a:endParaRPr sz="1800"/>
          </a:p>
        </p:txBody>
      </p:sp>
      <p:sp>
        <p:nvSpPr>
          <p:cNvPr id="676" name="Google Shape;676;p29"/>
          <p:cNvSpPr txBox="1"/>
          <p:nvPr/>
        </p:nvSpPr>
        <p:spPr>
          <a:xfrm rot="-5400000">
            <a:off x="-996400" y="2394050"/>
            <a:ext cx="2659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/>
              <a:t>Graph Partitioning</a:t>
            </a:r>
            <a:endParaRPr sz="1800" i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30"/>
          <p:cNvSpPr txBox="1"/>
          <p:nvPr/>
        </p:nvSpPr>
        <p:spPr>
          <a:xfrm>
            <a:off x="460125" y="391200"/>
            <a:ext cx="2612700" cy="4308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0000"/>
                </a:solidFill>
              </a:rPr>
              <a:t>Inter-op Pass</a:t>
            </a:r>
            <a:endParaRPr sz="2200"/>
          </a:p>
        </p:txBody>
      </p:sp>
      <p:sp>
        <p:nvSpPr>
          <p:cNvPr id="682" name="Google Shape;682;p30"/>
          <p:cNvSpPr txBox="1"/>
          <p:nvPr/>
        </p:nvSpPr>
        <p:spPr>
          <a:xfrm>
            <a:off x="2354525" y="879850"/>
            <a:ext cx="4434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Partitioned Computational Graph</a:t>
            </a:r>
            <a:endParaRPr sz="1800"/>
          </a:p>
        </p:txBody>
      </p:sp>
      <p:sp>
        <p:nvSpPr>
          <p:cNvPr id="683" name="Google Shape;683;p30"/>
          <p:cNvSpPr/>
          <p:nvPr/>
        </p:nvSpPr>
        <p:spPr>
          <a:xfrm>
            <a:off x="772125" y="1295000"/>
            <a:ext cx="3187200" cy="112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3D85C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684;p30"/>
          <p:cNvSpPr/>
          <p:nvPr/>
        </p:nvSpPr>
        <p:spPr>
          <a:xfrm>
            <a:off x="3993025" y="1511280"/>
            <a:ext cx="944400" cy="659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1C23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p30"/>
          <p:cNvSpPr/>
          <p:nvPr/>
        </p:nvSpPr>
        <p:spPr>
          <a:xfrm>
            <a:off x="4970900" y="1331475"/>
            <a:ext cx="2422800" cy="843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6" name="Google Shape;686;p30"/>
          <p:cNvSpPr/>
          <p:nvPr/>
        </p:nvSpPr>
        <p:spPr>
          <a:xfrm>
            <a:off x="7427175" y="1511205"/>
            <a:ext cx="944400" cy="659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6AA84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30"/>
          <p:cNvSpPr/>
          <p:nvPr/>
        </p:nvSpPr>
        <p:spPr>
          <a:xfrm>
            <a:off x="5066890" y="1816488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88" name="Google Shape;688;p30"/>
          <p:cNvSpPr/>
          <p:nvPr/>
        </p:nvSpPr>
        <p:spPr>
          <a:xfrm>
            <a:off x="6650059" y="1816550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89" name="Google Shape;689;p30"/>
          <p:cNvCxnSpPr>
            <a:stCxn id="690" idx="3"/>
            <a:endCxn id="688" idx="1"/>
          </p:cNvCxnSpPr>
          <p:nvPr/>
        </p:nvCxnSpPr>
        <p:spPr>
          <a:xfrm>
            <a:off x="6477385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91" name="Google Shape;691;p30"/>
          <p:cNvSpPr/>
          <p:nvPr/>
        </p:nvSpPr>
        <p:spPr>
          <a:xfrm>
            <a:off x="826675" y="1816500"/>
            <a:ext cx="2892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92" name="Google Shape;692;p30"/>
          <p:cNvSpPr/>
          <p:nvPr/>
        </p:nvSpPr>
        <p:spPr>
          <a:xfrm>
            <a:off x="52510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93" name="Google Shape;693;p30"/>
          <p:cNvCxnSpPr>
            <a:stCxn id="692" idx="2"/>
            <a:endCxn id="687" idx="0"/>
          </p:cNvCxnSpPr>
          <p:nvPr/>
        </p:nvCxnSpPr>
        <p:spPr>
          <a:xfrm>
            <a:off x="54215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94" name="Google Shape;694;p30"/>
          <p:cNvSpPr/>
          <p:nvPr/>
        </p:nvSpPr>
        <p:spPr>
          <a:xfrm>
            <a:off x="6834102" y="1377674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95" name="Google Shape;695;p30"/>
          <p:cNvCxnSpPr>
            <a:stCxn id="694" idx="2"/>
            <a:endCxn id="688" idx="0"/>
          </p:cNvCxnSpPr>
          <p:nvPr/>
        </p:nvCxnSpPr>
        <p:spPr>
          <a:xfrm>
            <a:off x="7004652" y="1657874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90" name="Google Shape;690;p30"/>
          <p:cNvSpPr/>
          <p:nvPr/>
        </p:nvSpPr>
        <p:spPr>
          <a:xfrm>
            <a:off x="5948785" y="1816550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96" name="Google Shape;696;p30"/>
          <p:cNvCxnSpPr/>
          <p:nvPr/>
        </p:nvCxnSpPr>
        <p:spPr>
          <a:xfrm>
            <a:off x="3342903" y="19596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97" name="Google Shape;697;p30"/>
          <p:cNvCxnSpPr>
            <a:stCxn id="688" idx="3"/>
            <a:endCxn id="698" idx="1"/>
          </p:cNvCxnSpPr>
          <p:nvPr/>
        </p:nvCxnSpPr>
        <p:spPr>
          <a:xfrm>
            <a:off x="7359259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98" name="Google Shape;698;p30"/>
          <p:cNvSpPr/>
          <p:nvPr/>
        </p:nvSpPr>
        <p:spPr>
          <a:xfrm>
            <a:off x="7531921" y="1816550"/>
            <a:ext cx="785400" cy="2802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softmax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99" name="Google Shape;699;p30"/>
          <p:cNvSpPr/>
          <p:nvPr/>
        </p:nvSpPr>
        <p:spPr>
          <a:xfrm>
            <a:off x="4108825" y="1816500"/>
            <a:ext cx="785400" cy="280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avgpool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00" name="Google Shape;700;p30"/>
          <p:cNvSpPr/>
          <p:nvPr/>
        </p:nvSpPr>
        <p:spPr>
          <a:xfrm>
            <a:off x="1378198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01" name="Google Shape;701;p30"/>
          <p:cNvSpPr/>
          <p:nvPr/>
        </p:nvSpPr>
        <p:spPr>
          <a:xfrm>
            <a:off x="2807660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02" name="Google Shape;702;p30"/>
          <p:cNvSpPr/>
          <p:nvPr/>
        </p:nvSpPr>
        <p:spPr>
          <a:xfrm>
            <a:off x="2092923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03" name="Google Shape;703;p30"/>
          <p:cNvSpPr/>
          <p:nvPr/>
        </p:nvSpPr>
        <p:spPr>
          <a:xfrm>
            <a:off x="3522377" y="1816500"/>
            <a:ext cx="4065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add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704" name="Google Shape;704;p30"/>
          <p:cNvCxnSpPr>
            <a:stCxn id="691" idx="3"/>
            <a:endCxn id="700" idx="1"/>
          </p:cNvCxnSpPr>
          <p:nvPr/>
        </p:nvCxnSpPr>
        <p:spPr>
          <a:xfrm>
            <a:off x="1115875" y="1956600"/>
            <a:ext cx="262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05" name="Google Shape;705;p30"/>
          <p:cNvCxnSpPr>
            <a:stCxn id="700" idx="3"/>
            <a:endCxn id="702" idx="1"/>
          </p:cNvCxnSpPr>
          <p:nvPr/>
        </p:nvCxnSpPr>
        <p:spPr>
          <a:xfrm>
            <a:off x="1906798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06" name="Google Shape;706;p30"/>
          <p:cNvCxnSpPr>
            <a:stCxn id="702" idx="3"/>
            <a:endCxn id="701" idx="1"/>
          </p:cNvCxnSpPr>
          <p:nvPr/>
        </p:nvCxnSpPr>
        <p:spPr>
          <a:xfrm>
            <a:off x="2621523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07" name="Google Shape;707;p30"/>
          <p:cNvCxnSpPr>
            <a:stCxn id="703" idx="3"/>
            <a:endCxn id="699" idx="1"/>
          </p:cNvCxnSpPr>
          <p:nvPr/>
        </p:nvCxnSpPr>
        <p:spPr>
          <a:xfrm>
            <a:off x="3928877" y="1956600"/>
            <a:ext cx="180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08" name="Google Shape;708;p30"/>
          <p:cNvCxnSpPr>
            <a:stCxn id="699" idx="3"/>
            <a:endCxn id="687" idx="1"/>
          </p:cNvCxnSpPr>
          <p:nvPr/>
        </p:nvCxnSpPr>
        <p:spPr>
          <a:xfrm>
            <a:off x="4894225" y="195660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09" name="Google Shape;709;p30"/>
          <p:cNvCxnSpPr>
            <a:stCxn id="687" idx="3"/>
            <a:endCxn id="690" idx="1"/>
          </p:cNvCxnSpPr>
          <p:nvPr/>
        </p:nvCxnSpPr>
        <p:spPr>
          <a:xfrm>
            <a:off x="5776090" y="19565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10" name="Google Shape;710;p30"/>
          <p:cNvSpPr/>
          <p:nvPr/>
        </p:nvSpPr>
        <p:spPr>
          <a:xfrm>
            <a:off x="147195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711" name="Google Shape;711;p30"/>
          <p:cNvCxnSpPr>
            <a:stCxn id="710" idx="2"/>
            <a:endCxn id="700" idx="0"/>
          </p:cNvCxnSpPr>
          <p:nvPr/>
        </p:nvCxnSpPr>
        <p:spPr>
          <a:xfrm>
            <a:off x="164250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12" name="Google Shape;712;p30"/>
          <p:cNvSpPr/>
          <p:nvPr/>
        </p:nvSpPr>
        <p:spPr>
          <a:xfrm>
            <a:off x="29014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713" name="Google Shape;713;p30"/>
          <p:cNvCxnSpPr>
            <a:stCxn id="712" idx="2"/>
            <a:endCxn id="701" idx="0"/>
          </p:cNvCxnSpPr>
          <p:nvPr/>
        </p:nvCxnSpPr>
        <p:spPr>
          <a:xfrm>
            <a:off x="30719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14" name="Google Shape;714;p30"/>
          <p:cNvCxnSpPr>
            <a:stCxn id="691" idx="3"/>
            <a:endCxn id="703" idx="2"/>
          </p:cNvCxnSpPr>
          <p:nvPr/>
        </p:nvCxnSpPr>
        <p:spPr>
          <a:xfrm>
            <a:off x="1115875" y="1956600"/>
            <a:ext cx="2609700" cy="140100"/>
          </a:xfrm>
          <a:prstGeom prst="bentConnector4">
            <a:avLst>
              <a:gd name="adj1" fmla="val 3068"/>
              <a:gd name="adj2" fmla="val 269968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15" name="Google Shape;715;p30"/>
          <p:cNvSpPr txBox="1"/>
          <p:nvPr/>
        </p:nvSpPr>
        <p:spPr>
          <a:xfrm>
            <a:off x="1683025" y="1257650"/>
            <a:ext cx="1262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D85C6"/>
                </a:solidFill>
              </a:rPr>
              <a:t>Stage 1</a:t>
            </a:r>
            <a:endParaRPr>
              <a:solidFill>
                <a:srgbClr val="3D85C6"/>
              </a:solidFill>
            </a:endParaRPr>
          </a:p>
        </p:txBody>
      </p:sp>
      <p:sp>
        <p:nvSpPr>
          <p:cNvPr id="716" name="Google Shape;716;p30"/>
          <p:cNvSpPr txBox="1"/>
          <p:nvPr/>
        </p:nvSpPr>
        <p:spPr>
          <a:xfrm>
            <a:off x="3993025" y="1456325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</a:rPr>
              <a:t>Stage 2</a:t>
            </a:r>
            <a:endParaRPr>
              <a:solidFill>
                <a:srgbClr val="F1C232"/>
              </a:solidFill>
            </a:endParaRPr>
          </a:p>
        </p:txBody>
      </p:sp>
      <p:sp>
        <p:nvSpPr>
          <p:cNvPr id="717" name="Google Shape;717;p30"/>
          <p:cNvSpPr txBox="1"/>
          <p:nvPr/>
        </p:nvSpPr>
        <p:spPr>
          <a:xfrm>
            <a:off x="5740900" y="1295008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</a:rPr>
              <a:t>Stage 3</a:t>
            </a:r>
            <a:endParaRPr>
              <a:solidFill>
                <a:srgbClr val="666666"/>
              </a:solidFill>
            </a:endParaRPr>
          </a:p>
        </p:txBody>
      </p:sp>
      <p:sp>
        <p:nvSpPr>
          <p:cNvPr id="718" name="Google Shape;718;p30"/>
          <p:cNvSpPr txBox="1"/>
          <p:nvPr/>
        </p:nvSpPr>
        <p:spPr>
          <a:xfrm>
            <a:off x="7427175" y="1458451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AA84F"/>
                </a:solidFill>
              </a:rPr>
              <a:t>Stage 4</a:t>
            </a:r>
            <a:endParaRPr>
              <a:solidFill>
                <a:srgbClr val="6AA84F"/>
              </a:solidFill>
            </a:endParaRPr>
          </a:p>
        </p:txBody>
      </p:sp>
      <p:grpSp>
        <p:nvGrpSpPr>
          <p:cNvPr id="719" name="Google Shape;719;p30"/>
          <p:cNvGrpSpPr/>
          <p:nvPr/>
        </p:nvGrpSpPr>
        <p:grpSpPr>
          <a:xfrm>
            <a:off x="80975" y="2170605"/>
            <a:ext cx="8582707" cy="1688895"/>
            <a:chOff x="80975" y="2170605"/>
            <a:chExt cx="8582707" cy="1688895"/>
          </a:xfrm>
        </p:grpSpPr>
        <p:sp>
          <p:nvSpPr>
            <p:cNvPr id="720" name="Google Shape;720;p30"/>
            <p:cNvSpPr/>
            <p:nvPr/>
          </p:nvSpPr>
          <p:spPr>
            <a:xfrm>
              <a:off x="1598375" y="3091200"/>
              <a:ext cx="1517700" cy="768300"/>
            </a:xfrm>
            <a:prstGeom prst="rect">
              <a:avLst/>
            </a:prstGeom>
            <a:solidFill>
              <a:srgbClr val="CFE2F3"/>
            </a:solidFill>
            <a:ln w="9525" cap="flat" cmpd="sng">
              <a:solidFill>
                <a:srgbClr val="3D85C6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721" name="Google Shape;721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657656" y="310772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2" name="Google Shape;722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024533" y="310772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3" name="Google Shape;723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391395" y="310772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4" name="Google Shape;724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758256" y="310772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5" name="Google Shape;725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657656" y="353911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6" name="Google Shape;726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024533" y="353911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7" name="Google Shape;727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391395" y="353911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8" name="Google Shape;728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758256" y="353911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29" name="Google Shape;729;p30"/>
            <p:cNvSpPr/>
            <p:nvPr/>
          </p:nvSpPr>
          <p:spPr>
            <a:xfrm>
              <a:off x="4080524" y="3268300"/>
              <a:ext cx="763500" cy="342300"/>
            </a:xfrm>
            <a:prstGeom prst="rect">
              <a:avLst/>
            </a:prstGeom>
            <a:solidFill>
              <a:srgbClr val="FFF2CC"/>
            </a:solidFill>
            <a:ln w="9525" cap="flat" cmpd="sng">
              <a:solidFill>
                <a:srgbClr val="F1C232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730" name="Google Shape;730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139808" y="32902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1" name="Google Shape;731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506685" y="32902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32" name="Google Shape;732;p30"/>
            <p:cNvSpPr/>
            <p:nvPr/>
          </p:nvSpPr>
          <p:spPr>
            <a:xfrm>
              <a:off x="5800549" y="3268300"/>
              <a:ext cx="763500" cy="3423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733" name="Google Shape;733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53020" y="32902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4" name="Google Shape;734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219881" y="32902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35" name="Google Shape;735;p30"/>
            <p:cNvSpPr/>
            <p:nvPr/>
          </p:nvSpPr>
          <p:spPr>
            <a:xfrm>
              <a:off x="7145982" y="3268297"/>
              <a:ext cx="1517700" cy="3423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rgbClr val="6AA84F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736" name="Google Shape;736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205263" y="32902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7" name="Google Shape;737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572140" y="32902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8" name="Google Shape;738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939002" y="32902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9" name="Google Shape;739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05864" y="32902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740" name="Google Shape;740;p30"/>
            <p:cNvCxnSpPr>
              <a:stCxn id="683" idx="2"/>
              <a:endCxn id="720" idx="0"/>
            </p:cNvCxnSpPr>
            <p:nvPr/>
          </p:nvCxnSpPr>
          <p:spPr>
            <a:xfrm flipH="1">
              <a:off x="2357325" y="2422700"/>
              <a:ext cx="8400" cy="668400"/>
            </a:xfrm>
            <a:prstGeom prst="straightConnector1">
              <a:avLst/>
            </a:prstGeom>
            <a:noFill/>
            <a:ln w="9525" cap="flat" cmpd="sng">
              <a:solidFill>
                <a:srgbClr val="3D85C6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741" name="Google Shape;741;p30"/>
            <p:cNvCxnSpPr>
              <a:stCxn id="684" idx="2"/>
              <a:endCxn id="729" idx="0"/>
            </p:cNvCxnSpPr>
            <p:nvPr/>
          </p:nvCxnSpPr>
          <p:spPr>
            <a:xfrm flipH="1">
              <a:off x="4462225" y="2170680"/>
              <a:ext cx="3000" cy="1097700"/>
            </a:xfrm>
            <a:prstGeom prst="straightConnector1">
              <a:avLst/>
            </a:prstGeom>
            <a:noFill/>
            <a:ln w="9525" cap="flat" cmpd="sng">
              <a:solidFill>
                <a:srgbClr val="F1C23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742" name="Google Shape;742;p30"/>
            <p:cNvCxnSpPr>
              <a:endCxn id="732" idx="0"/>
            </p:cNvCxnSpPr>
            <p:nvPr/>
          </p:nvCxnSpPr>
          <p:spPr>
            <a:xfrm>
              <a:off x="6182299" y="2175100"/>
              <a:ext cx="0" cy="1093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743" name="Google Shape;743;p30"/>
            <p:cNvCxnSpPr>
              <a:stCxn id="686" idx="2"/>
              <a:endCxn id="735" idx="0"/>
            </p:cNvCxnSpPr>
            <p:nvPr/>
          </p:nvCxnSpPr>
          <p:spPr>
            <a:xfrm>
              <a:off x="7899375" y="2170605"/>
              <a:ext cx="5400" cy="1097700"/>
            </a:xfrm>
            <a:prstGeom prst="straightConnector1">
              <a:avLst/>
            </a:prstGeom>
            <a:noFill/>
            <a:ln w="9525" cap="flat" cmpd="sng">
              <a:solidFill>
                <a:srgbClr val="6AA84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744" name="Google Shape;744;p30"/>
            <p:cNvSpPr txBox="1"/>
            <p:nvPr/>
          </p:nvSpPr>
          <p:spPr>
            <a:xfrm>
              <a:off x="80975" y="2512023"/>
              <a:ext cx="22593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i="1"/>
                <a:t>Device Assignment</a:t>
              </a:r>
              <a:endParaRPr sz="1800" i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1"/>
          <p:cNvSpPr txBox="1"/>
          <p:nvPr/>
        </p:nvSpPr>
        <p:spPr>
          <a:xfrm>
            <a:off x="460125" y="391200"/>
            <a:ext cx="2612700" cy="4308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0000"/>
                </a:solidFill>
              </a:rPr>
              <a:t>Inter-op Pass</a:t>
            </a:r>
            <a:endParaRPr sz="2200"/>
          </a:p>
        </p:txBody>
      </p:sp>
      <p:sp>
        <p:nvSpPr>
          <p:cNvPr id="750" name="Google Shape;750;p31"/>
          <p:cNvSpPr txBox="1"/>
          <p:nvPr/>
        </p:nvSpPr>
        <p:spPr>
          <a:xfrm>
            <a:off x="3033501" y="2431652"/>
            <a:ext cx="3077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Cluster (2D Device </a:t>
            </a:r>
            <a:r>
              <a:rPr lang="en" sz="1800"/>
              <a:t>Mesh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" name="Google Shape;751;p31"/>
          <p:cNvSpPr/>
          <p:nvPr/>
        </p:nvSpPr>
        <p:spPr>
          <a:xfrm>
            <a:off x="3691938" y="2888472"/>
            <a:ext cx="1760100" cy="1806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52" name="Google Shape;752;p31"/>
          <p:cNvSpPr/>
          <p:nvPr/>
        </p:nvSpPr>
        <p:spPr>
          <a:xfrm>
            <a:off x="3813199" y="2991046"/>
            <a:ext cx="1517700" cy="342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53" name="Google Shape;75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2481" y="3012958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9358" y="3012958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55" name="Google Shape;75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6220" y="3012958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56" name="Google Shape;75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3081" y="3012958"/>
            <a:ext cx="298683" cy="298683"/>
          </a:xfrm>
          <a:prstGeom prst="rect">
            <a:avLst/>
          </a:prstGeom>
          <a:noFill/>
          <a:ln>
            <a:noFill/>
          </a:ln>
        </p:spPr>
      </p:pic>
      <p:sp>
        <p:nvSpPr>
          <p:cNvPr id="757" name="Google Shape;757;p31"/>
          <p:cNvSpPr/>
          <p:nvPr/>
        </p:nvSpPr>
        <p:spPr>
          <a:xfrm>
            <a:off x="3813199" y="3422440"/>
            <a:ext cx="1517700" cy="342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58" name="Google Shape;75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2481" y="3444352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59" name="Google Shape;75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9358" y="3444352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0" name="Google Shape;76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6220" y="3444352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3081" y="3444352"/>
            <a:ext cx="298683" cy="298683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31"/>
          <p:cNvSpPr/>
          <p:nvPr/>
        </p:nvSpPr>
        <p:spPr>
          <a:xfrm>
            <a:off x="3813199" y="3837234"/>
            <a:ext cx="1517700" cy="342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63" name="Google Shape;76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2481" y="3859146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4" name="Google Shape;76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9358" y="3859146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5" name="Google Shape;76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6220" y="3859146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Google Shape;76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3081" y="3859146"/>
            <a:ext cx="298683" cy="298683"/>
          </a:xfrm>
          <a:prstGeom prst="rect">
            <a:avLst/>
          </a:prstGeom>
          <a:noFill/>
          <a:ln>
            <a:noFill/>
          </a:ln>
        </p:spPr>
      </p:pic>
      <p:sp>
        <p:nvSpPr>
          <p:cNvPr id="767" name="Google Shape;767;p31"/>
          <p:cNvSpPr/>
          <p:nvPr/>
        </p:nvSpPr>
        <p:spPr>
          <a:xfrm>
            <a:off x="3813199" y="4252034"/>
            <a:ext cx="1517700" cy="342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68" name="Google Shape;76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2481" y="4273946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Google Shape;76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9358" y="4273946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0" name="Google Shape;77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6220" y="4273946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1" name="Google Shape;77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3081" y="4273946"/>
            <a:ext cx="298683" cy="2986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2" name="Google Shape;772;p31"/>
          <p:cNvGrpSpPr/>
          <p:nvPr/>
        </p:nvGrpSpPr>
        <p:grpSpPr>
          <a:xfrm>
            <a:off x="1434175" y="4744300"/>
            <a:ext cx="6275700" cy="400200"/>
            <a:chOff x="1434175" y="4744300"/>
            <a:chExt cx="6275700" cy="400200"/>
          </a:xfrm>
        </p:grpSpPr>
        <p:sp>
          <p:nvSpPr>
            <p:cNvPr id="773" name="Google Shape;773;p31"/>
            <p:cNvSpPr txBox="1"/>
            <p:nvPr/>
          </p:nvSpPr>
          <p:spPr>
            <a:xfrm>
              <a:off x="1434175" y="4744300"/>
              <a:ext cx="62757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/>
                <a:t>GPUs within a Node 🐇</a:t>
              </a:r>
              <a:endParaRPr sz="1400">
                <a:solidFill>
                  <a:srgbClr val="000000"/>
                </a:solidFill>
              </a:endParaRPr>
            </a:p>
          </p:txBody>
        </p:sp>
        <p:cxnSp>
          <p:nvCxnSpPr>
            <p:cNvPr id="774" name="Google Shape;774;p31"/>
            <p:cNvCxnSpPr/>
            <p:nvPr/>
          </p:nvCxnSpPr>
          <p:spPr>
            <a:xfrm>
              <a:off x="3691950" y="4791607"/>
              <a:ext cx="17601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triangle" w="med" len="med"/>
              <a:tailEnd type="triangle" w="med" len="med"/>
            </a:ln>
          </p:spPr>
        </p:cxnSp>
      </p:grpSp>
      <p:grpSp>
        <p:nvGrpSpPr>
          <p:cNvPr id="775" name="Google Shape;775;p31"/>
          <p:cNvGrpSpPr/>
          <p:nvPr/>
        </p:nvGrpSpPr>
        <p:grpSpPr>
          <a:xfrm>
            <a:off x="1260912" y="2888471"/>
            <a:ext cx="2337956" cy="1806000"/>
            <a:chOff x="1260912" y="2888471"/>
            <a:chExt cx="2337956" cy="1806000"/>
          </a:xfrm>
        </p:grpSpPr>
        <p:sp>
          <p:nvSpPr>
            <p:cNvPr id="776" name="Google Shape;776;p31"/>
            <p:cNvSpPr txBox="1"/>
            <p:nvPr/>
          </p:nvSpPr>
          <p:spPr>
            <a:xfrm>
              <a:off x="1260912" y="3591350"/>
              <a:ext cx="23298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400">
                  <a:solidFill>
                    <a:srgbClr val="000000"/>
                  </a:solidFill>
                </a:rPr>
                <a:t>Nodes </a:t>
              </a:r>
              <a:r>
                <a:rPr lang="en"/>
                <a:t>🐢</a:t>
              </a:r>
              <a:endParaRPr sz="1400">
                <a:solidFill>
                  <a:srgbClr val="000000"/>
                </a:solidFill>
              </a:endParaRPr>
            </a:p>
          </p:txBody>
        </p:sp>
        <p:cxnSp>
          <p:nvCxnSpPr>
            <p:cNvPr id="777" name="Google Shape;777;p31"/>
            <p:cNvCxnSpPr/>
            <p:nvPr/>
          </p:nvCxnSpPr>
          <p:spPr>
            <a:xfrm rot="10800000">
              <a:off x="3598868" y="2888471"/>
              <a:ext cx="0" cy="18060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778" name="Google Shape;778;p31"/>
          <p:cNvSpPr txBox="1"/>
          <p:nvPr/>
        </p:nvSpPr>
        <p:spPr>
          <a:xfrm>
            <a:off x="2354525" y="879850"/>
            <a:ext cx="4434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Partitioned Computational Graph</a:t>
            </a:r>
            <a:endParaRPr sz="1800"/>
          </a:p>
        </p:txBody>
      </p:sp>
      <p:sp>
        <p:nvSpPr>
          <p:cNvPr id="779" name="Google Shape;779;p31"/>
          <p:cNvSpPr/>
          <p:nvPr/>
        </p:nvSpPr>
        <p:spPr>
          <a:xfrm>
            <a:off x="772125" y="1295000"/>
            <a:ext cx="3187200" cy="112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3D85C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0" name="Google Shape;780;p31"/>
          <p:cNvSpPr/>
          <p:nvPr/>
        </p:nvSpPr>
        <p:spPr>
          <a:xfrm>
            <a:off x="3993025" y="1511280"/>
            <a:ext cx="944400" cy="659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1C23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p31"/>
          <p:cNvSpPr/>
          <p:nvPr/>
        </p:nvSpPr>
        <p:spPr>
          <a:xfrm>
            <a:off x="4970900" y="1331475"/>
            <a:ext cx="2422800" cy="843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2" name="Google Shape;782;p31"/>
          <p:cNvSpPr/>
          <p:nvPr/>
        </p:nvSpPr>
        <p:spPr>
          <a:xfrm>
            <a:off x="7427175" y="1511205"/>
            <a:ext cx="944400" cy="659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6AA84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3" name="Google Shape;783;p31"/>
          <p:cNvSpPr/>
          <p:nvPr/>
        </p:nvSpPr>
        <p:spPr>
          <a:xfrm>
            <a:off x="5066890" y="1816488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84" name="Google Shape;784;p31"/>
          <p:cNvSpPr/>
          <p:nvPr/>
        </p:nvSpPr>
        <p:spPr>
          <a:xfrm>
            <a:off x="6650059" y="1816550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785" name="Google Shape;785;p31"/>
          <p:cNvCxnSpPr>
            <a:stCxn id="786" idx="3"/>
            <a:endCxn id="784" idx="1"/>
          </p:cNvCxnSpPr>
          <p:nvPr/>
        </p:nvCxnSpPr>
        <p:spPr>
          <a:xfrm>
            <a:off x="6477385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87" name="Google Shape;787;p31"/>
          <p:cNvSpPr/>
          <p:nvPr/>
        </p:nvSpPr>
        <p:spPr>
          <a:xfrm>
            <a:off x="826675" y="1816500"/>
            <a:ext cx="2892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88" name="Google Shape;788;p31"/>
          <p:cNvSpPr/>
          <p:nvPr/>
        </p:nvSpPr>
        <p:spPr>
          <a:xfrm>
            <a:off x="52510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789" name="Google Shape;789;p31"/>
          <p:cNvCxnSpPr>
            <a:stCxn id="788" idx="2"/>
            <a:endCxn id="783" idx="0"/>
          </p:cNvCxnSpPr>
          <p:nvPr/>
        </p:nvCxnSpPr>
        <p:spPr>
          <a:xfrm>
            <a:off x="54215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90" name="Google Shape;790;p31"/>
          <p:cNvSpPr/>
          <p:nvPr/>
        </p:nvSpPr>
        <p:spPr>
          <a:xfrm>
            <a:off x="6834102" y="1377674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791" name="Google Shape;791;p31"/>
          <p:cNvCxnSpPr>
            <a:stCxn id="790" idx="2"/>
            <a:endCxn id="784" idx="0"/>
          </p:cNvCxnSpPr>
          <p:nvPr/>
        </p:nvCxnSpPr>
        <p:spPr>
          <a:xfrm>
            <a:off x="7004652" y="1657874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86" name="Google Shape;786;p31"/>
          <p:cNvSpPr/>
          <p:nvPr/>
        </p:nvSpPr>
        <p:spPr>
          <a:xfrm>
            <a:off x="5948785" y="1816550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792" name="Google Shape;792;p31"/>
          <p:cNvCxnSpPr/>
          <p:nvPr/>
        </p:nvCxnSpPr>
        <p:spPr>
          <a:xfrm>
            <a:off x="3342903" y="19596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93" name="Google Shape;793;p31"/>
          <p:cNvCxnSpPr>
            <a:stCxn id="784" idx="3"/>
            <a:endCxn id="794" idx="1"/>
          </p:cNvCxnSpPr>
          <p:nvPr/>
        </p:nvCxnSpPr>
        <p:spPr>
          <a:xfrm>
            <a:off x="7359259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94" name="Google Shape;794;p31"/>
          <p:cNvSpPr/>
          <p:nvPr/>
        </p:nvSpPr>
        <p:spPr>
          <a:xfrm>
            <a:off x="7531921" y="1816550"/>
            <a:ext cx="785400" cy="2802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softmax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95" name="Google Shape;795;p31"/>
          <p:cNvSpPr/>
          <p:nvPr/>
        </p:nvSpPr>
        <p:spPr>
          <a:xfrm>
            <a:off x="4108825" y="1816500"/>
            <a:ext cx="785400" cy="280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avgpool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96" name="Google Shape;796;p31"/>
          <p:cNvSpPr/>
          <p:nvPr/>
        </p:nvSpPr>
        <p:spPr>
          <a:xfrm>
            <a:off x="1378198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97" name="Google Shape;797;p31"/>
          <p:cNvSpPr/>
          <p:nvPr/>
        </p:nvSpPr>
        <p:spPr>
          <a:xfrm>
            <a:off x="2807660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98" name="Google Shape;798;p31"/>
          <p:cNvSpPr/>
          <p:nvPr/>
        </p:nvSpPr>
        <p:spPr>
          <a:xfrm>
            <a:off x="2092923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99" name="Google Shape;799;p31"/>
          <p:cNvSpPr/>
          <p:nvPr/>
        </p:nvSpPr>
        <p:spPr>
          <a:xfrm>
            <a:off x="3522377" y="1816500"/>
            <a:ext cx="4065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add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00" name="Google Shape;800;p31"/>
          <p:cNvCxnSpPr>
            <a:stCxn id="787" idx="3"/>
            <a:endCxn id="796" idx="1"/>
          </p:cNvCxnSpPr>
          <p:nvPr/>
        </p:nvCxnSpPr>
        <p:spPr>
          <a:xfrm>
            <a:off x="1115875" y="1956600"/>
            <a:ext cx="262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01" name="Google Shape;801;p31"/>
          <p:cNvCxnSpPr>
            <a:stCxn id="796" idx="3"/>
            <a:endCxn id="798" idx="1"/>
          </p:cNvCxnSpPr>
          <p:nvPr/>
        </p:nvCxnSpPr>
        <p:spPr>
          <a:xfrm>
            <a:off x="1906798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02" name="Google Shape;802;p31"/>
          <p:cNvCxnSpPr>
            <a:stCxn id="798" idx="3"/>
            <a:endCxn id="797" idx="1"/>
          </p:cNvCxnSpPr>
          <p:nvPr/>
        </p:nvCxnSpPr>
        <p:spPr>
          <a:xfrm>
            <a:off x="2621523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03" name="Google Shape;803;p31"/>
          <p:cNvCxnSpPr>
            <a:stCxn id="799" idx="3"/>
            <a:endCxn id="795" idx="1"/>
          </p:cNvCxnSpPr>
          <p:nvPr/>
        </p:nvCxnSpPr>
        <p:spPr>
          <a:xfrm>
            <a:off x="3928877" y="1956600"/>
            <a:ext cx="180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04" name="Google Shape;804;p31"/>
          <p:cNvCxnSpPr>
            <a:stCxn id="795" idx="3"/>
            <a:endCxn id="783" idx="1"/>
          </p:cNvCxnSpPr>
          <p:nvPr/>
        </p:nvCxnSpPr>
        <p:spPr>
          <a:xfrm>
            <a:off x="4894225" y="195660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05" name="Google Shape;805;p31"/>
          <p:cNvCxnSpPr>
            <a:stCxn id="783" idx="3"/>
            <a:endCxn id="786" idx="1"/>
          </p:cNvCxnSpPr>
          <p:nvPr/>
        </p:nvCxnSpPr>
        <p:spPr>
          <a:xfrm>
            <a:off x="5776090" y="19565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06" name="Google Shape;806;p31"/>
          <p:cNvSpPr/>
          <p:nvPr/>
        </p:nvSpPr>
        <p:spPr>
          <a:xfrm>
            <a:off x="147195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07" name="Google Shape;807;p31"/>
          <p:cNvCxnSpPr>
            <a:stCxn id="806" idx="2"/>
            <a:endCxn id="796" idx="0"/>
          </p:cNvCxnSpPr>
          <p:nvPr/>
        </p:nvCxnSpPr>
        <p:spPr>
          <a:xfrm>
            <a:off x="164250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08" name="Google Shape;808;p31"/>
          <p:cNvSpPr/>
          <p:nvPr/>
        </p:nvSpPr>
        <p:spPr>
          <a:xfrm>
            <a:off x="29014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09" name="Google Shape;809;p31"/>
          <p:cNvCxnSpPr>
            <a:stCxn id="808" idx="2"/>
            <a:endCxn id="797" idx="0"/>
          </p:cNvCxnSpPr>
          <p:nvPr/>
        </p:nvCxnSpPr>
        <p:spPr>
          <a:xfrm>
            <a:off x="30719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10" name="Google Shape;810;p31"/>
          <p:cNvCxnSpPr>
            <a:stCxn id="787" idx="3"/>
            <a:endCxn id="799" idx="2"/>
          </p:cNvCxnSpPr>
          <p:nvPr/>
        </p:nvCxnSpPr>
        <p:spPr>
          <a:xfrm>
            <a:off x="1115875" y="1956600"/>
            <a:ext cx="2609700" cy="140100"/>
          </a:xfrm>
          <a:prstGeom prst="bentConnector4">
            <a:avLst>
              <a:gd name="adj1" fmla="val 3068"/>
              <a:gd name="adj2" fmla="val 269968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11" name="Google Shape;811;p31"/>
          <p:cNvSpPr txBox="1"/>
          <p:nvPr/>
        </p:nvSpPr>
        <p:spPr>
          <a:xfrm>
            <a:off x="1683025" y="1257650"/>
            <a:ext cx="1262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D85C6"/>
                </a:solidFill>
              </a:rPr>
              <a:t>Stage 1</a:t>
            </a:r>
            <a:endParaRPr>
              <a:solidFill>
                <a:srgbClr val="3D85C6"/>
              </a:solidFill>
            </a:endParaRPr>
          </a:p>
        </p:txBody>
      </p:sp>
      <p:sp>
        <p:nvSpPr>
          <p:cNvPr id="812" name="Google Shape;812;p31"/>
          <p:cNvSpPr txBox="1"/>
          <p:nvPr/>
        </p:nvSpPr>
        <p:spPr>
          <a:xfrm>
            <a:off x="3993025" y="1456325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</a:rPr>
              <a:t>Stage 2</a:t>
            </a:r>
            <a:endParaRPr>
              <a:solidFill>
                <a:srgbClr val="F1C232"/>
              </a:solidFill>
            </a:endParaRPr>
          </a:p>
        </p:txBody>
      </p:sp>
      <p:sp>
        <p:nvSpPr>
          <p:cNvPr id="813" name="Google Shape;813;p31"/>
          <p:cNvSpPr txBox="1"/>
          <p:nvPr/>
        </p:nvSpPr>
        <p:spPr>
          <a:xfrm>
            <a:off x="5740900" y="1295008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</a:rPr>
              <a:t>Stage 3</a:t>
            </a:r>
            <a:endParaRPr>
              <a:solidFill>
                <a:srgbClr val="666666"/>
              </a:solidFill>
            </a:endParaRPr>
          </a:p>
        </p:txBody>
      </p:sp>
      <p:sp>
        <p:nvSpPr>
          <p:cNvPr id="814" name="Google Shape;814;p31"/>
          <p:cNvSpPr txBox="1"/>
          <p:nvPr/>
        </p:nvSpPr>
        <p:spPr>
          <a:xfrm>
            <a:off x="7427175" y="1458451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AA84F"/>
                </a:solidFill>
              </a:rPr>
              <a:t>Stage 4</a:t>
            </a:r>
            <a:endParaRPr>
              <a:solidFill>
                <a:srgbClr val="6AA84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490250" y="2238575"/>
            <a:ext cx="6367800" cy="14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Background</a:t>
            </a:r>
            <a:endParaRPr/>
          </a:p>
        </p:txBody>
      </p:sp>
      <p:cxnSp>
        <p:nvCxnSpPr>
          <p:cNvPr id="66" name="Google Shape;66;p14"/>
          <p:cNvCxnSpPr/>
          <p:nvPr/>
        </p:nvCxnSpPr>
        <p:spPr>
          <a:xfrm>
            <a:off x="566450" y="3444227"/>
            <a:ext cx="4821900" cy="0"/>
          </a:xfrm>
          <a:prstGeom prst="straightConnector1">
            <a:avLst/>
          </a:prstGeom>
          <a:noFill/>
          <a:ln w="38100" cap="flat" cmpd="sng">
            <a:solidFill>
              <a:srgbClr val="B7CCE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7" name="Google Shape;67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8426" y="4248625"/>
            <a:ext cx="692650" cy="69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2"/>
          <p:cNvSpPr/>
          <p:nvPr/>
        </p:nvSpPr>
        <p:spPr>
          <a:xfrm>
            <a:off x="1494213" y="2895710"/>
            <a:ext cx="1760100" cy="1806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20" name="Google Shape;820;p32"/>
          <p:cNvSpPr txBox="1"/>
          <p:nvPr/>
        </p:nvSpPr>
        <p:spPr>
          <a:xfrm>
            <a:off x="460125" y="391200"/>
            <a:ext cx="2612700" cy="4308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0000"/>
                </a:solidFill>
              </a:rPr>
              <a:t>Inter-op Pass</a:t>
            </a:r>
            <a:endParaRPr sz="2200"/>
          </a:p>
        </p:txBody>
      </p:sp>
      <p:sp>
        <p:nvSpPr>
          <p:cNvPr id="821" name="Google Shape;821;p32"/>
          <p:cNvSpPr/>
          <p:nvPr/>
        </p:nvSpPr>
        <p:spPr>
          <a:xfrm>
            <a:off x="1615475" y="3003675"/>
            <a:ext cx="1517700" cy="7683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3D85C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22" name="Google Shape;82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4756" y="3020196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3" name="Google Shape;82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1633" y="3020196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4" name="Google Shape;82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8495" y="3020196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5356" y="3020196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4756" y="3451590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7" name="Google Shape;82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1633" y="3451590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8495" y="3451590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5356" y="3451590"/>
            <a:ext cx="298683" cy="298683"/>
          </a:xfrm>
          <a:prstGeom prst="rect">
            <a:avLst/>
          </a:prstGeom>
          <a:noFill/>
          <a:ln>
            <a:noFill/>
          </a:ln>
        </p:spPr>
      </p:pic>
      <p:sp>
        <p:nvSpPr>
          <p:cNvPr id="830" name="Google Shape;830;p32"/>
          <p:cNvSpPr/>
          <p:nvPr/>
        </p:nvSpPr>
        <p:spPr>
          <a:xfrm>
            <a:off x="1615474" y="3844472"/>
            <a:ext cx="1517700" cy="342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31" name="Google Shape;83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4756" y="3866384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2" name="Google Shape;83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1633" y="3866384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3" name="Google Shape;83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8495" y="3866384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5356" y="3866384"/>
            <a:ext cx="298683" cy="298683"/>
          </a:xfrm>
          <a:prstGeom prst="rect">
            <a:avLst/>
          </a:prstGeom>
          <a:noFill/>
          <a:ln>
            <a:noFill/>
          </a:ln>
        </p:spPr>
      </p:pic>
      <p:sp>
        <p:nvSpPr>
          <p:cNvPr id="835" name="Google Shape;835;p32"/>
          <p:cNvSpPr/>
          <p:nvPr/>
        </p:nvSpPr>
        <p:spPr>
          <a:xfrm>
            <a:off x="1615474" y="4259272"/>
            <a:ext cx="1517700" cy="342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36" name="Google Shape;83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4756" y="4281184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7" name="Google Shape;83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1633" y="4281184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8" name="Google Shape;838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8495" y="4281184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9" name="Google Shape;83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5356" y="4281184"/>
            <a:ext cx="298683" cy="298683"/>
          </a:xfrm>
          <a:prstGeom prst="rect">
            <a:avLst/>
          </a:prstGeom>
          <a:noFill/>
          <a:ln>
            <a:noFill/>
          </a:ln>
        </p:spPr>
      </p:pic>
      <p:sp>
        <p:nvSpPr>
          <p:cNvPr id="840" name="Google Shape;840;p32"/>
          <p:cNvSpPr/>
          <p:nvPr/>
        </p:nvSpPr>
        <p:spPr>
          <a:xfrm>
            <a:off x="772125" y="1295000"/>
            <a:ext cx="3187200" cy="112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3D85C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1" name="Google Shape;841;p32"/>
          <p:cNvSpPr/>
          <p:nvPr/>
        </p:nvSpPr>
        <p:spPr>
          <a:xfrm>
            <a:off x="3993025" y="1511280"/>
            <a:ext cx="944400" cy="659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1C23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2" name="Google Shape;842;p32"/>
          <p:cNvSpPr/>
          <p:nvPr/>
        </p:nvSpPr>
        <p:spPr>
          <a:xfrm>
            <a:off x="4970900" y="1331475"/>
            <a:ext cx="2422800" cy="843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3" name="Google Shape;843;p32"/>
          <p:cNvSpPr/>
          <p:nvPr/>
        </p:nvSpPr>
        <p:spPr>
          <a:xfrm>
            <a:off x="7427175" y="1511205"/>
            <a:ext cx="944400" cy="659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6AA84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4" name="Google Shape;844;p32"/>
          <p:cNvSpPr/>
          <p:nvPr/>
        </p:nvSpPr>
        <p:spPr>
          <a:xfrm>
            <a:off x="5066890" y="1816488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45" name="Google Shape;845;p32"/>
          <p:cNvSpPr/>
          <p:nvPr/>
        </p:nvSpPr>
        <p:spPr>
          <a:xfrm>
            <a:off x="6650059" y="1816550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46" name="Google Shape;846;p32"/>
          <p:cNvCxnSpPr>
            <a:stCxn id="847" idx="3"/>
            <a:endCxn id="845" idx="1"/>
          </p:cNvCxnSpPr>
          <p:nvPr/>
        </p:nvCxnSpPr>
        <p:spPr>
          <a:xfrm>
            <a:off x="6477385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48" name="Google Shape;848;p32"/>
          <p:cNvSpPr/>
          <p:nvPr/>
        </p:nvSpPr>
        <p:spPr>
          <a:xfrm>
            <a:off x="826675" y="1816500"/>
            <a:ext cx="2892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49" name="Google Shape;849;p32"/>
          <p:cNvSpPr/>
          <p:nvPr/>
        </p:nvSpPr>
        <p:spPr>
          <a:xfrm>
            <a:off x="52510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50" name="Google Shape;850;p32"/>
          <p:cNvCxnSpPr>
            <a:stCxn id="849" idx="2"/>
            <a:endCxn id="844" idx="0"/>
          </p:cNvCxnSpPr>
          <p:nvPr/>
        </p:nvCxnSpPr>
        <p:spPr>
          <a:xfrm>
            <a:off x="54215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51" name="Google Shape;851;p32"/>
          <p:cNvSpPr/>
          <p:nvPr/>
        </p:nvSpPr>
        <p:spPr>
          <a:xfrm>
            <a:off x="6834102" y="1377674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52" name="Google Shape;852;p32"/>
          <p:cNvCxnSpPr>
            <a:stCxn id="851" idx="2"/>
            <a:endCxn id="845" idx="0"/>
          </p:cNvCxnSpPr>
          <p:nvPr/>
        </p:nvCxnSpPr>
        <p:spPr>
          <a:xfrm>
            <a:off x="7004652" y="1657874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47" name="Google Shape;847;p32"/>
          <p:cNvSpPr/>
          <p:nvPr/>
        </p:nvSpPr>
        <p:spPr>
          <a:xfrm>
            <a:off x="5948785" y="1816550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53" name="Google Shape;853;p32"/>
          <p:cNvCxnSpPr/>
          <p:nvPr/>
        </p:nvCxnSpPr>
        <p:spPr>
          <a:xfrm>
            <a:off x="3342903" y="19596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54" name="Google Shape;854;p32"/>
          <p:cNvCxnSpPr>
            <a:stCxn id="845" idx="3"/>
            <a:endCxn id="855" idx="1"/>
          </p:cNvCxnSpPr>
          <p:nvPr/>
        </p:nvCxnSpPr>
        <p:spPr>
          <a:xfrm>
            <a:off x="7359259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55" name="Google Shape;855;p32"/>
          <p:cNvSpPr/>
          <p:nvPr/>
        </p:nvSpPr>
        <p:spPr>
          <a:xfrm>
            <a:off x="7531921" y="1816550"/>
            <a:ext cx="785400" cy="2802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softmax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56" name="Google Shape;856;p32"/>
          <p:cNvSpPr/>
          <p:nvPr/>
        </p:nvSpPr>
        <p:spPr>
          <a:xfrm>
            <a:off x="4108825" y="1816500"/>
            <a:ext cx="785400" cy="280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avgpool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57" name="Google Shape;857;p32"/>
          <p:cNvSpPr/>
          <p:nvPr/>
        </p:nvSpPr>
        <p:spPr>
          <a:xfrm>
            <a:off x="1378198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58" name="Google Shape;858;p32"/>
          <p:cNvSpPr/>
          <p:nvPr/>
        </p:nvSpPr>
        <p:spPr>
          <a:xfrm>
            <a:off x="2807660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59" name="Google Shape;859;p32"/>
          <p:cNvSpPr/>
          <p:nvPr/>
        </p:nvSpPr>
        <p:spPr>
          <a:xfrm>
            <a:off x="2092923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60" name="Google Shape;860;p32"/>
          <p:cNvSpPr/>
          <p:nvPr/>
        </p:nvSpPr>
        <p:spPr>
          <a:xfrm>
            <a:off x="3522377" y="1816500"/>
            <a:ext cx="4065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add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61" name="Google Shape;861;p32"/>
          <p:cNvCxnSpPr>
            <a:stCxn id="848" idx="3"/>
            <a:endCxn id="857" idx="1"/>
          </p:cNvCxnSpPr>
          <p:nvPr/>
        </p:nvCxnSpPr>
        <p:spPr>
          <a:xfrm>
            <a:off x="1115875" y="1956600"/>
            <a:ext cx="262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62" name="Google Shape;862;p32"/>
          <p:cNvCxnSpPr>
            <a:stCxn id="857" idx="3"/>
            <a:endCxn id="859" idx="1"/>
          </p:cNvCxnSpPr>
          <p:nvPr/>
        </p:nvCxnSpPr>
        <p:spPr>
          <a:xfrm>
            <a:off x="1906798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63" name="Google Shape;863;p32"/>
          <p:cNvCxnSpPr>
            <a:stCxn id="859" idx="3"/>
            <a:endCxn id="858" idx="1"/>
          </p:cNvCxnSpPr>
          <p:nvPr/>
        </p:nvCxnSpPr>
        <p:spPr>
          <a:xfrm>
            <a:off x="2621523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64" name="Google Shape;864;p32"/>
          <p:cNvCxnSpPr>
            <a:stCxn id="860" idx="3"/>
            <a:endCxn id="856" idx="1"/>
          </p:cNvCxnSpPr>
          <p:nvPr/>
        </p:nvCxnSpPr>
        <p:spPr>
          <a:xfrm>
            <a:off x="3928877" y="1956600"/>
            <a:ext cx="180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65" name="Google Shape;865;p32"/>
          <p:cNvCxnSpPr>
            <a:stCxn id="856" idx="3"/>
            <a:endCxn id="844" idx="1"/>
          </p:cNvCxnSpPr>
          <p:nvPr/>
        </p:nvCxnSpPr>
        <p:spPr>
          <a:xfrm>
            <a:off x="4894225" y="195660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66" name="Google Shape;866;p32"/>
          <p:cNvCxnSpPr>
            <a:stCxn id="844" idx="3"/>
            <a:endCxn id="847" idx="1"/>
          </p:cNvCxnSpPr>
          <p:nvPr/>
        </p:nvCxnSpPr>
        <p:spPr>
          <a:xfrm>
            <a:off x="5776090" y="19565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67" name="Google Shape;867;p32"/>
          <p:cNvSpPr/>
          <p:nvPr/>
        </p:nvSpPr>
        <p:spPr>
          <a:xfrm>
            <a:off x="147195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68" name="Google Shape;868;p32"/>
          <p:cNvCxnSpPr>
            <a:stCxn id="867" idx="2"/>
            <a:endCxn id="857" idx="0"/>
          </p:cNvCxnSpPr>
          <p:nvPr/>
        </p:nvCxnSpPr>
        <p:spPr>
          <a:xfrm>
            <a:off x="164250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69" name="Google Shape;869;p32"/>
          <p:cNvSpPr/>
          <p:nvPr/>
        </p:nvSpPr>
        <p:spPr>
          <a:xfrm>
            <a:off x="29014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70" name="Google Shape;870;p32"/>
          <p:cNvCxnSpPr>
            <a:stCxn id="869" idx="2"/>
            <a:endCxn id="858" idx="0"/>
          </p:cNvCxnSpPr>
          <p:nvPr/>
        </p:nvCxnSpPr>
        <p:spPr>
          <a:xfrm>
            <a:off x="30719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71" name="Google Shape;871;p32"/>
          <p:cNvCxnSpPr>
            <a:stCxn id="848" idx="3"/>
            <a:endCxn id="860" idx="2"/>
          </p:cNvCxnSpPr>
          <p:nvPr/>
        </p:nvCxnSpPr>
        <p:spPr>
          <a:xfrm>
            <a:off x="1115875" y="1956600"/>
            <a:ext cx="2609700" cy="140100"/>
          </a:xfrm>
          <a:prstGeom prst="bentConnector4">
            <a:avLst>
              <a:gd name="adj1" fmla="val 3739"/>
              <a:gd name="adj2" fmla="val 269968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72" name="Google Shape;872;p32"/>
          <p:cNvSpPr txBox="1"/>
          <p:nvPr/>
        </p:nvSpPr>
        <p:spPr>
          <a:xfrm>
            <a:off x="1683025" y="1257650"/>
            <a:ext cx="1262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D85C6"/>
                </a:solidFill>
              </a:rPr>
              <a:t>Stage 1</a:t>
            </a:r>
            <a:endParaRPr>
              <a:solidFill>
                <a:srgbClr val="3D85C6"/>
              </a:solidFill>
            </a:endParaRPr>
          </a:p>
        </p:txBody>
      </p:sp>
      <p:sp>
        <p:nvSpPr>
          <p:cNvPr id="873" name="Google Shape;873;p32"/>
          <p:cNvSpPr txBox="1"/>
          <p:nvPr/>
        </p:nvSpPr>
        <p:spPr>
          <a:xfrm>
            <a:off x="3993025" y="1456325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</a:rPr>
              <a:t>Stage 2</a:t>
            </a:r>
            <a:endParaRPr>
              <a:solidFill>
                <a:srgbClr val="F1C232"/>
              </a:solidFill>
            </a:endParaRPr>
          </a:p>
        </p:txBody>
      </p:sp>
      <p:sp>
        <p:nvSpPr>
          <p:cNvPr id="874" name="Google Shape;874;p32"/>
          <p:cNvSpPr txBox="1"/>
          <p:nvPr/>
        </p:nvSpPr>
        <p:spPr>
          <a:xfrm>
            <a:off x="5740900" y="1295008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</a:rPr>
              <a:t>Stage 3</a:t>
            </a:r>
            <a:endParaRPr>
              <a:solidFill>
                <a:srgbClr val="666666"/>
              </a:solidFill>
            </a:endParaRPr>
          </a:p>
        </p:txBody>
      </p:sp>
      <p:sp>
        <p:nvSpPr>
          <p:cNvPr id="875" name="Google Shape;875;p32"/>
          <p:cNvSpPr txBox="1"/>
          <p:nvPr/>
        </p:nvSpPr>
        <p:spPr>
          <a:xfrm>
            <a:off x="7427175" y="1458451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AA84F"/>
                </a:solidFill>
              </a:rPr>
              <a:t>Stage 4</a:t>
            </a:r>
            <a:endParaRPr>
              <a:solidFill>
                <a:srgbClr val="6AA84F"/>
              </a:solidFill>
            </a:endParaRPr>
          </a:p>
        </p:txBody>
      </p:sp>
      <p:cxnSp>
        <p:nvCxnSpPr>
          <p:cNvPr id="876" name="Google Shape;876;p32"/>
          <p:cNvCxnSpPr>
            <a:stCxn id="840" idx="2"/>
            <a:endCxn id="821" idx="0"/>
          </p:cNvCxnSpPr>
          <p:nvPr/>
        </p:nvCxnSpPr>
        <p:spPr>
          <a:xfrm rot="-5400000" flipH="1">
            <a:off x="2079525" y="2708900"/>
            <a:ext cx="581100" cy="8700"/>
          </a:xfrm>
          <a:prstGeom prst="curvedConnector3">
            <a:avLst>
              <a:gd name="adj1" fmla="val 49989"/>
            </a:avLst>
          </a:prstGeom>
          <a:noFill/>
          <a:ln w="9525" cap="flat" cmpd="sng">
            <a:solidFill>
              <a:srgbClr val="3D85C6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877" name="Google Shape;877;p32"/>
          <p:cNvGrpSpPr/>
          <p:nvPr/>
        </p:nvGrpSpPr>
        <p:grpSpPr>
          <a:xfrm>
            <a:off x="2365725" y="2422700"/>
            <a:ext cx="3631688" cy="2279135"/>
            <a:chOff x="2365725" y="2422700"/>
            <a:chExt cx="3631688" cy="2279135"/>
          </a:xfrm>
        </p:grpSpPr>
        <p:sp>
          <p:nvSpPr>
            <p:cNvPr id="878" name="Google Shape;878;p32"/>
            <p:cNvSpPr/>
            <p:nvPr/>
          </p:nvSpPr>
          <p:spPr>
            <a:xfrm>
              <a:off x="4237313" y="2895835"/>
              <a:ext cx="1760100" cy="18060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879" name="Google Shape;879;p32"/>
            <p:cNvSpPr/>
            <p:nvPr/>
          </p:nvSpPr>
          <p:spPr>
            <a:xfrm>
              <a:off x="4358475" y="3003800"/>
              <a:ext cx="738900" cy="342300"/>
            </a:xfrm>
            <a:prstGeom prst="rect">
              <a:avLst/>
            </a:prstGeom>
            <a:solidFill>
              <a:srgbClr val="CFE2F3"/>
            </a:solidFill>
            <a:ln w="9525" cap="flat" cmpd="sng">
              <a:solidFill>
                <a:srgbClr val="3D85C6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32"/>
            <p:cNvSpPr txBox="1"/>
            <p:nvPr/>
          </p:nvSpPr>
          <p:spPr>
            <a:xfrm>
              <a:off x="3346980" y="3567975"/>
              <a:ext cx="797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/>
                <a:t>or</a:t>
              </a:r>
              <a:endParaRPr sz="1800"/>
            </a:p>
          </p:txBody>
        </p:sp>
        <p:sp>
          <p:nvSpPr>
            <p:cNvPr id="881" name="Google Shape;881;p32"/>
            <p:cNvSpPr/>
            <p:nvPr/>
          </p:nvSpPr>
          <p:spPr>
            <a:xfrm>
              <a:off x="5122550" y="2998400"/>
              <a:ext cx="753600" cy="3423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882" name="Google Shape;882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417856" y="302032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3" name="Google Shape;883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784733" y="302032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4" name="Google Shape;884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151595" y="302032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5" name="Google Shape;885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518456" y="302032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86" name="Google Shape;886;p32"/>
            <p:cNvSpPr/>
            <p:nvPr/>
          </p:nvSpPr>
          <p:spPr>
            <a:xfrm>
              <a:off x="4358574" y="3429803"/>
              <a:ext cx="1517700" cy="3423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887" name="Google Shape;887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417856" y="345171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8" name="Google Shape;888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784733" y="345171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9" name="Google Shape;889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151595" y="345171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0" name="Google Shape;890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518456" y="345171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91" name="Google Shape;891;p32"/>
            <p:cNvSpPr/>
            <p:nvPr/>
          </p:nvSpPr>
          <p:spPr>
            <a:xfrm>
              <a:off x="4358574" y="3844597"/>
              <a:ext cx="1517700" cy="3423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892" name="Google Shape;892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417856" y="38665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3" name="Google Shape;893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784733" y="38665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4" name="Google Shape;894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151595" y="38665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5" name="Google Shape;895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518456" y="38665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96" name="Google Shape;896;p32"/>
            <p:cNvSpPr/>
            <p:nvPr/>
          </p:nvSpPr>
          <p:spPr>
            <a:xfrm>
              <a:off x="4358574" y="4259397"/>
              <a:ext cx="1517700" cy="3423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897" name="Google Shape;897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417856" y="42813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8" name="Google Shape;898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784733" y="42813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9" name="Google Shape;899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151595" y="42813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00" name="Google Shape;900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518456" y="4281309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01" name="Google Shape;901;p32"/>
            <p:cNvCxnSpPr>
              <a:stCxn id="840" idx="2"/>
              <a:endCxn id="879" idx="0"/>
            </p:cNvCxnSpPr>
            <p:nvPr/>
          </p:nvCxnSpPr>
          <p:spPr>
            <a:xfrm rot="-5400000" flipH="1">
              <a:off x="3256275" y="1532150"/>
              <a:ext cx="581100" cy="23622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rgbClr val="3D85C6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grpSp>
        <p:nvGrpSpPr>
          <p:cNvPr id="902" name="Google Shape;902;p32"/>
          <p:cNvGrpSpPr/>
          <p:nvPr/>
        </p:nvGrpSpPr>
        <p:grpSpPr>
          <a:xfrm>
            <a:off x="2365725" y="2422700"/>
            <a:ext cx="5284155" cy="1606975"/>
            <a:chOff x="2365725" y="2422700"/>
            <a:chExt cx="5284155" cy="1606975"/>
          </a:xfrm>
        </p:grpSpPr>
        <p:sp>
          <p:nvSpPr>
            <p:cNvPr id="903" name="Google Shape;903;p32"/>
            <p:cNvSpPr txBox="1"/>
            <p:nvPr/>
          </p:nvSpPr>
          <p:spPr>
            <a:xfrm>
              <a:off x="6166380" y="3567975"/>
              <a:ext cx="797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/>
                <a:t>or</a:t>
              </a:r>
              <a:endParaRPr sz="1800"/>
            </a:p>
          </p:txBody>
        </p:sp>
        <p:sp>
          <p:nvSpPr>
            <p:cNvPr id="904" name="Google Shape;904;p32"/>
            <p:cNvSpPr txBox="1"/>
            <p:nvPr/>
          </p:nvSpPr>
          <p:spPr>
            <a:xfrm>
              <a:off x="6852180" y="3518144"/>
              <a:ext cx="797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/>
                <a:t>…</a:t>
              </a:r>
              <a:endParaRPr sz="1800"/>
            </a:p>
          </p:txBody>
        </p:sp>
        <p:cxnSp>
          <p:nvCxnSpPr>
            <p:cNvPr id="905" name="Google Shape;905;p32"/>
            <p:cNvCxnSpPr>
              <a:stCxn id="840" idx="2"/>
              <a:endCxn id="906" idx="0"/>
            </p:cNvCxnSpPr>
            <p:nvPr/>
          </p:nvCxnSpPr>
          <p:spPr>
            <a:xfrm rot="-5400000" flipH="1">
              <a:off x="4520475" y="267950"/>
              <a:ext cx="575700" cy="48852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rgbClr val="3D85C6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906" name="Google Shape;906;p32"/>
            <p:cNvSpPr/>
            <p:nvPr/>
          </p:nvSpPr>
          <p:spPr>
            <a:xfrm>
              <a:off x="6874225" y="2998400"/>
              <a:ext cx="753600" cy="3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7" name="Google Shape;907;p32"/>
          <p:cNvSpPr txBox="1"/>
          <p:nvPr/>
        </p:nvSpPr>
        <p:spPr>
          <a:xfrm>
            <a:off x="1358775" y="4635400"/>
            <a:ext cx="2033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D85C6"/>
                </a:solidFill>
              </a:rPr>
              <a:t>Submesh Choice 1</a:t>
            </a:r>
            <a:endParaRPr>
              <a:solidFill>
                <a:srgbClr val="3D85C6"/>
              </a:solidFill>
            </a:endParaRPr>
          </a:p>
        </p:txBody>
      </p:sp>
      <p:sp>
        <p:nvSpPr>
          <p:cNvPr id="908" name="Google Shape;908;p32"/>
          <p:cNvSpPr txBox="1"/>
          <p:nvPr/>
        </p:nvSpPr>
        <p:spPr>
          <a:xfrm>
            <a:off x="4159001" y="4635825"/>
            <a:ext cx="195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D85C6"/>
                </a:solidFill>
              </a:rPr>
              <a:t>Submesh Choice 2</a:t>
            </a:r>
            <a:endParaRPr>
              <a:solidFill>
                <a:srgbClr val="3D85C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33"/>
          <p:cNvSpPr/>
          <p:nvPr/>
        </p:nvSpPr>
        <p:spPr>
          <a:xfrm>
            <a:off x="772125" y="1295000"/>
            <a:ext cx="3187200" cy="112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3D85C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4" name="Google Shape;914;p33"/>
          <p:cNvSpPr/>
          <p:nvPr/>
        </p:nvSpPr>
        <p:spPr>
          <a:xfrm>
            <a:off x="3993025" y="1511280"/>
            <a:ext cx="944400" cy="659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1C23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5" name="Google Shape;915;p33"/>
          <p:cNvSpPr/>
          <p:nvPr/>
        </p:nvSpPr>
        <p:spPr>
          <a:xfrm>
            <a:off x="4970900" y="1331475"/>
            <a:ext cx="2422800" cy="843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6" name="Google Shape;916;p33"/>
          <p:cNvSpPr/>
          <p:nvPr/>
        </p:nvSpPr>
        <p:spPr>
          <a:xfrm>
            <a:off x="7427175" y="1511205"/>
            <a:ext cx="944400" cy="659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6AA84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7" name="Google Shape;917;p33"/>
          <p:cNvSpPr txBox="1"/>
          <p:nvPr/>
        </p:nvSpPr>
        <p:spPr>
          <a:xfrm>
            <a:off x="460125" y="391200"/>
            <a:ext cx="2612700" cy="4308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0000"/>
                </a:solidFill>
              </a:rPr>
              <a:t>Inter-op Pass</a:t>
            </a:r>
            <a:endParaRPr sz="2200"/>
          </a:p>
        </p:txBody>
      </p:sp>
      <p:sp>
        <p:nvSpPr>
          <p:cNvPr id="918" name="Google Shape;918;p33"/>
          <p:cNvSpPr/>
          <p:nvPr/>
        </p:nvSpPr>
        <p:spPr>
          <a:xfrm>
            <a:off x="5066890" y="1816488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19" name="Google Shape;919;p33"/>
          <p:cNvSpPr/>
          <p:nvPr/>
        </p:nvSpPr>
        <p:spPr>
          <a:xfrm>
            <a:off x="6650059" y="1816550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920" name="Google Shape;920;p33"/>
          <p:cNvCxnSpPr>
            <a:stCxn id="921" idx="3"/>
            <a:endCxn id="919" idx="1"/>
          </p:cNvCxnSpPr>
          <p:nvPr/>
        </p:nvCxnSpPr>
        <p:spPr>
          <a:xfrm>
            <a:off x="6477385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22" name="Google Shape;922;p33"/>
          <p:cNvSpPr/>
          <p:nvPr/>
        </p:nvSpPr>
        <p:spPr>
          <a:xfrm>
            <a:off x="826675" y="1816500"/>
            <a:ext cx="2892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23" name="Google Shape;923;p33"/>
          <p:cNvSpPr/>
          <p:nvPr/>
        </p:nvSpPr>
        <p:spPr>
          <a:xfrm>
            <a:off x="52510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924" name="Google Shape;924;p33"/>
          <p:cNvCxnSpPr>
            <a:stCxn id="923" idx="2"/>
            <a:endCxn id="918" idx="0"/>
          </p:cNvCxnSpPr>
          <p:nvPr/>
        </p:nvCxnSpPr>
        <p:spPr>
          <a:xfrm>
            <a:off x="54215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25" name="Google Shape;925;p33"/>
          <p:cNvSpPr/>
          <p:nvPr/>
        </p:nvSpPr>
        <p:spPr>
          <a:xfrm>
            <a:off x="6834102" y="1377674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926" name="Google Shape;926;p33"/>
          <p:cNvCxnSpPr>
            <a:stCxn id="925" idx="2"/>
            <a:endCxn id="919" idx="0"/>
          </p:cNvCxnSpPr>
          <p:nvPr/>
        </p:nvCxnSpPr>
        <p:spPr>
          <a:xfrm>
            <a:off x="7004652" y="1657874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21" name="Google Shape;921;p33"/>
          <p:cNvSpPr/>
          <p:nvPr/>
        </p:nvSpPr>
        <p:spPr>
          <a:xfrm>
            <a:off x="5948785" y="1816550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927" name="Google Shape;927;p33"/>
          <p:cNvCxnSpPr/>
          <p:nvPr/>
        </p:nvCxnSpPr>
        <p:spPr>
          <a:xfrm>
            <a:off x="3342903" y="19596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28" name="Google Shape;928;p33"/>
          <p:cNvCxnSpPr>
            <a:stCxn id="919" idx="3"/>
            <a:endCxn id="929" idx="1"/>
          </p:cNvCxnSpPr>
          <p:nvPr/>
        </p:nvCxnSpPr>
        <p:spPr>
          <a:xfrm>
            <a:off x="7359259" y="195665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29" name="Google Shape;929;p33"/>
          <p:cNvSpPr/>
          <p:nvPr/>
        </p:nvSpPr>
        <p:spPr>
          <a:xfrm>
            <a:off x="7531921" y="1816550"/>
            <a:ext cx="785400" cy="2802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softmax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30" name="Google Shape;930;p33"/>
          <p:cNvSpPr/>
          <p:nvPr/>
        </p:nvSpPr>
        <p:spPr>
          <a:xfrm>
            <a:off x="4108825" y="1816500"/>
            <a:ext cx="785400" cy="280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avgpool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31" name="Google Shape;931;p33"/>
          <p:cNvSpPr/>
          <p:nvPr/>
        </p:nvSpPr>
        <p:spPr>
          <a:xfrm>
            <a:off x="1378198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32" name="Google Shape;932;p33"/>
          <p:cNvSpPr/>
          <p:nvPr/>
        </p:nvSpPr>
        <p:spPr>
          <a:xfrm>
            <a:off x="2807660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conv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33" name="Google Shape;933;p33"/>
          <p:cNvSpPr/>
          <p:nvPr/>
        </p:nvSpPr>
        <p:spPr>
          <a:xfrm>
            <a:off x="2092923" y="1816500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34" name="Google Shape;934;p33"/>
          <p:cNvSpPr/>
          <p:nvPr/>
        </p:nvSpPr>
        <p:spPr>
          <a:xfrm>
            <a:off x="3522377" y="1816500"/>
            <a:ext cx="4065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add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935" name="Google Shape;935;p33"/>
          <p:cNvCxnSpPr>
            <a:stCxn id="922" idx="3"/>
            <a:endCxn id="931" idx="1"/>
          </p:cNvCxnSpPr>
          <p:nvPr/>
        </p:nvCxnSpPr>
        <p:spPr>
          <a:xfrm>
            <a:off x="1115875" y="1956600"/>
            <a:ext cx="262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6" name="Google Shape;936;p33"/>
          <p:cNvCxnSpPr>
            <a:stCxn id="931" idx="3"/>
            <a:endCxn id="933" idx="1"/>
          </p:cNvCxnSpPr>
          <p:nvPr/>
        </p:nvCxnSpPr>
        <p:spPr>
          <a:xfrm>
            <a:off x="1906798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7" name="Google Shape;937;p33"/>
          <p:cNvCxnSpPr>
            <a:stCxn id="933" idx="3"/>
            <a:endCxn id="932" idx="1"/>
          </p:cNvCxnSpPr>
          <p:nvPr/>
        </p:nvCxnSpPr>
        <p:spPr>
          <a:xfrm>
            <a:off x="2621523" y="1956600"/>
            <a:ext cx="186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8" name="Google Shape;938;p33"/>
          <p:cNvCxnSpPr>
            <a:stCxn id="934" idx="3"/>
            <a:endCxn id="930" idx="1"/>
          </p:cNvCxnSpPr>
          <p:nvPr/>
        </p:nvCxnSpPr>
        <p:spPr>
          <a:xfrm>
            <a:off x="3928877" y="1956600"/>
            <a:ext cx="180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9" name="Google Shape;939;p33"/>
          <p:cNvCxnSpPr>
            <a:stCxn id="930" idx="3"/>
            <a:endCxn id="918" idx="1"/>
          </p:cNvCxnSpPr>
          <p:nvPr/>
        </p:nvCxnSpPr>
        <p:spPr>
          <a:xfrm>
            <a:off x="4894225" y="195660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40" name="Google Shape;940;p33"/>
          <p:cNvCxnSpPr>
            <a:stCxn id="918" idx="3"/>
            <a:endCxn id="921" idx="1"/>
          </p:cNvCxnSpPr>
          <p:nvPr/>
        </p:nvCxnSpPr>
        <p:spPr>
          <a:xfrm>
            <a:off x="5776090" y="195658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41" name="Google Shape;941;p33"/>
          <p:cNvSpPr/>
          <p:nvPr/>
        </p:nvSpPr>
        <p:spPr>
          <a:xfrm>
            <a:off x="147195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942" name="Google Shape;942;p33"/>
          <p:cNvCxnSpPr>
            <a:stCxn id="941" idx="2"/>
            <a:endCxn id="931" idx="0"/>
          </p:cNvCxnSpPr>
          <p:nvPr/>
        </p:nvCxnSpPr>
        <p:spPr>
          <a:xfrm>
            <a:off x="164250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43" name="Google Shape;943;p33"/>
          <p:cNvSpPr/>
          <p:nvPr/>
        </p:nvSpPr>
        <p:spPr>
          <a:xfrm>
            <a:off x="2901401" y="1377662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944" name="Google Shape;944;p33"/>
          <p:cNvCxnSpPr>
            <a:stCxn id="943" idx="2"/>
            <a:endCxn id="932" idx="0"/>
          </p:cNvCxnSpPr>
          <p:nvPr/>
        </p:nvCxnSpPr>
        <p:spPr>
          <a:xfrm>
            <a:off x="3071951" y="16578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45" name="Google Shape;945;p33"/>
          <p:cNvCxnSpPr>
            <a:stCxn id="922" idx="3"/>
            <a:endCxn id="934" idx="2"/>
          </p:cNvCxnSpPr>
          <p:nvPr/>
        </p:nvCxnSpPr>
        <p:spPr>
          <a:xfrm>
            <a:off x="1115875" y="1956600"/>
            <a:ext cx="2609700" cy="140100"/>
          </a:xfrm>
          <a:prstGeom prst="bentConnector4">
            <a:avLst>
              <a:gd name="adj1" fmla="val 3272"/>
              <a:gd name="adj2" fmla="val 269968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46" name="Google Shape;946;p33"/>
          <p:cNvSpPr/>
          <p:nvPr/>
        </p:nvSpPr>
        <p:spPr>
          <a:xfrm>
            <a:off x="3691938" y="2910835"/>
            <a:ext cx="1760100" cy="1806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47" name="Google Shape;947;p33"/>
          <p:cNvSpPr/>
          <p:nvPr/>
        </p:nvSpPr>
        <p:spPr>
          <a:xfrm>
            <a:off x="3813200" y="3018800"/>
            <a:ext cx="1517700" cy="7683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3D85C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48" name="Google Shape;94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2481" y="3035321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9" name="Google Shape;94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9358" y="3035321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0" name="Google Shape;95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6220" y="3035321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1" name="Google Shape;95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3081" y="3035321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2" name="Google Shape;95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2481" y="3466715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3" name="Google Shape;95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9358" y="3466715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4" name="Google Shape;95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6220" y="3466715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5" name="Google Shape;95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3081" y="3466715"/>
            <a:ext cx="298683" cy="298683"/>
          </a:xfrm>
          <a:prstGeom prst="rect">
            <a:avLst/>
          </a:prstGeom>
          <a:noFill/>
          <a:ln>
            <a:noFill/>
          </a:ln>
        </p:spPr>
      </p:pic>
      <p:sp>
        <p:nvSpPr>
          <p:cNvPr id="956" name="Google Shape;956;p33"/>
          <p:cNvSpPr/>
          <p:nvPr/>
        </p:nvSpPr>
        <p:spPr>
          <a:xfrm>
            <a:off x="3813200" y="3859600"/>
            <a:ext cx="746700" cy="342300"/>
          </a:xfrm>
          <a:prstGeom prst="rect">
            <a:avLst/>
          </a:prstGeom>
          <a:solidFill>
            <a:srgbClr val="FFF2CC"/>
          </a:solidFill>
          <a:ln w="9525" cap="flat" cmpd="sng">
            <a:solidFill>
              <a:srgbClr val="F1C23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57" name="Google Shape;95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2481" y="3881509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8" name="Google Shape;95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9358" y="3881509"/>
            <a:ext cx="298683" cy="298683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p33"/>
          <p:cNvSpPr/>
          <p:nvPr/>
        </p:nvSpPr>
        <p:spPr>
          <a:xfrm>
            <a:off x="4589800" y="3859600"/>
            <a:ext cx="746700" cy="342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60" name="Google Shape;96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6220" y="3881509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61" name="Google Shape;96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3081" y="3881509"/>
            <a:ext cx="298683" cy="298683"/>
          </a:xfrm>
          <a:prstGeom prst="rect">
            <a:avLst/>
          </a:prstGeom>
          <a:noFill/>
          <a:ln>
            <a:noFill/>
          </a:ln>
        </p:spPr>
      </p:pic>
      <p:sp>
        <p:nvSpPr>
          <p:cNvPr id="962" name="Google Shape;962;p33"/>
          <p:cNvSpPr/>
          <p:nvPr/>
        </p:nvSpPr>
        <p:spPr>
          <a:xfrm>
            <a:off x="3813199" y="4274397"/>
            <a:ext cx="1517700" cy="3423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rgbClr val="6AA84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63" name="Google Shape;96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2481" y="4296309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64" name="Google Shape;96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9358" y="4296309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65" name="Google Shape;96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6220" y="4296309"/>
            <a:ext cx="298683" cy="29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66" name="Google Shape;96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3081" y="4296309"/>
            <a:ext cx="298683" cy="298683"/>
          </a:xfrm>
          <a:prstGeom prst="rect">
            <a:avLst/>
          </a:prstGeom>
          <a:noFill/>
          <a:ln>
            <a:noFill/>
          </a:ln>
        </p:spPr>
      </p:pic>
      <p:sp>
        <p:nvSpPr>
          <p:cNvPr id="967" name="Google Shape;967;p33"/>
          <p:cNvSpPr txBox="1"/>
          <p:nvPr/>
        </p:nvSpPr>
        <p:spPr>
          <a:xfrm>
            <a:off x="3691950" y="4755465"/>
            <a:ext cx="1760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M</a:t>
            </a:r>
            <a:endParaRPr sz="140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968" name="Google Shape;968;p33"/>
          <p:cNvCxnSpPr/>
          <p:nvPr/>
        </p:nvCxnSpPr>
        <p:spPr>
          <a:xfrm>
            <a:off x="3691950" y="4813970"/>
            <a:ext cx="17601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triangle" w="med" len="med"/>
            <a:tailEnd type="triangle" w="med" len="med"/>
          </a:ln>
        </p:spPr>
      </p:cxnSp>
      <p:cxnSp>
        <p:nvCxnSpPr>
          <p:cNvPr id="969" name="Google Shape;969;p33"/>
          <p:cNvCxnSpPr/>
          <p:nvPr/>
        </p:nvCxnSpPr>
        <p:spPr>
          <a:xfrm rot="10800000">
            <a:off x="3598868" y="2910834"/>
            <a:ext cx="0" cy="1806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triangle" w="med" len="med"/>
            <a:tailEnd type="triangle" w="med" len="med"/>
          </a:ln>
        </p:spPr>
      </p:cxnSp>
      <p:cxnSp>
        <p:nvCxnSpPr>
          <p:cNvPr id="970" name="Google Shape;970;p33"/>
          <p:cNvCxnSpPr>
            <a:stCxn id="913" idx="2"/>
          </p:cNvCxnSpPr>
          <p:nvPr/>
        </p:nvCxnSpPr>
        <p:spPr>
          <a:xfrm rot="-5400000" flipH="1">
            <a:off x="2603925" y="2184500"/>
            <a:ext cx="951600" cy="1428000"/>
          </a:xfrm>
          <a:prstGeom prst="curvedConnector2">
            <a:avLst/>
          </a:prstGeom>
          <a:noFill/>
          <a:ln w="9525" cap="flat" cmpd="sng">
            <a:solidFill>
              <a:srgbClr val="3D85C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71" name="Google Shape;971;p33"/>
          <p:cNvCxnSpPr>
            <a:stCxn id="914" idx="2"/>
            <a:endCxn id="956" idx="1"/>
          </p:cNvCxnSpPr>
          <p:nvPr/>
        </p:nvCxnSpPr>
        <p:spPr>
          <a:xfrm rot="5400000">
            <a:off x="3209275" y="2774730"/>
            <a:ext cx="1860000" cy="651900"/>
          </a:xfrm>
          <a:prstGeom prst="curvedConnector4">
            <a:avLst>
              <a:gd name="adj1" fmla="val 17586"/>
              <a:gd name="adj2" fmla="val 164960"/>
            </a:avLst>
          </a:prstGeom>
          <a:noFill/>
          <a:ln w="9525" cap="flat" cmpd="sng">
            <a:solidFill>
              <a:srgbClr val="F1C23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72" name="Google Shape;972;p33"/>
          <p:cNvCxnSpPr>
            <a:stCxn id="915" idx="2"/>
            <a:endCxn id="959" idx="3"/>
          </p:cNvCxnSpPr>
          <p:nvPr/>
        </p:nvCxnSpPr>
        <p:spPr>
          <a:xfrm rot="5400000">
            <a:off x="4831550" y="2680125"/>
            <a:ext cx="1855800" cy="845700"/>
          </a:xfrm>
          <a:prstGeom prst="curved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73" name="Google Shape;973;p33"/>
          <p:cNvCxnSpPr>
            <a:stCxn id="916" idx="2"/>
            <a:endCxn id="962" idx="3"/>
          </p:cNvCxnSpPr>
          <p:nvPr/>
        </p:nvCxnSpPr>
        <p:spPr>
          <a:xfrm rot="5400000">
            <a:off x="5477625" y="2023755"/>
            <a:ext cx="2274900" cy="2568600"/>
          </a:xfrm>
          <a:prstGeom prst="curvedConnector2">
            <a:avLst/>
          </a:prstGeom>
          <a:noFill/>
          <a:ln w="9525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74" name="Google Shape;974;p33"/>
          <p:cNvSpPr txBox="1"/>
          <p:nvPr/>
        </p:nvSpPr>
        <p:spPr>
          <a:xfrm>
            <a:off x="348625" y="3372925"/>
            <a:ext cx="28374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i="1"/>
              <a:t>So</a:t>
            </a:r>
            <a:r>
              <a:rPr lang="en" sz="1600"/>
              <a:t>lved together by</a:t>
            </a:r>
            <a:endParaRPr sz="16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1"/>
              <a:t>Dynamic Programming</a:t>
            </a:r>
            <a:endParaRPr sz="1600" b="1">
              <a:solidFill>
                <a:srgbClr val="000000"/>
              </a:solidFill>
            </a:endParaRPr>
          </a:p>
        </p:txBody>
      </p:sp>
      <p:sp>
        <p:nvSpPr>
          <p:cNvPr id="975" name="Google Shape;975;p33"/>
          <p:cNvSpPr txBox="1"/>
          <p:nvPr/>
        </p:nvSpPr>
        <p:spPr>
          <a:xfrm>
            <a:off x="1683025" y="1257650"/>
            <a:ext cx="1262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D85C6"/>
                </a:solidFill>
              </a:rPr>
              <a:t>Stage 1</a:t>
            </a:r>
            <a:endParaRPr>
              <a:solidFill>
                <a:srgbClr val="3D85C6"/>
              </a:solidFill>
            </a:endParaRPr>
          </a:p>
        </p:txBody>
      </p:sp>
      <p:sp>
        <p:nvSpPr>
          <p:cNvPr id="976" name="Google Shape;976;p33"/>
          <p:cNvSpPr txBox="1"/>
          <p:nvPr/>
        </p:nvSpPr>
        <p:spPr>
          <a:xfrm>
            <a:off x="3993025" y="1456325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</a:rPr>
              <a:t>Stage 2</a:t>
            </a:r>
            <a:endParaRPr>
              <a:solidFill>
                <a:srgbClr val="F1C232"/>
              </a:solidFill>
            </a:endParaRPr>
          </a:p>
        </p:txBody>
      </p:sp>
      <p:sp>
        <p:nvSpPr>
          <p:cNvPr id="977" name="Google Shape;977;p33"/>
          <p:cNvSpPr txBox="1"/>
          <p:nvPr/>
        </p:nvSpPr>
        <p:spPr>
          <a:xfrm>
            <a:off x="5740900" y="1295008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</a:rPr>
              <a:t>Stage 3</a:t>
            </a:r>
            <a:endParaRPr>
              <a:solidFill>
                <a:srgbClr val="666666"/>
              </a:solidFill>
            </a:endParaRPr>
          </a:p>
        </p:txBody>
      </p:sp>
      <p:sp>
        <p:nvSpPr>
          <p:cNvPr id="978" name="Google Shape;978;p33"/>
          <p:cNvSpPr txBox="1"/>
          <p:nvPr/>
        </p:nvSpPr>
        <p:spPr>
          <a:xfrm>
            <a:off x="7427175" y="1458451"/>
            <a:ext cx="94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AA84F"/>
                </a:solidFill>
              </a:rPr>
              <a:t>Stage 4</a:t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979" name="Google Shape;979;p33"/>
          <p:cNvSpPr txBox="1"/>
          <p:nvPr/>
        </p:nvSpPr>
        <p:spPr>
          <a:xfrm>
            <a:off x="3299457" y="3613713"/>
            <a:ext cx="257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N</a:t>
            </a:r>
            <a:endParaRPr sz="140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80" name="Google Shape;980;p33"/>
          <p:cNvSpPr txBox="1"/>
          <p:nvPr/>
        </p:nvSpPr>
        <p:spPr>
          <a:xfrm>
            <a:off x="7183225" y="4020675"/>
            <a:ext cx="1609200" cy="738900"/>
          </a:xfrm>
          <a:prstGeom prst="rect">
            <a:avLst/>
          </a:prstGeom>
          <a:noFill/>
          <a:ln w="9525" cap="flat" cmpd="sng">
            <a:solidFill>
              <a:srgbClr val="B7B7B7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200">
                <a:solidFill>
                  <a:srgbClr val="B7B7B7"/>
                </a:solidFill>
              </a:rPr>
              <a:t>More details on the DP algorithm can be found in the paper.</a:t>
            </a:r>
            <a:endParaRPr sz="1200">
              <a:solidFill>
                <a:srgbClr val="B7B7B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34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Goal:</a:t>
            </a:r>
            <a:r>
              <a:rPr lang="en"/>
              <a:t> Minimize Pipeline Execution Latency</a:t>
            </a:r>
            <a:endParaRPr/>
          </a:p>
        </p:txBody>
      </p:sp>
      <p:sp>
        <p:nvSpPr>
          <p:cNvPr id="986" name="Google Shape;986;p34"/>
          <p:cNvSpPr txBox="1"/>
          <p:nvPr/>
        </p:nvSpPr>
        <p:spPr>
          <a:xfrm>
            <a:off x="3837136" y="4027525"/>
            <a:ext cx="2517000" cy="5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</a:t>
            </a:r>
            <a:endParaRPr/>
          </a:p>
        </p:txBody>
      </p:sp>
      <p:grpSp>
        <p:nvGrpSpPr>
          <p:cNvPr id="987" name="Google Shape;987;p34"/>
          <p:cNvGrpSpPr/>
          <p:nvPr/>
        </p:nvGrpSpPr>
        <p:grpSpPr>
          <a:xfrm>
            <a:off x="646338" y="1554680"/>
            <a:ext cx="869291" cy="277192"/>
            <a:chOff x="619225" y="1755351"/>
            <a:chExt cx="756300" cy="250286"/>
          </a:xfrm>
        </p:grpSpPr>
        <p:sp>
          <p:nvSpPr>
            <p:cNvPr id="988" name="Google Shape;988;p34"/>
            <p:cNvSpPr/>
            <p:nvPr/>
          </p:nvSpPr>
          <p:spPr>
            <a:xfrm>
              <a:off x="619225" y="1772238"/>
              <a:ext cx="756300" cy="2334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3D85C6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34"/>
            <p:cNvSpPr txBox="1"/>
            <p:nvPr/>
          </p:nvSpPr>
          <p:spPr>
            <a:xfrm>
              <a:off x="661156" y="1755351"/>
              <a:ext cx="695400" cy="22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3D85C6"/>
                  </a:solidFill>
                </a:rPr>
                <a:t>Stage 1</a:t>
              </a:r>
              <a:endParaRPr sz="1800">
                <a:solidFill>
                  <a:srgbClr val="3D85C6"/>
                </a:solidFill>
              </a:endParaRPr>
            </a:p>
          </p:txBody>
        </p:sp>
      </p:grpSp>
      <p:cxnSp>
        <p:nvCxnSpPr>
          <p:cNvPr id="990" name="Google Shape;990;p34"/>
          <p:cNvCxnSpPr/>
          <p:nvPr/>
        </p:nvCxnSpPr>
        <p:spPr>
          <a:xfrm>
            <a:off x="1764525" y="4074186"/>
            <a:ext cx="6654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91" name="Google Shape;991;p34"/>
          <p:cNvSpPr/>
          <p:nvPr/>
        </p:nvSpPr>
        <p:spPr>
          <a:xfrm>
            <a:off x="4826825" y="2663219"/>
            <a:ext cx="599400" cy="3819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92" name="Google Shape;992;p34"/>
          <p:cNvSpPr/>
          <p:nvPr/>
        </p:nvSpPr>
        <p:spPr>
          <a:xfrm>
            <a:off x="1749242" y="1520043"/>
            <a:ext cx="484800" cy="381900"/>
          </a:xfrm>
          <a:prstGeom prst="rect">
            <a:avLst/>
          </a:prstGeom>
          <a:solidFill>
            <a:srgbClr val="9FC5E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93" name="Google Shape;993;p34"/>
          <p:cNvSpPr/>
          <p:nvPr/>
        </p:nvSpPr>
        <p:spPr>
          <a:xfrm>
            <a:off x="2233215" y="1520043"/>
            <a:ext cx="484800" cy="381900"/>
          </a:xfrm>
          <a:prstGeom prst="rect">
            <a:avLst/>
          </a:prstGeom>
          <a:solidFill>
            <a:srgbClr val="9FC5E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94" name="Google Shape;994;p34"/>
          <p:cNvSpPr/>
          <p:nvPr/>
        </p:nvSpPr>
        <p:spPr>
          <a:xfrm>
            <a:off x="2233198" y="1899083"/>
            <a:ext cx="599400" cy="381900"/>
          </a:xfrm>
          <a:prstGeom prst="rect">
            <a:avLst/>
          </a:prstGeom>
          <a:solidFill>
            <a:srgbClr val="FFE59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95" name="Google Shape;995;p34"/>
          <p:cNvSpPr/>
          <p:nvPr/>
        </p:nvSpPr>
        <p:spPr>
          <a:xfrm>
            <a:off x="2831165" y="1899083"/>
            <a:ext cx="599400" cy="381900"/>
          </a:xfrm>
          <a:prstGeom prst="rect">
            <a:avLst/>
          </a:prstGeom>
          <a:solidFill>
            <a:srgbClr val="FFE59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96" name="Google Shape;996;p34"/>
          <p:cNvSpPr/>
          <p:nvPr/>
        </p:nvSpPr>
        <p:spPr>
          <a:xfrm>
            <a:off x="2831165" y="2280280"/>
            <a:ext cx="997500" cy="381900"/>
          </a:xfrm>
          <a:prstGeom prst="rect">
            <a:avLst/>
          </a:prstGeom>
          <a:solidFill>
            <a:srgbClr val="CCCCCC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97" name="Google Shape;997;p34"/>
          <p:cNvSpPr/>
          <p:nvPr/>
        </p:nvSpPr>
        <p:spPr>
          <a:xfrm>
            <a:off x="3829292" y="2280280"/>
            <a:ext cx="997500" cy="381900"/>
          </a:xfrm>
          <a:prstGeom prst="rect">
            <a:avLst/>
          </a:prstGeom>
          <a:solidFill>
            <a:srgbClr val="CCCCCC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98" name="Google Shape;998;p34"/>
          <p:cNvSpPr/>
          <p:nvPr/>
        </p:nvSpPr>
        <p:spPr>
          <a:xfrm>
            <a:off x="3829292" y="2662223"/>
            <a:ext cx="599400" cy="3819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grpSp>
        <p:nvGrpSpPr>
          <p:cNvPr id="999" name="Google Shape;999;p34"/>
          <p:cNvGrpSpPr/>
          <p:nvPr/>
        </p:nvGrpSpPr>
        <p:grpSpPr>
          <a:xfrm>
            <a:off x="3200770" y="1520042"/>
            <a:ext cx="4220876" cy="1523333"/>
            <a:chOff x="2939785" y="1383295"/>
            <a:chExt cx="2721390" cy="1523333"/>
          </a:xfrm>
        </p:grpSpPr>
        <p:sp>
          <p:nvSpPr>
            <p:cNvPr id="1000" name="Google Shape;1000;p34"/>
            <p:cNvSpPr/>
            <p:nvPr/>
          </p:nvSpPr>
          <p:spPr>
            <a:xfrm>
              <a:off x="2939785" y="1383295"/>
              <a:ext cx="312600" cy="381900"/>
            </a:xfrm>
            <a:prstGeom prst="rect">
              <a:avLst/>
            </a:prstGeom>
            <a:solidFill>
              <a:srgbClr val="9FC5E8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001" name="Google Shape;1001;p34"/>
            <p:cNvSpPr/>
            <p:nvPr/>
          </p:nvSpPr>
          <p:spPr>
            <a:xfrm>
              <a:off x="4631701" y="2143531"/>
              <a:ext cx="643200" cy="381900"/>
            </a:xfrm>
            <a:prstGeom prst="rect">
              <a:avLst/>
            </a:prstGeom>
            <a:solidFill>
              <a:srgbClr val="CCCCCC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002" name="Google Shape;1002;p34"/>
            <p:cNvSpPr/>
            <p:nvPr/>
          </p:nvSpPr>
          <p:spPr>
            <a:xfrm>
              <a:off x="3473725" y="1762334"/>
              <a:ext cx="386400" cy="381900"/>
            </a:xfrm>
            <a:prstGeom prst="rect">
              <a:avLst/>
            </a:prstGeom>
            <a:solidFill>
              <a:srgbClr val="FFE599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003" name="Google Shape;1003;p34"/>
            <p:cNvSpPr/>
            <p:nvPr/>
          </p:nvSpPr>
          <p:spPr>
            <a:xfrm>
              <a:off x="5274775" y="2524727"/>
              <a:ext cx="386400" cy="381900"/>
            </a:xfrm>
            <a:prstGeom prst="rect">
              <a:avLst/>
            </a:prstGeom>
            <a:solidFill>
              <a:srgbClr val="B6D7A8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</p:grpSp>
      <p:grpSp>
        <p:nvGrpSpPr>
          <p:cNvPr id="1004" name="Google Shape;1004;p34"/>
          <p:cNvGrpSpPr/>
          <p:nvPr/>
        </p:nvGrpSpPr>
        <p:grpSpPr>
          <a:xfrm>
            <a:off x="2716839" y="1520042"/>
            <a:ext cx="3707360" cy="1522337"/>
            <a:chOff x="2627772" y="1383295"/>
            <a:chExt cx="2390303" cy="1522337"/>
          </a:xfrm>
        </p:grpSpPr>
        <p:sp>
          <p:nvSpPr>
            <p:cNvPr id="1005" name="Google Shape;1005;p34"/>
            <p:cNvSpPr/>
            <p:nvPr/>
          </p:nvSpPr>
          <p:spPr>
            <a:xfrm>
              <a:off x="2627772" y="1383295"/>
              <a:ext cx="312600" cy="381900"/>
            </a:xfrm>
            <a:prstGeom prst="rect">
              <a:avLst/>
            </a:prstGeom>
            <a:solidFill>
              <a:srgbClr val="9FC5E8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006" name="Google Shape;1006;p34"/>
            <p:cNvSpPr/>
            <p:nvPr/>
          </p:nvSpPr>
          <p:spPr>
            <a:xfrm>
              <a:off x="3086756" y="1764292"/>
              <a:ext cx="386400" cy="381900"/>
            </a:xfrm>
            <a:prstGeom prst="rect">
              <a:avLst/>
            </a:prstGeom>
            <a:solidFill>
              <a:srgbClr val="FFE599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007" name="Google Shape;1007;p34"/>
            <p:cNvSpPr/>
            <p:nvPr/>
          </p:nvSpPr>
          <p:spPr>
            <a:xfrm>
              <a:off x="3988218" y="2143531"/>
              <a:ext cx="643200" cy="381900"/>
            </a:xfrm>
            <a:prstGeom prst="rect">
              <a:avLst/>
            </a:prstGeom>
            <a:solidFill>
              <a:srgbClr val="CCCCCC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008" name="Google Shape;1008;p34"/>
            <p:cNvSpPr/>
            <p:nvPr/>
          </p:nvSpPr>
          <p:spPr>
            <a:xfrm>
              <a:off x="4631675" y="2523732"/>
              <a:ext cx="386400" cy="381900"/>
            </a:xfrm>
            <a:prstGeom prst="rect">
              <a:avLst/>
            </a:prstGeom>
            <a:solidFill>
              <a:srgbClr val="B6D7A8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</p:grpSp>
      <p:grpSp>
        <p:nvGrpSpPr>
          <p:cNvPr id="1009" name="Google Shape;1009;p34"/>
          <p:cNvGrpSpPr/>
          <p:nvPr/>
        </p:nvGrpSpPr>
        <p:grpSpPr>
          <a:xfrm>
            <a:off x="3684732" y="1519275"/>
            <a:ext cx="4734352" cy="1526215"/>
            <a:chOff x="3251817" y="1382527"/>
            <a:chExt cx="3052451" cy="1526215"/>
          </a:xfrm>
        </p:grpSpPr>
        <p:sp>
          <p:nvSpPr>
            <p:cNvPr id="1010" name="Google Shape;1010;p34"/>
            <p:cNvSpPr/>
            <p:nvPr/>
          </p:nvSpPr>
          <p:spPr>
            <a:xfrm>
              <a:off x="3251817" y="1382527"/>
              <a:ext cx="312600" cy="381900"/>
            </a:xfrm>
            <a:prstGeom prst="rect">
              <a:avLst/>
            </a:prstGeom>
            <a:solidFill>
              <a:srgbClr val="9FC5E8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011" name="Google Shape;1011;p34"/>
            <p:cNvSpPr/>
            <p:nvPr/>
          </p:nvSpPr>
          <p:spPr>
            <a:xfrm>
              <a:off x="3860691" y="1760571"/>
              <a:ext cx="386400" cy="381900"/>
            </a:xfrm>
            <a:prstGeom prst="rect">
              <a:avLst/>
            </a:prstGeom>
            <a:solidFill>
              <a:srgbClr val="FFE599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012" name="Google Shape;1012;p34"/>
            <p:cNvSpPr/>
            <p:nvPr/>
          </p:nvSpPr>
          <p:spPr>
            <a:xfrm>
              <a:off x="5275132" y="2143012"/>
              <a:ext cx="643200" cy="381900"/>
            </a:xfrm>
            <a:prstGeom prst="rect">
              <a:avLst/>
            </a:prstGeom>
            <a:solidFill>
              <a:srgbClr val="CCCCCC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013" name="Google Shape;1013;p34"/>
            <p:cNvSpPr/>
            <p:nvPr/>
          </p:nvSpPr>
          <p:spPr>
            <a:xfrm>
              <a:off x="5917868" y="2526843"/>
              <a:ext cx="386400" cy="381900"/>
            </a:xfrm>
            <a:prstGeom prst="rect">
              <a:avLst/>
            </a:prstGeom>
            <a:solidFill>
              <a:srgbClr val="B6D7A8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</p:grpSp>
      <p:grpSp>
        <p:nvGrpSpPr>
          <p:cNvPr id="1014" name="Google Shape;1014;p34"/>
          <p:cNvGrpSpPr/>
          <p:nvPr/>
        </p:nvGrpSpPr>
        <p:grpSpPr>
          <a:xfrm>
            <a:off x="646338" y="1942630"/>
            <a:ext cx="869291" cy="269458"/>
            <a:chOff x="619225" y="1755351"/>
            <a:chExt cx="756300" cy="250286"/>
          </a:xfrm>
        </p:grpSpPr>
        <p:sp>
          <p:nvSpPr>
            <p:cNvPr id="1015" name="Google Shape;1015;p34"/>
            <p:cNvSpPr/>
            <p:nvPr/>
          </p:nvSpPr>
          <p:spPr>
            <a:xfrm>
              <a:off x="619225" y="1772238"/>
              <a:ext cx="756300" cy="2334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1C232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34"/>
            <p:cNvSpPr txBox="1"/>
            <p:nvPr/>
          </p:nvSpPr>
          <p:spPr>
            <a:xfrm>
              <a:off x="661156" y="1755351"/>
              <a:ext cx="695400" cy="22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1C232"/>
                  </a:solidFill>
                </a:rPr>
                <a:t>Stage 2</a:t>
              </a:r>
              <a:endParaRPr sz="1800">
                <a:solidFill>
                  <a:srgbClr val="F1C232"/>
                </a:solidFill>
              </a:endParaRPr>
            </a:p>
          </p:txBody>
        </p:sp>
      </p:grpSp>
      <p:cxnSp>
        <p:nvCxnSpPr>
          <p:cNvPr id="1017" name="Google Shape;1017;p34"/>
          <p:cNvCxnSpPr>
            <a:stCxn id="988" idx="2"/>
          </p:cNvCxnSpPr>
          <p:nvPr/>
        </p:nvCxnSpPr>
        <p:spPr>
          <a:xfrm>
            <a:off x="1080984" y="1831872"/>
            <a:ext cx="0" cy="168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1018" name="Google Shape;1018;p34"/>
          <p:cNvGrpSpPr/>
          <p:nvPr/>
        </p:nvGrpSpPr>
        <p:grpSpPr>
          <a:xfrm>
            <a:off x="646338" y="2343531"/>
            <a:ext cx="869291" cy="269483"/>
            <a:chOff x="619225" y="1755351"/>
            <a:chExt cx="756300" cy="250286"/>
          </a:xfrm>
        </p:grpSpPr>
        <p:sp>
          <p:nvSpPr>
            <p:cNvPr id="1019" name="Google Shape;1019;p34"/>
            <p:cNvSpPr/>
            <p:nvPr/>
          </p:nvSpPr>
          <p:spPr>
            <a:xfrm>
              <a:off x="619225" y="1772238"/>
              <a:ext cx="756300" cy="2334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666666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4"/>
            <p:cNvSpPr txBox="1"/>
            <p:nvPr/>
          </p:nvSpPr>
          <p:spPr>
            <a:xfrm>
              <a:off x="661156" y="1755351"/>
              <a:ext cx="695400" cy="22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666666"/>
                  </a:solidFill>
                </a:rPr>
                <a:t>Stage 3</a:t>
              </a:r>
              <a:endParaRPr sz="1800">
                <a:solidFill>
                  <a:srgbClr val="666666"/>
                </a:solidFill>
              </a:endParaRPr>
            </a:p>
          </p:txBody>
        </p:sp>
      </p:grpSp>
      <p:grpSp>
        <p:nvGrpSpPr>
          <p:cNvPr id="1021" name="Google Shape;1021;p34"/>
          <p:cNvGrpSpPr/>
          <p:nvPr/>
        </p:nvGrpSpPr>
        <p:grpSpPr>
          <a:xfrm>
            <a:off x="637513" y="2742544"/>
            <a:ext cx="869291" cy="269483"/>
            <a:chOff x="619225" y="1755351"/>
            <a:chExt cx="756300" cy="250286"/>
          </a:xfrm>
        </p:grpSpPr>
        <p:sp>
          <p:nvSpPr>
            <p:cNvPr id="1022" name="Google Shape;1022;p34"/>
            <p:cNvSpPr/>
            <p:nvPr/>
          </p:nvSpPr>
          <p:spPr>
            <a:xfrm>
              <a:off x="619225" y="1772238"/>
              <a:ext cx="756300" cy="2334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6AA84F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4"/>
            <p:cNvSpPr txBox="1"/>
            <p:nvPr/>
          </p:nvSpPr>
          <p:spPr>
            <a:xfrm>
              <a:off x="661156" y="1755351"/>
              <a:ext cx="695400" cy="22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6AA84F"/>
                  </a:solidFill>
                </a:rPr>
                <a:t>Stage 4</a:t>
              </a:r>
              <a:endParaRPr sz="1800">
                <a:solidFill>
                  <a:srgbClr val="6AA84F"/>
                </a:solidFill>
              </a:endParaRPr>
            </a:p>
          </p:txBody>
        </p:sp>
      </p:grpSp>
      <p:cxnSp>
        <p:nvCxnSpPr>
          <p:cNvPr id="1024" name="Google Shape;1024;p34"/>
          <p:cNvCxnSpPr>
            <a:stCxn id="1015" idx="2"/>
          </p:cNvCxnSpPr>
          <p:nvPr/>
        </p:nvCxnSpPr>
        <p:spPr>
          <a:xfrm>
            <a:off x="1080984" y="2212088"/>
            <a:ext cx="0" cy="1974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25" name="Google Shape;1025;p34"/>
          <p:cNvCxnSpPr>
            <a:stCxn id="1019" idx="2"/>
          </p:cNvCxnSpPr>
          <p:nvPr/>
        </p:nvCxnSpPr>
        <p:spPr>
          <a:xfrm>
            <a:off x="1080984" y="2613014"/>
            <a:ext cx="0" cy="194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1026" name="Google Shape;1026;p34"/>
          <p:cNvGrpSpPr/>
          <p:nvPr/>
        </p:nvGrpSpPr>
        <p:grpSpPr>
          <a:xfrm>
            <a:off x="1733054" y="3074313"/>
            <a:ext cx="2693571" cy="953211"/>
            <a:chOff x="2274963" y="2921914"/>
            <a:chExt cx="2288700" cy="953211"/>
          </a:xfrm>
        </p:grpSpPr>
        <p:sp>
          <p:nvSpPr>
            <p:cNvPr id="1027" name="Google Shape;1027;p34"/>
            <p:cNvSpPr/>
            <p:nvPr/>
          </p:nvSpPr>
          <p:spPr>
            <a:xfrm rot="-5400000">
              <a:off x="3370263" y="1826614"/>
              <a:ext cx="98100" cy="2288700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472C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34"/>
            <p:cNvSpPr txBox="1"/>
            <p:nvPr/>
          </p:nvSpPr>
          <p:spPr>
            <a:xfrm>
              <a:off x="2583650" y="3043825"/>
              <a:ext cx="1675200" cy="83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4472C4"/>
                  </a:solidFill>
                </a:rPr>
                <a:t>Latency of a single batch through stage 1-4</a:t>
              </a:r>
              <a:endParaRPr>
                <a:solidFill>
                  <a:srgbClr val="4472C4"/>
                </a:solidFill>
              </a:endParaRPr>
            </a:p>
          </p:txBody>
        </p:sp>
      </p:grpSp>
      <p:sp>
        <p:nvSpPr>
          <p:cNvPr id="1029" name="Google Shape;1029;p34"/>
          <p:cNvSpPr txBox="1"/>
          <p:nvPr/>
        </p:nvSpPr>
        <p:spPr>
          <a:xfrm>
            <a:off x="566000" y="3141550"/>
            <a:ext cx="1095300" cy="8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Pipeline execution latency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30" name="Google Shape;1030;p34"/>
          <p:cNvSpPr txBox="1"/>
          <p:nvPr/>
        </p:nvSpPr>
        <p:spPr>
          <a:xfrm>
            <a:off x="1448900" y="3293950"/>
            <a:ext cx="54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=</a:t>
            </a:r>
            <a:endParaRPr sz="2400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grpSp>
        <p:nvGrpSpPr>
          <p:cNvPr id="1031" name="Google Shape;1031;p34"/>
          <p:cNvGrpSpPr/>
          <p:nvPr/>
        </p:nvGrpSpPr>
        <p:grpSpPr>
          <a:xfrm>
            <a:off x="3990275" y="3074325"/>
            <a:ext cx="1542592" cy="958225"/>
            <a:chOff x="4192900" y="2921925"/>
            <a:chExt cx="1310725" cy="958225"/>
          </a:xfrm>
        </p:grpSpPr>
        <p:sp>
          <p:nvSpPr>
            <p:cNvPr id="1032" name="Google Shape;1032;p34"/>
            <p:cNvSpPr/>
            <p:nvPr/>
          </p:nvSpPr>
          <p:spPr>
            <a:xfrm rot="-5400000">
              <a:off x="4940414" y="2547075"/>
              <a:ext cx="98100" cy="847800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E694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34"/>
            <p:cNvSpPr txBox="1"/>
            <p:nvPr/>
          </p:nvSpPr>
          <p:spPr>
            <a:xfrm>
              <a:off x="4475225" y="3048850"/>
              <a:ext cx="1028400" cy="83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E69492"/>
                  </a:solidFill>
                </a:rPr>
                <a:t>Max stage</a:t>
              </a:r>
              <a:br>
                <a:rPr lang="en">
                  <a:solidFill>
                    <a:srgbClr val="E69492"/>
                  </a:solidFill>
                </a:rPr>
              </a:br>
              <a:r>
                <a:rPr lang="en">
                  <a:solidFill>
                    <a:srgbClr val="E69492"/>
                  </a:solidFill>
                </a:rPr>
                <a:t>latency</a:t>
              </a:r>
              <a:endParaRPr>
                <a:solidFill>
                  <a:srgbClr val="E69492"/>
                </a:solidFill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E69492"/>
                  </a:solidFill>
                </a:rPr>
                <a:t>(stage 3)</a:t>
              </a:r>
              <a:endParaRPr>
                <a:solidFill>
                  <a:srgbClr val="E69492"/>
                </a:solidFill>
              </a:endParaRPr>
            </a:p>
          </p:txBody>
        </p:sp>
        <p:sp>
          <p:nvSpPr>
            <p:cNvPr id="1034" name="Google Shape;1034;p34"/>
            <p:cNvSpPr txBox="1"/>
            <p:nvPr/>
          </p:nvSpPr>
          <p:spPr>
            <a:xfrm>
              <a:off x="4192900" y="3141550"/>
              <a:ext cx="411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" sz="24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+</a:t>
              </a:r>
              <a:endParaRPr sz="24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  <p:grpSp>
        <p:nvGrpSpPr>
          <p:cNvPr id="1035" name="Google Shape;1035;p34"/>
          <p:cNvGrpSpPr/>
          <p:nvPr/>
        </p:nvGrpSpPr>
        <p:grpSpPr>
          <a:xfrm>
            <a:off x="5174542" y="3074325"/>
            <a:ext cx="1354017" cy="773725"/>
            <a:chOff x="5199159" y="2921925"/>
            <a:chExt cx="1150494" cy="773725"/>
          </a:xfrm>
        </p:grpSpPr>
        <p:sp>
          <p:nvSpPr>
            <p:cNvPr id="1036" name="Google Shape;1036;p34"/>
            <p:cNvSpPr/>
            <p:nvPr/>
          </p:nvSpPr>
          <p:spPr>
            <a:xfrm rot="-5400000">
              <a:off x="5790147" y="2547075"/>
              <a:ext cx="98100" cy="847800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E694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34"/>
            <p:cNvSpPr txBox="1"/>
            <p:nvPr/>
          </p:nvSpPr>
          <p:spPr>
            <a:xfrm>
              <a:off x="5321254" y="3048850"/>
              <a:ext cx="10284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E69492"/>
                  </a:solidFill>
                </a:rPr>
                <a:t>Max stage</a:t>
              </a:r>
              <a:br>
                <a:rPr lang="en">
                  <a:solidFill>
                    <a:srgbClr val="E69492"/>
                  </a:solidFill>
                </a:rPr>
              </a:br>
              <a:r>
                <a:rPr lang="en">
                  <a:solidFill>
                    <a:srgbClr val="E69492"/>
                  </a:solidFill>
                </a:rPr>
                <a:t>latency</a:t>
              </a:r>
              <a:endParaRPr>
                <a:solidFill>
                  <a:srgbClr val="E69492"/>
                </a:solidFill>
              </a:endParaRPr>
            </a:p>
          </p:txBody>
        </p:sp>
        <p:sp>
          <p:nvSpPr>
            <p:cNvPr id="1038" name="Google Shape;1038;p34"/>
            <p:cNvSpPr txBox="1"/>
            <p:nvPr/>
          </p:nvSpPr>
          <p:spPr>
            <a:xfrm>
              <a:off x="5199159" y="3141550"/>
              <a:ext cx="411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" sz="24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+</a:t>
              </a:r>
              <a:endParaRPr sz="24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  <p:grpSp>
        <p:nvGrpSpPr>
          <p:cNvPr id="1039" name="Google Shape;1039;p34"/>
          <p:cNvGrpSpPr/>
          <p:nvPr/>
        </p:nvGrpSpPr>
        <p:grpSpPr>
          <a:xfrm>
            <a:off x="6161019" y="3074325"/>
            <a:ext cx="1369987" cy="773725"/>
            <a:chOff x="6037359" y="2921925"/>
            <a:chExt cx="1164064" cy="773725"/>
          </a:xfrm>
        </p:grpSpPr>
        <p:sp>
          <p:nvSpPr>
            <p:cNvPr id="1040" name="Google Shape;1040;p34"/>
            <p:cNvSpPr/>
            <p:nvPr/>
          </p:nvSpPr>
          <p:spPr>
            <a:xfrm rot="-5400000">
              <a:off x="6639880" y="2547075"/>
              <a:ext cx="98100" cy="847800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E694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34"/>
            <p:cNvSpPr txBox="1"/>
            <p:nvPr/>
          </p:nvSpPr>
          <p:spPr>
            <a:xfrm>
              <a:off x="6173024" y="3048850"/>
              <a:ext cx="10284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E69492"/>
                  </a:solidFill>
                </a:rPr>
                <a:t>Max stage</a:t>
              </a:r>
              <a:br>
                <a:rPr lang="en">
                  <a:solidFill>
                    <a:srgbClr val="E69492"/>
                  </a:solidFill>
                </a:rPr>
              </a:br>
              <a:r>
                <a:rPr lang="en">
                  <a:solidFill>
                    <a:srgbClr val="E69492"/>
                  </a:solidFill>
                </a:rPr>
                <a:t>latency</a:t>
              </a:r>
              <a:endParaRPr>
                <a:solidFill>
                  <a:srgbClr val="E69492"/>
                </a:solidFill>
              </a:endParaRPr>
            </a:p>
          </p:txBody>
        </p:sp>
        <p:sp>
          <p:nvSpPr>
            <p:cNvPr id="1042" name="Google Shape;1042;p34"/>
            <p:cNvSpPr txBox="1"/>
            <p:nvPr/>
          </p:nvSpPr>
          <p:spPr>
            <a:xfrm>
              <a:off x="6037359" y="3141550"/>
              <a:ext cx="411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" sz="24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+</a:t>
              </a:r>
              <a:endParaRPr sz="24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  <p:grpSp>
        <p:nvGrpSpPr>
          <p:cNvPr id="1043" name="Google Shape;1043;p34"/>
          <p:cNvGrpSpPr/>
          <p:nvPr/>
        </p:nvGrpSpPr>
        <p:grpSpPr>
          <a:xfrm>
            <a:off x="7184350" y="3074325"/>
            <a:ext cx="1349104" cy="773725"/>
            <a:chOff x="6906874" y="2921925"/>
            <a:chExt cx="1146320" cy="773725"/>
          </a:xfrm>
        </p:grpSpPr>
        <p:sp>
          <p:nvSpPr>
            <p:cNvPr id="1044" name="Google Shape;1044;p34"/>
            <p:cNvSpPr/>
            <p:nvPr/>
          </p:nvSpPr>
          <p:spPr>
            <a:xfrm rot="-5400000">
              <a:off x="7489613" y="2547075"/>
              <a:ext cx="98100" cy="847800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E694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34"/>
            <p:cNvSpPr txBox="1"/>
            <p:nvPr/>
          </p:nvSpPr>
          <p:spPr>
            <a:xfrm>
              <a:off x="7024794" y="3048850"/>
              <a:ext cx="10284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E69492"/>
                  </a:solidFill>
                </a:rPr>
                <a:t>Max stage</a:t>
              </a:r>
              <a:br>
                <a:rPr lang="en">
                  <a:solidFill>
                    <a:srgbClr val="E69492"/>
                  </a:solidFill>
                </a:rPr>
              </a:br>
              <a:r>
                <a:rPr lang="en">
                  <a:solidFill>
                    <a:srgbClr val="E69492"/>
                  </a:solidFill>
                </a:rPr>
                <a:t>latency</a:t>
              </a:r>
              <a:endParaRPr>
                <a:solidFill>
                  <a:srgbClr val="E69492"/>
                </a:solidFill>
              </a:endParaRPr>
            </a:p>
          </p:txBody>
        </p:sp>
        <p:sp>
          <p:nvSpPr>
            <p:cNvPr id="1046" name="Google Shape;1046;p34"/>
            <p:cNvSpPr txBox="1"/>
            <p:nvPr/>
          </p:nvSpPr>
          <p:spPr>
            <a:xfrm>
              <a:off x="6906874" y="3141550"/>
              <a:ext cx="411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" sz="24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+</a:t>
              </a:r>
              <a:endParaRPr sz="24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  <p:grpSp>
        <p:nvGrpSpPr>
          <p:cNvPr id="1047" name="Google Shape;1047;p34"/>
          <p:cNvGrpSpPr/>
          <p:nvPr/>
        </p:nvGrpSpPr>
        <p:grpSpPr>
          <a:xfrm>
            <a:off x="3828715" y="2693325"/>
            <a:ext cx="997800" cy="392801"/>
            <a:chOff x="3828715" y="2464725"/>
            <a:chExt cx="997800" cy="392801"/>
          </a:xfrm>
        </p:grpSpPr>
        <p:sp>
          <p:nvSpPr>
            <p:cNvPr id="1048" name="Google Shape;1048;p34"/>
            <p:cNvSpPr/>
            <p:nvPr/>
          </p:nvSpPr>
          <p:spPr>
            <a:xfrm rot="-5400000">
              <a:off x="4278565" y="2014875"/>
              <a:ext cx="98100" cy="997800"/>
            </a:xfrm>
            <a:prstGeom prst="leftBrace">
              <a:avLst>
                <a:gd name="adj1" fmla="val 50000"/>
                <a:gd name="adj2" fmla="val 70569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49" name="Google Shape;1049;p34"/>
            <p:cNvCxnSpPr/>
            <p:nvPr/>
          </p:nvCxnSpPr>
          <p:spPr>
            <a:xfrm>
              <a:off x="4548510" y="2590225"/>
              <a:ext cx="246600" cy="267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p35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Inter-op Pass: Dynamic Programming Formulation</a:t>
            </a:r>
            <a:endParaRPr/>
          </a:p>
        </p:txBody>
      </p:sp>
      <p:sp>
        <p:nvSpPr>
          <p:cNvPr id="1055" name="Google Shape;1055;p35"/>
          <p:cNvSpPr txBox="1"/>
          <p:nvPr/>
        </p:nvSpPr>
        <p:spPr>
          <a:xfrm>
            <a:off x="3110112" y="1252625"/>
            <a:ext cx="17124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472C4"/>
                </a:solidFill>
              </a:rPr>
              <a:t>Latency of a single datapoint through all stages</a:t>
            </a:r>
            <a:endParaRPr>
              <a:solidFill>
                <a:srgbClr val="4472C4"/>
              </a:solidFill>
            </a:endParaRPr>
          </a:p>
        </p:txBody>
      </p:sp>
      <p:sp>
        <p:nvSpPr>
          <p:cNvPr id="1056" name="Google Shape;1056;p35"/>
          <p:cNvSpPr txBox="1"/>
          <p:nvPr/>
        </p:nvSpPr>
        <p:spPr>
          <a:xfrm>
            <a:off x="2333138" y="1396250"/>
            <a:ext cx="54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=</a:t>
            </a:r>
            <a:endParaRPr sz="2400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057" name="Google Shape;1057;p35"/>
          <p:cNvSpPr txBox="1"/>
          <p:nvPr/>
        </p:nvSpPr>
        <p:spPr>
          <a:xfrm>
            <a:off x="5206781" y="1257650"/>
            <a:ext cx="1210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69492"/>
                </a:solidFill>
              </a:rPr>
              <a:t>Max stage</a:t>
            </a:r>
            <a:br>
              <a:rPr lang="en">
                <a:solidFill>
                  <a:srgbClr val="E69492"/>
                </a:solidFill>
              </a:rPr>
            </a:br>
            <a:r>
              <a:rPr lang="en">
                <a:solidFill>
                  <a:srgbClr val="E69492"/>
                </a:solidFill>
              </a:rPr>
              <a:t>latency</a:t>
            </a:r>
            <a:endParaRPr>
              <a:solidFill>
                <a:srgbClr val="E69492"/>
              </a:solidFill>
            </a:endParaRPr>
          </a:p>
        </p:txBody>
      </p:sp>
      <p:sp>
        <p:nvSpPr>
          <p:cNvPr id="1058" name="Google Shape;1058;p35"/>
          <p:cNvSpPr txBox="1"/>
          <p:nvPr/>
        </p:nvSpPr>
        <p:spPr>
          <a:xfrm>
            <a:off x="4874513" y="1396250"/>
            <a:ext cx="484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+</a:t>
            </a:r>
            <a:endParaRPr sz="2400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059" name="Google Shape;1059;p35"/>
          <p:cNvSpPr txBox="1"/>
          <p:nvPr/>
        </p:nvSpPr>
        <p:spPr>
          <a:xfrm>
            <a:off x="6598450" y="1473200"/>
            <a:ext cx="1210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(#Batch  - 1)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60" name="Google Shape;1060;p35"/>
          <p:cNvSpPr txBox="1"/>
          <p:nvPr/>
        </p:nvSpPr>
        <p:spPr>
          <a:xfrm>
            <a:off x="6211179" y="1396250"/>
            <a:ext cx="484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×</a:t>
            </a:r>
            <a:endParaRPr sz="2400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061" name="Google Shape;1061;p35"/>
          <p:cNvSpPr txBox="1"/>
          <p:nvPr/>
        </p:nvSpPr>
        <p:spPr>
          <a:xfrm>
            <a:off x="1450238" y="1197950"/>
            <a:ext cx="1095300" cy="8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Pipeline execution latency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62" name="Google Shape;1062;p35"/>
          <p:cNvSpPr txBox="1">
            <a:spLocks noGrp="1"/>
          </p:cNvSpPr>
          <p:nvPr>
            <p:ph type="body" idx="1"/>
          </p:nvPr>
        </p:nvSpPr>
        <p:spPr>
          <a:xfrm>
            <a:off x="311700" y="2375350"/>
            <a:ext cx="8520600" cy="243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Goal:</a:t>
            </a:r>
            <a:r>
              <a:rPr lang="en"/>
              <a:t> Derive the best </a:t>
            </a:r>
            <a:r>
              <a:rPr lang="en" i="1"/>
              <a:t>graph partition</a:t>
            </a:r>
            <a:r>
              <a:rPr lang="en"/>
              <a:t> and </a:t>
            </a:r>
            <a:r>
              <a:rPr lang="en" i="1"/>
              <a:t>device assignment</a:t>
            </a:r>
            <a:r>
              <a:rPr lang="en"/>
              <a:t> by selecting the optimal set of (stage, submesh) pairs that minimizes this latency.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Input:</a:t>
            </a:r>
            <a:r>
              <a:rPr lang="en"/>
              <a:t> Run intra-op pass and profile for all possible (stage, submesh) pairs.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1200"/>
              </a:spcAft>
              <a:buNone/>
            </a:pPr>
            <a:r>
              <a:rPr lang="en" b="1"/>
              <a:t>Algorithm:</a:t>
            </a:r>
            <a:r>
              <a:rPr lang="en"/>
              <a:t> Enumerate all possible </a:t>
            </a:r>
            <a:r>
              <a:rPr lang="en">
                <a:solidFill>
                  <a:srgbClr val="E69492"/>
                </a:solidFill>
              </a:rPr>
              <a:t>second term</a:t>
            </a:r>
            <a:r>
              <a:rPr lang="en"/>
              <a:t> and convert the </a:t>
            </a:r>
            <a:r>
              <a:rPr lang="en">
                <a:solidFill>
                  <a:srgbClr val="4472C4"/>
                </a:solidFill>
              </a:rPr>
              <a:t>first term</a:t>
            </a:r>
            <a:r>
              <a:rPr lang="en"/>
              <a:t> into a 2-dimensional knapsack problem.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36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DP Assumptions</a:t>
            </a:r>
            <a:endParaRPr/>
          </a:p>
        </p:txBody>
      </p:sp>
      <p:sp>
        <p:nvSpPr>
          <p:cNvPr id="1068" name="Google Shape;1068;p36"/>
          <p:cNvSpPr txBox="1">
            <a:spLocks noGrp="1"/>
          </p:cNvSpPr>
          <p:nvPr>
            <p:ph type="body" idx="1"/>
          </p:nvPr>
        </p:nvSpPr>
        <p:spPr>
          <a:xfrm>
            <a:off x="311700" y="1000075"/>
            <a:ext cx="8520600" cy="4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The forward pass and backward pass of the same stage are assigned to the same submesh and considered together.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For a cluster of shape (N, M), only choose the following submesh shapes:</a:t>
            </a:r>
            <a:endParaRPr dirty="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 dirty="0"/>
              <a:t>Within a node: (1, 1), (1, 2), (1, 4), (1, 8), …, (1, M) </a:t>
            </a:r>
            <a:endParaRPr sz="1600" dirty="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 dirty="0"/>
              <a:t>Cross full nodes: (2, M), (3, M), …, (N, M)</a:t>
            </a:r>
            <a:endParaRPr sz="16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Set the cost of all </a:t>
            </a:r>
            <a:r>
              <a:rPr lang="en" dirty="0" smtClean="0"/>
              <a:t>out-of-memory (OOM) </a:t>
            </a:r>
            <a:r>
              <a:rPr lang="en" dirty="0"/>
              <a:t>settings to be infinity in DP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DP Complexity: O(K5NM(N+log(M)))</a:t>
            </a:r>
            <a:endParaRPr dirty="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 dirty="0"/>
              <a:t>K is the number of operators in the graph</a:t>
            </a:r>
            <a:endParaRPr sz="1600" dirty="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 dirty="0"/>
              <a:t>(N, M) is the mesh shape</a:t>
            </a:r>
            <a:endParaRPr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37"/>
          <p:cNvSpPr txBox="1"/>
          <p:nvPr/>
        </p:nvSpPr>
        <p:spPr>
          <a:xfrm>
            <a:off x="460125" y="391200"/>
            <a:ext cx="2612700" cy="4308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0000"/>
                </a:solidFill>
              </a:rPr>
              <a:t>Int</a:t>
            </a:r>
            <a:r>
              <a:rPr lang="en" sz="2200"/>
              <a:t>ra</a:t>
            </a:r>
            <a:r>
              <a:rPr lang="en" sz="2200">
                <a:solidFill>
                  <a:srgbClr val="000000"/>
                </a:solidFill>
              </a:rPr>
              <a:t>-op Pass</a:t>
            </a:r>
            <a:endParaRPr sz="2200"/>
          </a:p>
        </p:txBody>
      </p:sp>
      <p:sp>
        <p:nvSpPr>
          <p:cNvPr id="1074" name="Google Shape;1074;p37"/>
          <p:cNvSpPr/>
          <p:nvPr/>
        </p:nvSpPr>
        <p:spPr>
          <a:xfrm>
            <a:off x="6160025" y="1356875"/>
            <a:ext cx="1436700" cy="59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5" name="Google Shape;1075;p37"/>
          <p:cNvGrpSpPr/>
          <p:nvPr/>
        </p:nvGrpSpPr>
        <p:grpSpPr>
          <a:xfrm>
            <a:off x="6220725" y="1418925"/>
            <a:ext cx="1309907" cy="469200"/>
            <a:chOff x="5839200" y="1455975"/>
            <a:chExt cx="1309907" cy="469200"/>
          </a:xfrm>
        </p:grpSpPr>
        <p:sp>
          <p:nvSpPr>
            <p:cNvPr id="1076" name="Google Shape;1076;p37"/>
            <p:cNvSpPr/>
            <p:nvPr/>
          </p:nvSpPr>
          <p:spPr>
            <a:xfrm>
              <a:off x="5839200" y="1455975"/>
              <a:ext cx="594300" cy="469200"/>
            </a:xfrm>
            <a:prstGeom prst="rect">
              <a:avLst/>
            </a:prstGeom>
            <a:solidFill>
              <a:srgbClr val="B7CCE4"/>
            </a:solidFill>
            <a:ln w="9525" cap="flat" cmpd="sng">
              <a:solidFill>
                <a:srgbClr val="4472C4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37"/>
            <p:cNvSpPr/>
            <p:nvPr/>
          </p:nvSpPr>
          <p:spPr>
            <a:xfrm>
              <a:off x="6554807" y="1455975"/>
              <a:ext cx="594300" cy="469200"/>
            </a:xfrm>
            <a:prstGeom prst="rect">
              <a:avLst/>
            </a:prstGeom>
            <a:solidFill>
              <a:srgbClr val="E5B8B7"/>
            </a:solidFill>
            <a:ln w="9525" cap="flat" cmpd="sng">
              <a:solidFill>
                <a:srgbClr val="E69492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78" name="Google Shape;107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0110" y="1394826"/>
            <a:ext cx="517371" cy="517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9" name="Google Shape;107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81779" y="1394826"/>
            <a:ext cx="517371" cy="517376"/>
          </a:xfrm>
          <a:prstGeom prst="rect">
            <a:avLst/>
          </a:prstGeom>
          <a:noFill/>
          <a:ln>
            <a:noFill/>
          </a:ln>
        </p:spPr>
      </p:pic>
      <p:sp>
        <p:nvSpPr>
          <p:cNvPr id="1080" name="Google Shape;1080;p37"/>
          <p:cNvSpPr/>
          <p:nvPr/>
        </p:nvSpPr>
        <p:spPr>
          <a:xfrm>
            <a:off x="2109200" y="1249875"/>
            <a:ext cx="2471400" cy="843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1" name="Google Shape;1081;p37"/>
          <p:cNvSpPr/>
          <p:nvPr/>
        </p:nvSpPr>
        <p:spPr>
          <a:xfrm>
            <a:off x="2232465" y="1734875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082" name="Google Shape;1082;p37"/>
          <p:cNvSpPr/>
          <p:nvPr/>
        </p:nvSpPr>
        <p:spPr>
          <a:xfrm>
            <a:off x="3815634" y="1734938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083" name="Google Shape;1083;p37"/>
          <p:cNvCxnSpPr>
            <a:stCxn id="1084" idx="3"/>
            <a:endCxn id="1082" idx="1"/>
          </p:cNvCxnSpPr>
          <p:nvPr/>
        </p:nvCxnSpPr>
        <p:spPr>
          <a:xfrm>
            <a:off x="3642960" y="187503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85" name="Google Shape;1085;p37"/>
          <p:cNvSpPr/>
          <p:nvPr/>
        </p:nvSpPr>
        <p:spPr>
          <a:xfrm>
            <a:off x="2416576" y="1296049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086" name="Google Shape;1086;p37"/>
          <p:cNvCxnSpPr>
            <a:stCxn id="1085" idx="2"/>
            <a:endCxn id="1081" idx="0"/>
          </p:cNvCxnSpPr>
          <p:nvPr/>
        </p:nvCxnSpPr>
        <p:spPr>
          <a:xfrm>
            <a:off x="2587126" y="1576249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87" name="Google Shape;1087;p37"/>
          <p:cNvSpPr/>
          <p:nvPr/>
        </p:nvSpPr>
        <p:spPr>
          <a:xfrm>
            <a:off x="3999677" y="129606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088" name="Google Shape;1088;p37"/>
          <p:cNvCxnSpPr>
            <a:stCxn id="1087" idx="2"/>
            <a:endCxn id="1082" idx="0"/>
          </p:cNvCxnSpPr>
          <p:nvPr/>
        </p:nvCxnSpPr>
        <p:spPr>
          <a:xfrm>
            <a:off x="4170227" y="15762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84" name="Google Shape;1084;p37"/>
          <p:cNvSpPr/>
          <p:nvPr/>
        </p:nvSpPr>
        <p:spPr>
          <a:xfrm>
            <a:off x="3114360" y="1734938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089" name="Google Shape;1089;p37"/>
          <p:cNvCxnSpPr>
            <a:stCxn id="1081" idx="3"/>
            <a:endCxn id="1084" idx="1"/>
          </p:cNvCxnSpPr>
          <p:nvPr/>
        </p:nvCxnSpPr>
        <p:spPr>
          <a:xfrm>
            <a:off x="2941665" y="1874975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90" name="Google Shape;1090;p37"/>
          <p:cNvSpPr/>
          <p:nvPr/>
        </p:nvSpPr>
        <p:spPr>
          <a:xfrm>
            <a:off x="5069625" y="1468425"/>
            <a:ext cx="406500" cy="406500"/>
          </a:xfrm>
          <a:prstGeom prst="mathPlus">
            <a:avLst>
              <a:gd name="adj1" fmla="val 11784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091" name="Google Shape;1091;p37"/>
          <p:cNvSpPr txBox="1"/>
          <p:nvPr/>
        </p:nvSpPr>
        <p:spPr>
          <a:xfrm>
            <a:off x="2970800" y="2093475"/>
            <a:ext cx="815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Stage</a:t>
            </a:r>
            <a:endParaRPr/>
          </a:p>
        </p:txBody>
      </p:sp>
      <p:sp>
        <p:nvSpPr>
          <p:cNvPr id="1092" name="Google Shape;1092;p37"/>
          <p:cNvSpPr txBox="1"/>
          <p:nvPr/>
        </p:nvSpPr>
        <p:spPr>
          <a:xfrm>
            <a:off x="6049113" y="1987635"/>
            <a:ext cx="1702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Submesh</a:t>
            </a:r>
            <a:endParaRPr/>
          </a:p>
        </p:txBody>
      </p:sp>
      <p:sp>
        <p:nvSpPr>
          <p:cNvPr id="1093" name="Google Shape;1093;p37"/>
          <p:cNvSpPr/>
          <p:nvPr/>
        </p:nvSpPr>
        <p:spPr>
          <a:xfrm>
            <a:off x="1318075" y="1640475"/>
            <a:ext cx="709200" cy="469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stage input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094" name="Google Shape;1094;p37"/>
          <p:cNvCxnSpPr>
            <a:stCxn id="1093" idx="3"/>
            <a:endCxn id="1081" idx="1"/>
          </p:cNvCxnSpPr>
          <p:nvPr/>
        </p:nvCxnSpPr>
        <p:spPr>
          <a:xfrm>
            <a:off x="2027275" y="1875075"/>
            <a:ext cx="205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1095" name="Google Shape;1095;p37"/>
          <p:cNvGrpSpPr/>
          <p:nvPr/>
        </p:nvGrpSpPr>
        <p:grpSpPr>
          <a:xfrm>
            <a:off x="1087575" y="2361505"/>
            <a:ext cx="5699800" cy="2514870"/>
            <a:chOff x="706050" y="2474755"/>
            <a:chExt cx="5699800" cy="2514870"/>
          </a:xfrm>
        </p:grpSpPr>
        <p:sp>
          <p:nvSpPr>
            <p:cNvPr id="1096" name="Google Shape;1096;p37"/>
            <p:cNvSpPr/>
            <p:nvPr/>
          </p:nvSpPr>
          <p:spPr>
            <a:xfrm>
              <a:off x="5523152" y="3335710"/>
              <a:ext cx="341100" cy="280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540070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w2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097" name="Google Shape;1097;p37"/>
            <p:cNvCxnSpPr>
              <a:stCxn id="1096" idx="2"/>
              <a:endCxn id="1098" idx="0"/>
            </p:cNvCxnSpPr>
            <p:nvPr/>
          </p:nvCxnSpPr>
          <p:spPr>
            <a:xfrm>
              <a:off x="5693702" y="3615910"/>
              <a:ext cx="0" cy="158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099" name="Google Shape;1099;p37"/>
            <p:cNvSpPr/>
            <p:nvPr/>
          </p:nvSpPr>
          <p:spPr>
            <a:xfrm>
              <a:off x="4751838" y="2474755"/>
              <a:ext cx="279000" cy="615600"/>
            </a:xfrm>
            <a:prstGeom prst="downArrow">
              <a:avLst>
                <a:gd name="adj1" fmla="val 28396"/>
                <a:gd name="adj2" fmla="val 71142"/>
              </a:avLst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100" name="Google Shape;1100;p37"/>
            <p:cNvSpPr txBox="1"/>
            <p:nvPr/>
          </p:nvSpPr>
          <p:spPr>
            <a:xfrm>
              <a:off x="706050" y="3309550"/>
              <a:ext cx="16533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600" i="1"/>
                <a:t>Solved by</a:t>
              </a:r>
              <a:r>
                <a:rPr lang="en" sz="1600"/>
                <a:t> </a:t>
              </a:r>
              <a:r>
                <a:rPr lang="en" sz="1600" b="1"/>
                <a:t>Integer Linear Programming</a:t>
              </a:r>
              <a:endParaRPr sz="1600" b="1">
                <a:solidFill>
                  <a:srgbClr val="000000"/>
                </a:solidFill>
              </a:endParaRPr>
            </a:p>
          </p:txBody>
        </p:sp>
        <p:sp>
          <p:nvSpPr>
            <p:cNvPr id="1101" name="Google Shape;1101;p37"/>
            <p:cNvSpPr txBox="1"/>
            <p:nvPr/>
          </p:nvSpPr>
          <p:spPr>
            <a:xfrm>
              <a:off x="3376750" y="4374025"/>
              <a:ext cx="30291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Stage with intra-operator parallelization</a:t>
              </a:r>
              <a:endParaRPr/>
            </a:p>
          </p:txBody>
        </p:sp>
        <p:sp>
          <p:nvSpPr>
            <p:cNvPr id="1102" name="Google Shape;1102;p37"/>
            <p:cNvSpPr/>
            <p:nvPr/>
          </p:nvSpPr>
          <p:spPr>
            <a:xfrm>
              <a:off x="3632675" y="3289524"/>
              <a:ext cx="2471400" cy="8436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7"/>
            <p:cNvSpPr/>
            <p:nvPr/>
          </p:nvSpPr>
          <p:spPr>
            <a:xfrm>
              <a:off x="3755940" y="3774524"/>
              <a:ext cx="709200" cy="280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098" name="Google Shape;1098;p37"/>
            <p:cNvSpPr/>
            <p:nvPr/>
          </p:nvSpPr>
          <p:spPr>
            <a:xfrm>
              <a:off x="5339109" y="3774586"/>
              <a:ext cx="709200" cy="2802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04" name="Google Shape;1104;p37"/>
            <p:cNvCxnSpPr>
              <a:stCxn id="1105" idx="3"/>
              <a:endCxn id="1098" idx="1"/>
            </p:cNvCxnSpPr>
            <p:nvPr/>
          </p:nvCxnSpPr>
          <p:spPr>
            <a:xfrm>
              <a:off x="5166435" y="3914686"/>
              <a:ext cx="17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06" name="Google Shape;1106;p37"/>
            <p:cNvSpPr/>
            <p:nvPr/>
          </p:nvSpPr>
          <p:spPr>
            <a:xfrm>
              <a:off x="3940051" y="3335698"/>
              <a:ext cx="341100" cy="280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w1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07" name="Google Shape;1107;p37"/>
            <p:cNvCxnSpPr>
              <a:stCxn id="1106" idx="2"/>
              <a:endCxn id="1103" idx="0"/>
            </p:cNvCxnSpPr>
            <p:nvPr/>
          </p:nvCxnSpPr>
          <p:spPr>
            <a:xfrm>
              <a:off x="4110601" y="3615898"/>
              <a:ext cx="0" cy="158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05" name="Google Shape;1105;p37"/>
            <p:cNvSpPr/>
            <p:nvPr/>
          </p:nvSpPr>
          <p:spPr>
            <a:xfrm>
              <a:off x="4637835" y="3774586"/>
              <a:ext cx="528600" cy="280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relu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08" name="Google Shape;1108;p37"/>
            <p:cNvCxnSpPr>
              <a:stCxn id="1103" idx="3"/>
              <a:endCxn id="1105" idx="1"/>
            </p:cNvCxnSpPr>
            <p:nvPr/>
          </p:nvCxnSpPr>
          <p:spPr>
            <a:xfrm>
              <a:off x="4465140" y="3914624"/>
              <a:ext cx="17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09" name="Google Shape;1109;p37"/>
            <p:cNvSpPr/>
            <p:nvPr/>
          </p:nvSpPr>
          <p:spPr>
            <a:xfrm>
              <a:off x="2841550" y="3680124"/>
              <a:ext cx="709200" cy="4692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stage input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10" name="Google Shape;1110;p37"/>
            <p:cNvCxnSpPr>
              <a:stCxn id="1109" idx="3"/>
              <a:endCxn id="1103" idx="1"/>
            </p:cNvCxnSpPr>
            <p:nvPr/>
          </p:nvCxnSpPr>
          <p:spPr>
            <a:xfrm>
              <a:off x="3550750" y="3914724"/>
              <a:ext cx="2052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5" name="Google Shape;1115;p38"/>
          <p:cNvGrpSpPr/>
          <p:nvPr/>
        </p:nvGrpSpPr>
        <p:grpSpPr>
          <a:xfrm>
            <a:off x="2340472" y="3553382"/>
            <a:ext cx="4444878" cy="405993"/>
            <a:chOff x="2335122" y="3224957"/>
            <a:chExt cx="4444878" cy="405993"/>
          </a:xfrm>
        </p:grpSpPr>
        <p:sp>
          <p:nvSpPr>
            <p:cNvPr id="1116" name="Google Shape;1116;p38"/>
            <p:cNvSpPr txBox="1"/>
            <p:nvPr/>
          </p:nvSpPr>
          <p:spPr>
            <a:xfrm>
              <a:off x="2335122" y="3224957"/>
              <a:ext cx="10053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 i="1"/>
                <a:t>Minimize</a:t>
              </a:r>
              <a:endParaRPr b="1">
                <a:solidFill>
                  <a:srgbClr val="4472C4"/>
                </a:solidFill>
              </a:endParaRPr>
            </a:p>
          </p:txBody>
        </p:sp>
        <p:sp>
          <p:nvSpPr>
            <p:cNvPr id="1117" name="Google Shape;1117;p38"/>
            <p:cNvSpPr txBox="1"/>
            <p:nvPr/>
          </p:nvSpPr>
          <p:spPr>
            <a:xfrm>
              <a:off x="3183600" y="3230750"/>
              <a:ext cx="3596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</a:rPr>
                <a:t>Computation cost + Communication cost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1118" name="Google Shape;1118;p38"/>
          <p:cNvSpPr/>
          <p:nvPr/>
        </p:nvSpPr>
        <p:spPr>
          <a:xfrm>
            <a:off x="5627690" y="2559585"/>
            <a:ext cx="341100" cy="2802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54007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19" name="Google Shape;1119;p38"/>
          <p:cNvCxnSpPr>
            <a:stCxn id="1118" idx="2"/>
            <a:endCxn id="1120" idx="0"/>
          </p:cNvCxnSpPr>
          <p:nvPr/>
        </p:nvCxnSpPr>
        <p:spPr>
          <a:xfrm>
            <a:off x="5798240" y="2839785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21" name="Google Shape;1121;p38"/>
          <p:cNvSpPr/>
          <p:nvPr/>
        </p:nvSpPr>
        <p:spPr>
          <a:xfrm>
            <a:off x="3860478" y="2998399"/>
            <a:ext cx="709200" cy="2802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120" name="Google Shape;1120;p38"/>
          <p:cNvSpPr/>
          <p:nvPr/>
        </p:nvSpPr>
        <p:spPr>
          <a:xfrm>
            <a:off x="5443647" y="2998461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22" name="Google Shape;1122;p38"/>
          <p:cNvCxnSpPr>
            <a:stCxn id="1123" idx="3"/>
            <a:endCxn id="1120" idx="1"/>
          </p:cNvCxnSpPr>
          <p:nvPr/>
        </p:nvCxnSpPr>
        <p:spPr>
          <a:xfrm>
            <a:off x="5270973" y="3138561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24" name="Google Shape;1124;p38"/>
          <p:cNvSpPr/>
          <p:nvPr/>
        </p:nvSpPr>
        <p:spPr>
          <a:xfrm>
            <a:off x="4044589" y="2559573"/>
            <a:ext cx="341100" cy="2802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25" name="Google Shape;1125;p38"/>
          <p:cNvCxnSpPr>
            <a:stCxn id="1124" idx="2"/>
            <a:endCxn id="1121" idx="0"/>
          </p:cNvCxnSpPr>
          <p:nvPr/>
        </p:nvCxnSpPr>
        <p:spPr>
          <a:xfrm>
            <a:off x="4215139" y="2839773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23" name="Google Shape;1123;p38"/>
          <p:cNvSpPr/>
          <p:nvPr/>
        </p:nvSpPr>
        <p:spPr>
          <a:xfrm>
            <a:off x="4742373" y="2998461"/>
            <a:ext cx="528600" cy="2802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26" name="Google Shape;1126;p38"/>
          <p:cNvCxnSpPr>
            <a:stCxn id="1121" idx="3"/>
            <a:endCxn id="1123" idx="1"/>
          </p:cNvCxnSpPr>
          <p:nvPr/>
        </p:nvCxnSpPr>
        <p:spPr>
          <a:xfrm>
            <a:off x="4569678" y="3138499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27" name="Google Shape;1127;p38"/>
          <p:cNvSpPr/>
          <p:nvPr/>
        </p:nvSpPr>
        <p:spPr>
          <a:xfrm>
            <a:off x="2946088" y="2903999"/>
            <a:ext cx="709200" cy="469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stage input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28" name="Google Shape;1128;p38"/>
          <p:cNvCxnSpPr>
            <a:stCxn id="1127" idx="3"/>
            <a:endCxn id="1121" idx="1"/>
          </p:cNvCxnSpPr>
          <p:nvPr/>
        </p:nvCxnSpPr>
        <p:spPr>
          <a:xfrm>
            <a:off x="3655288" y="3138599"/>
            <a:ext cx="205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1129" name="Google Shape;1129;p38"/>
          <p:cNvGrpSpPr/>
          <p:nvPr/>
        </p:nvGrpSpPr>
        <p:grpSpPr>
          <a:xfrm>
            <a:off x="1091400" y="1978500"/>
            <a:ext cx="2763289" cy="923400"/>
            <a:chOff x="1086050" y="1650075"/>
            <a:chExt cx="2763289" cy="923400"/>
          </a:xfrm>
        </p:grpSpPr>
        <p:sp>
          <p:nvSpPr>
            <p:cNvPr id="1130" name="Google Shape;1130;p38"/>
            <p:cNvSpPr/>
            <p:nvPr/>
          </p:nvSpPr>
          <p:spPr>
            <a:xfrm>
              <a:off x="1086050" y="1650075"/>
              <a:ext cx="25740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>
                  <a:solidFill>
                    <a:schemeClr val="dk1"/>
                  </a:solidFill>
                </a:rPr>
                <a:t>Decision vector</a:t>
              </a:r>
              <a:r>
                <a:rPr lang="en">
                  <a:solidFill>
                    <a:schemeClr val="dk1"/>
                  </a:solidFill>
                </a:rPr>
                <a:t> 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</a:rPr>
                <a:t>Parallel strategies of each operator</a:t>
              </a:r>
              <a:endParaRPr>
                <a:solidFill>
                  <a:schemeClr val="dk1"/>
                </a:solidFill>
              </a:endParaRPr>
            </a:p>
          </p:txBody>
        </p:sp>
        <p:cxnSp>
          <p:nvCxnSpPr>
            <p:cNvPr id="1131" name="Google Shape;1131;p38"/>
            <p:cNvCxnSpPr/>
            <p:nvPr/>
          </p:nvCxnSpPr>
          <p:spPr>
            <a:xfrm>
              <a:off x="3081339" y="2135448"/>
              <a:ext cx="768000" cy="422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sp>
        <p:nvSpPr>
          <p:cNvPr id="1132" name="Google Shape;1132;p38"/>
          <p:cNvSpPr txBox="1"/>
          <p:nvPr/>
        </p:nvSpPr>
        <p:spPr>
          <a:xfrm>
            <a:off x="460125" y="391200"/>
            <a:ext cx="2612700" cy="4308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0000"/>
                </a:solidFill>
              </a:rPr>
              <a:t>Int</a:t>
            </a:r>
            <a:r>
              <a:rPr lang="en" sz="2200"/>
              <a:t>ra</a:t>
            </a:r>
            <a:r>
              <a:rPr lang="en" sz="2200">
                <a:solidFill>
                  <a:srgbClr val="000000"/>
                </a:solidFill>
              </a:rPr>
              <a:t>-op Pass</a:t>
            </a:r>
            <a:endParaRPr sz="2200"/>
          </a:p>
        </p:txBody>
      </p:sp>
      <p:sp>
        <p:nvSpPr>
          <p:cNvPr id="1133" name="Google Shape;1133;p38"/>
          <p:cNvSpPr txBox="1"/>
          <p:nvPr/>
        </p:nvSpPr>
        <p:spPr>
          <a:xfrm>
            <a:off x="2082900" y="1032938"/>
            <a:ext cx="4978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Integer Linear Programming</a:t>
            </a:r>
            <a:r>
              <a:rPr lang="en" sz="1800" b="1"/>
              <a:t> Formulation</a:t>
            </a:r>
            <a:endParaRPr sz="1800" b="1"/>
          </a:p>
        </p:txBody>
      </p:sp>
      <p:sp>
        <p:nvSpPr>
          <p:cNvPr id="1134" name="Google Shape;1134;p38"/>
          <p:cNvSpPr txBox="1"/>
          <p:nvPr/>
        </p:nvSpPr>
        <p:spPr>
          <a:xfrm>
            <a:off x="7183225" y="4020675"/>
            <a:ext cx="1609200" cy="738900"/>
          </a:xfrm>
          <a:prstGeom prst="rect">
            <a:avLst/>
          </a:prstGeom>
          <a:noFill/>
          <a:ln w="9525" cap="flat" cmpd="sng">
            <a:solidFill>
              <a:srgbClr val="B7B7B7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200">
                <a:solidFill>
                  <a:srgbClr val="B7B7B7"/>
                </a:solidFill>
              </a:rPr>
              <a:t>More details on the ILP algorithm can be found in the paper.</a:t>
            </a:r>
            <a:endParaRPr sz="1200">
              <a:solidFill>
                <a:srgbClr val="B7B7B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39"/>
          <p:cNvSpPr/>
          <p:nvPr/>
        </p:nvSpPr>
        <p:spPr>
          <a:xfrm>
            <a:off x="419725" y="1969175"/>
            <a:ext cx="709200" cy="469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stage input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40" name="Google Shape;1140;p39"/>
          <p:cNvCxnSpPr>
            <a:stCxn id="1139" idx="3"/>
          </p:cNvCxnSpPr>
          <p:nvPr/>
        </p:nvCxnSpPr>
        <p:spPr>
          <a:xfrm>
            <a:off x="1128925" y="2203775"/>
            <a:ext cx="205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41" name="Google Shape;1141;p39"/>
          <p:cNvSpPr/>
          <p:nvPr/>
        </p:nvSpPr>
        <p:spPr>
          <a:xfrm>
            <a:off x="2909234" y="2063738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42" name="Google Shape;1142;p39"/>
          <p:cNvCxnSpPr>
            <a:stCxn id="1143" idx="3"/>
            <a:endCxn id="1141" idx="1"/>
          </p:cNvCxnSpPr>
          <p:nvPr/>
        </p:nvCxnSpPr>
        <p:spPr>
          <a:xfrm>
            <a:off x="2736560" y="220383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44" name="Google Shape;1144;p39"/>
          <p:cNvSpPr/>
          <p:nvPr/>
        </p:nvSpPr>
        <p:spPr>
          <a:xfrm>
            <a:off x="1510176" y="1624849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45" name="Google Shape;1145;p39"/>
          <p:cNvCxnSpPr>
            <a:stCxn id="1144" idx="2"/>
            <a:endCxn id="1146" idx="0"/>
          </p:cNvCxnSpPr>
          <p:nvPr/>
        </p:nvCxnSpPr>
        <p:spPr>
          <a:xfrm>
            <a:off x="1680726" y="1905049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47" name="Google Shape;1147;p39"/>
          <p:cNvSpPr/>
          <p:nvPr/>
        </p:nvSpPr>
        <p:spPr>
          <a:xfrm>
            <a:off x="3093277" y="162486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48" name="Google Shape;1148;p39"/>
          <p:cNvCxnSpPr>
            <a:stCxn id="1147" idx="2"/>
            <a:endCxn id="1141" idx="0"/>
          </p:cNvCxnSpPr>
          <p:nvPr/>
        </p:nvCxnSpPr>
        <p:spPr>
          <a:xfrm>
            <a:off x="3263827" y="190506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43" name="Google Shape;1143;p39"/>
          <p:cNvSpPr/>
          <p:nvPr/>
        </p:nvSpPr>
        <p:spPr>
          <a:xfrm>
            <a:off x="2207960" y="2063738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49" name="Google Shape;1149;p39"/>
          <p:cNvCxnSpPr>
            <a:stCxn id="1146" idx="3"/>
            <a:endCxn id="1143" idx="1"/>
          </p:cNvCxnSpPr>
          <p:nvPr/>
        </p:nvCxnSpPr>
        <p:spPr>
          <a:xfrm>
            <a:off x="2035265" y="2203775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50" name="Google Shape;1150;p39"/>
          <p:cNvSpPr/>
          <p:nvPr/>
        </p:nvSpPr>
        <p:spPr>
          <a:xfrm>
            <a:off x="344475" y="1540300"/>
            <a:ext cx="3439200" cy="941400"/>
          </a:xfrm>
          <a:prstGeom prst="rect">
            <a:avLst/>
          </a:prstGeom>
          <a:solidFill>
            <a:srgbClr val="FFFFFF">
              <a:alpha val="78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1" name="Google Shape;1151;p39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Operator Parallelization Strategy</a:t>
            </a:r>
            <a:endParaRPr/>
          </a:p>
        </p:txBody>
      </p:sp>
      <p:sp>
        <p:nvSpPr>
          <p:cNvPr id="1152" name="Google Shape;1152;p39"/>
          <p:cNvSpPr txBox="1">
            <a:spLocks noGrp="1"/>
          </p:cNvSpPr>
          <p:nvPr>
            <p:ph type="body" idx="1"/>
          </p:nvPr>
        </p:nvSpPr>
        <p:spPr>
          <a:xfrm>
            <a:off x="311700" y="896360"/>
            <a:ext cx="8520600" cy="51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Alpa defines </a:t>
            </a:r>
            <a:r>
              <a:rPr lang="en"/>
              <a:t>a set of (SPMD) parallelization strategy for each operator (e.g., 2D matmul):</a:t>
            </a:r>
            <a:endParaRPr/>
          </a:p>
        </p:txBody>
      </p:sp>
      <p:sp>
        <p:nvSpPr>
          <p:cNvPr id="1146" name="Google Shape;1146;p39"/>
          <p:cNvSpPr/>
          <p:nvPr/>
        </p:nvSpPr>
        <p:spPr>
          <a:xfrm>
            <a:off x="1326065" y="2063675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grpSp>
        <p:nvGrpSpPr>
          <p:cNvPr id="1153" name="Google Shape;1153;p39"/>
          <p:cNvGrpSpPr/>
          <p:nvPr/>
        </p:nvGrpSpPr>
        <p:grpSpPr>
          <a:xfrm>
            <a:off x="786475" y="1425450"/>
            <a:ext cx="3258000" cy="2650000"/>
            <a:chOff x="786475" y="1425450"/>
            <a:chExt cx="3258000" cy="2650000"/>
          </a:xfrm>
        </p:grpSpPr>
        <p:sp>
          <p:nvSpPr>
            <p:cNvPr id="1154" name="Google Shape;1154;p39"/>
            <p:cNvSpPr/>
            <p:nvPr/>
          </p:nvSpPr>
          <p:spPr>
            <a:xfrm>
              <a:off x="2772014" y="3284590"/>
              <a:ext cx="1142400" cy="280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matmul (c)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55" name="Google Shape;1155;p39"/>
            <p:cNvCxnSpPr>
              <a:stCxn id="1156" idx="3"/>
              <a:endCxn id="1154" idx="1"/>
            </p:cNvCxnSpPr>
            <p:nvPr/>
          </p:nvCxnSpPr>
          <p:spPr>
            <a:xfrm>
              <a:off x="2599439" y="3424690"/>
              <a:ext cx="172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57" name="Google Shape;1157;p39"/>
            <p:cNvSpPr/>
            <p:nvPr/>
          </p:nvSpPr>
          <p:spPr>
            <a:xfrm>
              <a:off x="3172654" y="2807352"/>
              <a:ext cx="341100" cy="280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58" name="Google Shape;1158;p39"/>
            <p:cNvCxnSpPr>
              <a:stCxn id="1157" idx="2"/>
              <a:endCxn id="1154" idx="0"/>
            </p:cNvCxnSpPr>
            <p:nvPr/>
          </p:nvCxnSpPr>
          <p:spPr>
            <a:xfrm>
              <a:off x="3343204" y="3087552"/>
              <a:ext cx="0" cy="1971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56" name="Google Shape;1156;p39"/>
            <p:cNvSpPr/>
            <p:nvPr/>
          </p:nvSpPr>
          <p:spPr>
            <a:xfrm>
              <a:off x="2289239" y="3284590"/>
              <a:ext cx="310200" cy="280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159" name="Google Shape;1159;p39"/>
            <p:cNvSpPr/>
            <p:nvPr/>
          </p:nvSpPr>
          <p:spPr>
            <a:xfrm rot="10800000">
              <a:off x="1683275" y="1425450"/>
              <a:ext cx="1148700" cy="2008200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triangl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39"/>
            <p:cNvSpPr txBox="1"/>
            <p:nvPr/>
          </p:nvSpPr>
          <p:spPr>
            <a:xfrm>
              <a:off x="786475" y="3644350"/>
              <a:ext cx="32580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c[i, j] = </a:t>
              </a:r>
              <a:r>
                <a:rPr lang="en">
                  <a:solidFill>
                    <a:schemeClr val="dk1"/>
                  </a:solidFill>
                </a:rPr>
                <a:t>Σ</a:t>
              </a:r>
              <a:r>
                <a:rPr lang="en" sz="1600" baseline="-25000">
                  <a:latin typeface="Consolas"/>
                  <a:ea typeface="Consolas"/>
                  <a:cs typeface="Consolas"/>
                  <a:sym typeface="Consolas"/>
                </a:rPr>
                <a:t>k</a:t>
              </a: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 a[i, k] · b[k, j]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</p:grpSp>
      <p:grpSp>
        <p:nvGrpSpPr>
          <p:cNvPr id="1161" name="Google Shape;1161;p39"/>
          <p:cNvGrpSpPr/>
          <p:nvPr/>
        </p:nvGrpSpPr>
        <p:grpSpPr>
          <a:xfrm>
            <a:off x="4087000" y="1382991"/>
            <a:ext cx="4903500" cy="3561055"/>
            <a:chOff x="4087000" y="1382991"/>
            <a:chExt cx="4903500" cy="3561055"/>
          </a:xfrm>
        </p:grpSpPr>
        <p:sp>
          <p:nvSpPr>
            <p:cNvPr id="1162" name="Google Shape;1162;p39"/>
            <p:cNvSpPr/>
            <p:nvPr/>
          </p:nvSpPr>
          <p:spPr>
            <a:xfrm>
              <a:off x="4087000" y="1905346"/>
              <a:ext cx="528600" cy="3038700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39"/>
            <p:cNvSpPr/>
            <p:nvPr/>
          </p:nvSpPr>
          <p:spPr>
            <a:xfrm>
              <a:off x="4691794" y="1468070"/>
              <a:ext cx="228600" cy="2286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164" name="Google Shape;1164;p39"/>
            <p:cNvSpPr/>
            <p:nvPr/>
          </p:nvSpPr>
          <p:spPr>
            <a:xfrm>
              <a:off x="4867405" y="1383001"/>
              <a:ext cx="10014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Replicated</a:t>
              </a:r>
              <a:endParaRPr sz="1200"/>
            </a:p>
          </p:txBody>
        </p:sp>
        <p:sp>
          <p:nvSpPr>
            <p:cNvPr id="1165" name="Google Shape;1165;p39"/>
            <p:cNvSpPr/>
            <p:nvPr/>
          </p:nvSpPr>
          <p:spPr>
            <a:xfrm>
              <a:off x="7298690" y="1468070"/>
              <a:ext cx="228600" cy="2286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</a:endParaRPr>
            </a:p>
          </p:txBody>
        </p:sp>
        <p:sp>
          <p:nvSpPr>
            <p:cNvPr id="1166" name="Google Shape;1166;p39"/>
            <p:cNvSpPr/>
            <p:nvPr/>
          </p:nvSpPr>
          <p:spPr>
            <a:xfrm>
              <a:off x="7474300" y="1382991"/>
              <a:ext cx="15162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Column-partitioned</a:t>
              </a:r>
              <a:endParaRPr sz="1200"/>
            </a:p>
          </p:txBody>
        </p:sp>
        <p:sp>
          <p:nvSpPr>
            <p:cNvPr id="1167" name="Google Shape;1167;p39"/>
            <p:cNvSpPr/>
            <p:nvPr/>
          </p:nvSpPr>
          <p:spPr>
            <a:xfrm>
              <a:off x="5844586" y="1468070"/>
              <a:ext cx="228600" cy="2286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5400012" scaled="0"/>
            </a:gra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</a:endParaRPr>
            </a:p>
          </p:txBody>
        </p:sp>
        <p:sp>
          <p:nvSpPr>
            <p:cNvPr id="1168" name="Google Shape;1168;p39"/>
            <p:cNvSpPr/>
            <p:nvPr/>
          </p:nvSpPr>
          <p:spPr>
            <a:xfrm>
              <a:off x="6020200" y="1383000"/>
              <a:ext cx="12786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Row-partitioned</a:t>
              </a:r>
              <a:endParaRPr sz="1200"/>
            </a:p>
          </p:txBody>
        </p:sp>
      </p:grpSp>
      <p:sp>
        <p:nvSpPr>
          <p:cNvPr id="1169" name="Google Shape;1169;p39"/>
          <p:cNvSpPr txBox="1"/>
          <p:nvPr/>
        </p:nvSpPr>
        <p:spPr>
          <a:xfrm>
            <a:off x="5077493" y="4502720"/>
            <a:ext cx="1011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onsolas"/>
                <a:ea typeface="Consolas"/>
                <a:cs typeface="Consolas"/>
                <a:sym typeface="Consolas"/>
              </a:rPr>
              <a:t>…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</p:txBody>
      </p:sp>
      <p:grpSp>
        <p:nvGrpSpPr>
          <p:cNvPr id="1170" name="Google Shape;1170;p39"/>
          <p:cNvGrpSpPr/>
          <p:nvPr/>
        </p:nvGrpSpPr>
        <p:grpSpPr>
          <a:xfrm>
            <a:off x="4748939" y="1913831"/>
            <a:ext cx="3257961" cy="757438"/>
            <a:chOff x="4748939" y="1913831"/>
            <a:chExt cx="3257961" cy="757438"/>
          </a:xfrm>
        </p:grpSpPr>
        <p:sp>
          <p:nvSpPr>
            <p:cNvPr id="1171" name="Google Shape;1171;p39"/>
            <p:cNvSpPr/>
            <p:nvPr/>
          </p:nvSpPr>
          <p:spPr>
            <a:xfrm>
              <a:off x="5231714" y="2391070"/>
              <a:ext cx="1142400" cy="280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540070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matmul (c)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72" name="Google Shape;1172;p39"/>
            <p:cNvCxnSpPr>
              <a:stCxn id="1173" idx="3"/>
              <a:endCxn id="1171" idx="1"/>
            </p:cNvCxnSpPr>
            <p:nvPr/>
          </p:nvCxnSpPr>
          <p:spPr>
            <a:xfrm>
              <a:off x="5059139" y="2531170"/>
              <a:ext cx="172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74" name="Google Shape;1174;p39"/>
            <p:cNvSpPr/>
            <p:nvPr/>
          </p:nvSpPr>
          <p:spPr>
            <a:xfrm>
              <a:off x="5632354" y="1913831"/>
              <a:ext cx="341100" cy="2802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75" name="Google Shape;1175;p39"/>
            <p:cNvCxnSpPr>
              <a:stCxn id="1174" idx="2"/>
              <a:endCxn id="1171" idx="0"/>
            </p:cNvCxnSpPr>
            <p:nvPr/>
          </p:nvCxnSpPr>
          <p:spPr>
            <a:xfrm>
              <a:off x="5802904" y="2194031"/>
              <a:ext cx="0" cy="1971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73" name="Google Shape;1173;p39"/>
            <p:cNvSpPr/>
            <p:nvPr/>
          </p:nvSpPr>
          <p:spPr>
            <a:xfrm>
              <a:off x="4748939" y="2391070"/>
              <a:ext cx="310200" cy="280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540070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176" name="Google Shape;1176;p39"/>
            <p:cNvSpPr txBox="1"/>
            <p:nvPr/>
          </p:nvSpPr>
          <p:spPr>
            <a:xfrm>
              <a:off x="6731900" y="2092475"/>
              <a:ext cx="1275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</a:rPr>
                <a:t>Data parallel</a:t>
              </a:r>
              <a:endParaRPr>
                <a:solidFill>
                  <a:schemeClr val="dk1"/>
                </a:solidFill>
              </a:endParaRPr>
            </a:p>
          </p:txBody>
        </p:sp>
      </p:grpSp>
      <p:grpSp>
        <p:nvGrpSpPr>
          <p:cNvPr id="1177" name="Google Shape;1177;p39"/>
          <p:cNvGrpSpPr/>
          <p:nvPr/>
        </p:nvGrpSpPr>
        <p:grpSpPr>
          <a:xfrm>
            <a:off x="4748939" y="2868331"/>
            <a:ext cx="4149561" cy="757438"/>
            <a:chOff x="4748939" y="2868331"/>
            <a:chExt cx="4149561" cy="757438"/>
          </a:xfrm>
        </p:grpSpPr>
        <p:sp>
          <p:nvSpPr>
            <p:cNvPr id="1178" name="Google Shape;1178;p39"/>
            <p:cNvSpPr/>
            <p:nvPr/>
          </p:nvSpPr>
          <p:spPr>
            <a:xfrm>
              <a:off x="5231714" y="3345570"/>
              <a:ext cx="1142400" cy="280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matmul (c)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79" name="Google Shape;1179;p39"/>
            <p:cNvCxnSpPr>
              <a:stCxn id="1180" idx="3"/>
              <a:endCxn id="1178" idx="1"/>
            </p:cNvCxnSpPr>
            <p:nvPr/>
          </p:nvCxnSpPr>
          <p:spPr>
            <a:xfrm>
              <a:off x="5059139" y="3485670"/>
              <a:ext cx="172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81" name="Google Shape;1181;p39"/>
            <p:cNvSpPr/>
            <p:nvPr/>
          </p:nvSpPr>
          <p:spPr>
            <a:xfrm>
              <a:off x="5632354" y="2868331"/>
              <a:ext cx="341100" cy="280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82" name="Google Shape;1182;p39"/>
            <p:cNvCxnSpPr>
              <a:stCxn id="1181" idx="2"/>
              <a:endCxn id="1178" idx="0"/>
            </p:cNvCxnSpPr>
            <p:nvPr/>
          </p:nvCxnSpPr>
          <p:spPr>
            <a:xfrm>
              <a:off x="5802904" y="3148531"/>
              <a:ext cx="0" cy="1971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80" name="Google Shape;1180;p39"/>
            <p:cNvSpPr/>
            <p:nvPr/>
          </p:nvSpPr>
          <p:spPr>
            <a:xfrm>
              <a:off x="4748939" y="3345570"/>
              <a:ext cx="310200" cy="2802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183" name="Google Shape;1183;p39"/>
            <p:cNvSpPr txBox="1"/>
            <p:nvPr/>
          </p:nvSpPr>
          <p:spPr>
            <a:xfrm>
              <a:off x="6731900" y="3069675"/>
              <a:ext cx="2166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</a:rPr>
                <a:t>Operator parallel (type 1)</a:t>
              </a:r>
              <a:endParaRPr>
                <a:solidFill>
                  <a:schemeClr val="dk1"/>
                </a:solidFill>
              </a:endParaRPr>
            </a:p>
          </p:txBody>
        </p:sp>
      </p:grpSp>
      <p:grpSp>
        <p:nvGrpSpPr>
          <p:cNvPr id="1184" name="Google Shape;1184;p39"/>
          <p:cNvGrpSpPr/>
          <p:nvPr/>
        </p:nvGrpSpPr>
        <p:grpSpPr>
          <a:xfrm>
            <a:off x="4748939" y="3822831"/>
            <a:ext cx="4149561" cy="757438"/>
            <a:chOff x="4748939" y="3822831"/>
            <a:chExt cx="4149561" cy="757438"/>
          </a:xfrm>
        </p:grpSpPr>
        <p:sp>
          <p:nvSpPr>
            <p:cNvPr id="1185" name="Google Shape;1185;p39"/>
            <p:cNvSpPr/>
            <p:nvPr/>
          </p:nvSpPr>
          <p:spPr>
            <a:xfrm>
              <a:off x="5231714" y="4300070"/>
              <a:ext cx="1142400" cy="2802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matmul (c)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86" name="Google Shape;1186;p39"/>
            <p:cNvCxnSpPr>
              <a:stCxn id="1187" idx="3"/>
              <a:endCxn id="1185" idx="1"/>
            </p:cNvCxnSpPr>
            <p:nvPr/>
          </p:nvCxnSpPr>
          <p:spPr>
            <a:xfrm>
              <a:off x="5059139" y="4440170"/>
              <a:ext cx="172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88" name="Google Shape;1188;p39"/>
            <p:cNvSpPr/>
            <p:nvPr/>
          </p:nvSpPr>
          <p:spPr>
            <a:xfrm>
              <a:off x="5632354" y="3822831"/>
              <a:ext cx="341100" cy="280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540070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b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189" name="Google Shape;1189;p39"/>
            <p:cNvCxnSpPr>
              <a:stCxn id="1188" idx="2"/>
              <a:endCxn id="1185" idx="0"/>
            </p:cNvCxnSpPr>
            <p:nvPr/>
          </p:nvCxnSpPr>
          <p:spPr>
            <a:xfrm>
              <a:off x="5802904" y="4103031"/>
              <a:ext cx="0" cy="1971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187" name="Google Shape;1187;p39"/>
            <p:cNvSpPr/>
            <p:nvPr/>
          </p:nvSpPr>
          <p:spPr>
            <a:xfrm>
              <a:off x="4748939" y="4300070"/>
              <a:ext cx="310200" cy="280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a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190" name="Google Shape;1190;p39"/>
            <p:cNvSpPr txBox="1"/>
            <p:nvPr/>
          </p:nvSpPr>
          <p:spPr>
            <a:xfrm>
              <a:off x="6731900" y="3893775"/>
              <a:ext cx="21666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</a:rPr>
                <a:t>Operator parallel (type 2)</a:t>
              </a:r>
              <a:endParaRPr>
                <a:solidFill>
                  <a:schemeClr val="dk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i="1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+ all-reduce cost</a:t>
              </a:r>
              <a:endParaRPr i="1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</p:grpSp>
      <p:grpSp>
        <p:nvGrpSpPr>
          <p:cNvPr id="1191" name="Google Shape;1191;p39"/>
          <p:cNvGrpSpPr/>
          <p:nvPr/>
        </p:nvGrpSpPr>
        <p:grpSpPr>
          <a:xfrm>
            <a:off x="780450" y="4082625"/>
            <a:ext cx="3347825" cy="806350"/>
            <a:chOff x="780450" y="4158825"/>
            <a:chExt cx="3347825" cy="806350"/>
          </a:xfrm>
        </p:grpSpPr>
        <p:cxnSp>
          <p:nvCxnSpPr>
            <p:cNvPr id="1192" name="Google Shape;1192;p39"/>
            <p:cNvCxnSpPr/>
            <p:nvPr/>
          </p:nvCxnSpPr>
          <p:spPr>
            <a:xfrm rot="10800000" flipH="1">
              <a:off x="2485475" y="4158825"/>
              <a:ext cx="1642800" cy="344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triangle" w="med" len="med"/>
            </a:ln>
          </p:spPr>
        </p:cxnSp>
        <p:sp>
          <p:nvSpPr>
            <p:cNvPr id="1193" name="Google Shape;1193;p39"/>
            <p:cNvSpPr txBox="1"/>
            <p:nvPr/>
          </p:nvSpPr>
          <p:spPr>
            <a:xfrm>
              <a:off x="780450" y="4503475"/>
              <a:ext cx="27048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/>
                <a:t>Single operator cost</a:t>
              </a:r>
              <a:endParaRPr sz="18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981" y="1000075"/>
            <a:ext cx="5720592" cy="18070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642" y="2888523"/>
            <a:ext cx="4991797" cy="20291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351568" y="4260273"/>
            <a:ext cx="1444337" cy="537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All to All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8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40"/>
          <p:cNvSpPr/>
          <p:nvPr/>
        </p:nvSpPr>
        <p:spPr>
          <a:xfrm>
            <a:off x="905400" y="2155608"/>
            <a:ext cx="709200" cy="469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stage input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99" name="Google Shape;1199;p40"/>
          <p:cNvCxnSpPr>
            <a:stCxn id="1198" idx="3"/>
          </p:cNvCxnSpPr>
          <p:nvPr/>
        </p:nvCxnSpPr>
        <p:spPr>
          <a:xfrm>
            <a:off x="1614600" y="2390208"/>
            <a:ext cx="205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00" name="Google Shape;1200;p40"/>
          <p:cNvSpPr/>
          <p:nvPr/>
        </p:nvSpPr>
        <p:spPr>
          <a:xfrm>
            <a:off x="2003901" y="1811282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w1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201" name="Google Shape;1201;p40"/>
          <p:cNvCxnSpPr>
            <a:stCxn id="1200" idx="2"/>
            <a:endCxn id="1202" idx="0"/>
          </p:cNvCxnSpPr>
          <p:nvPr/>
        </p:nvCxnSpPr>
        <p:spPr>
          <a:xfrm>
            <a:off x="2174451" y="2091482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03" name="Google Shape;1203;p40"/>
          <p:cNvCxnSpPr>
            <a:stCxn id="1202" idx="3"/>
            <a:endCxn id="1204" idx="1"/>
          </p:cNvCxnSpPr>
          <p:nvPr/>
        </p:nvCxnSpPr>
        <p:spPr>
          <a:xfrm>
            <a:off x="2528990" y="2390208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05" name="Google Shape;1205;p40"/>
          <p:cNvSpPr/>
          <p:nvPr/>
        </p:nvSpPr>
        <p:spPr>
          <a:xfrm>
            <a:off x="3587002" y="1811295"/>
            <a:ext cx="3411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206" name="Google Shape;1206;p40"/>
          <p:cNvCxnSpPr>
            <a:stCxn id="1205" idx="2"/>
            <a:endCxn id="1207" idx="0"/>
          </p:cNvCxnSpPr>
          <p:nvPr/>
        </p:nvCxnSpPr>
        <p:spPr>
          <a:xfrm>
            <a:off x="3757552" y="2091495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02" name="Google Shape;1202;p40"/>
          <p:cNvSpPr/>
          <p:nvPr/>
        </p:nvSpPr>
        <p:spPr>
          <a:xfrm>
            <a:off x="1819790" y="2250108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208" name="Google Shape;1208;p40"/>
          <p:cNvSpPr/>
          <p:nvPr/>
        </p:nvSpPr>
        <p:spPr>
          <a:xfrm>
            <a:off x="713450" y="1678833"/>
            <a:ext cx="3645300" cy="984000"/>
          </a:xfrm>
          <a:prstGeom prst="rect">
            <a:avLst/>
          </a:prstGeom>
          <a:solidFill>
            <a:srgbClr val="FFFFFF">
              <a:alpha val="78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9" name="Google Shape;1209;p40"/>
          <p:cNvSpPr/>
          <p:nvPr/>
        </p:nvSpPr>
        <p:spPr>
          <a:xfrm>
            <a:off x="631900" y="1726733"/>
            <a:ext cx="3645300" cy="984000"/>
          </a:xfrm>
          <a:prstGeom prst="rect">
            <a:avLst/>
          </a:prstGeom>
          <a:solidFill>
            <a:srgbClr val="FFFFFF">
              <a:alpha val="404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0" name="Google Shape;1210;p40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Re-partition Communication Cost</a:t>
            </a:r>
            <a:endParaRPr/>
          </a:p>
        </p:txBody>
      </p:sp>
      <p:sp>
        <p:nvSpPr>
          <p:cNvPr id="1211" name="Google Shape;1211;p40"/>
          <p:cNvSpPr txBox="1">
            <a:spLocks noGrp="1"/>
          </p:cNvSpPr>
          <p:nvPr>
            <p:ph type="body" idx="1"/>
          </p:nvPr>
        </p:nvSpPr>
        <p:spPr>
          <a:xfrm>
            <a:off x="311700" y="896360"/>
            <a:ext cx="8520600" cy="51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Different operators’ parallelization strategies might require different partitions of the same tensor</a:t>
            </a:r>
            <a:endParaRPr sz="18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207" name="Google Shape;1207;p40"/>
          <p:cNvSpPr/>
          <p:nvPr/>
        </p:nvSpPr>
        <p:spPr>
          <a:xfrm>
            <a:off x="3402959" y="2250170"/>
            <a:ext cx="7092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212" name="Google Shape;1212;p40"/>
          <p:cNvCxnSpPr>
            <a:stCxn id="1204" idx="3"/>
            <a:endCxn id="1207" idx="1"/>
          </p:cNvCxnSpPr>
          <p:nvPr/>
        </p:nvCxnSpPr>
        <p:spPr>
          <a:xfrm>
            <a:off x="3230285" y="2390270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04" name="Google Shape;1204;p40"/>
          <p:cNvSpPr/>
          <p:nvPr/>
        </p:nvSpPr>
        <p:spPr>
          <a:xfrm>
            <a:off x="2701685" y="2250170"/>
            <a:ext cx="528600" cy="28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213" name="Google Shape;1213;p40"/>
          <p:cNvSpPr/>
          <p:nvPr/>
        </p:nvSpPr>
        <p:spPr>
          <a:xfrm>
            <a:off x="452125" y="2862058"/>
            <a:ext cx="1395000" cy="280200"/>
          </a:xfrm>
          <a:prstGeom prst="rect">
            <a:avLst/>
          </a:prstGeom>
          <a:solidFill>
            <a:srgbClr val="FFFFFF">
              <a:alpha val="78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4" name="Google Shape;1214;p40"/>
          <p:cNvSpPr/>
          <p:nvPr/>
        </p:nvSpPr>
        <p:spPr>
          <a:xfrm>
            <a:off x="4109725" y="2834544"/>
            <a:ext cx="1395000" cy="280200"/>
          </a:xfrm>
          <a:prstGeom prst="rect">
            <a:avLst/>
          </a:prstGeom>
          <a:solidFill>
            <a:srgbClr val="FFFFFF">
              <a:alpha val="78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5" name="Google Shape;1215;p40"/>
          <p:cNvSpPr/>
          <p:nvPr/>
        </p:nvSpPr>
        <p:spPr>
          <a:xfrm>
            <a:off x="4815384" y="3440219"/>
            <a:ext cx="709200" cy="2802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54007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216" name="Google Shape;1216;p40"/>
          <p:cNvCxnSpPr>
            <a:stCxn id="1217" idx="3"/>
            <a:endCxn id="1215" idx="1"/>
          </p:cNvCxnSpPr>
          <p:nvPr/>
        </p:nvCxnSpPr>
        <p:spPr>
          <a:xfrm>
            <a:off x="4642710" y="3580319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18" name="Google Shape;1218;p40"/>
          <p:cNvSpPr/>
          <p:nvPr/>
        </p:nvSpPr>
        <p:spPr>
          <a:xfrm>
            <a:off x="4999427" y="3001343"/>
            <a:ext cx="341100" cy="2802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219" name="Google Shape;1219;p40"/>
          <p:cNvCxnSpPr>
            <a:stCxn id="1218" idx="2"/>
            <a:endCxn id="1215" idx="0"/>
          </p:cNvCxnSpPr>
          <p:nvPr/>
        </p:nvCxnSpPr>
        <p:spPr>
          <a:xfrm>
            <a:off x="5169977" y="3281543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17" name="Google Shape;1217;p40"/>
          <p:cNvSpPr/>
          <p:nvPr/>
        </p:nvSpPr>
        <p:spPr>
          <a:xfrm>
            <a:off x="4114110" y="3440219"/>
            <a:ext cx="528600" cy="2802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54007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220" name="Google Shape;1220;p40"/>
          <p:cNvSpPr/>
          <p:nvPr/>
        </p:nvSpPr>
        <p:spPr>
          <a:xfrm>
            <a:off x="4815384" y="4372194"/>
            <a:ext cx="709200" cy="2802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221" name="Google Shape;1221;p40"/>
          <p:cNvCxnSpPr>
            <a:stCxn id="1222" idx="3"/>
            <a:endCxn id="1220" idx="1"/>
          </p:cNvCxnSpPr>
          <p:nvPr/>
        </p:nvCxnSpPr>
        <p:spPr>
          <a:xfrm>
            <a:off x="4642710" y="4512294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23" name="Google Shape;1223;p40"/>
          <p:cNvSpPr/>
          <p:nvPr/>
        </p:nvSpPr>
        <p:spPr>
          <a:xfrm>
            <a:off x="4999427" y="3933318"/>
            <a:ext cx="341100" cy="2802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w2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224" name="Google Shape;1224;p40"/>
          <p:cNvCxnSpPr>
            <a:stCxn id="1223" idx="2"/>
            <a:endCxn id="1220" idx="0"/>
          </p:cNvCxnSpPr>
          <p:nvPr/>
        </p:nvCxnSpPr>
        <p:spPr>
          <a:xfrm>
            <a:off x="5169977" y="4213518"/>
            <a:ext cx="0" cy="15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22" name="Google Shape;1222;p40"/>
          <p:cNvSpPr/>
          <p:nvPr/>
        </p:nvSpPr>
        <p:spPr>
          <a:xfrm>
            <a:off x="4114110" y="4372194"/>
            <a:ext cx="528600" cy="2802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225" name="Google Shape;1225;p40"/>
          <p:cNvCxnSpPr>
            <a:stCxn id="1226" idx="3"/>
            <a:endCxn id="1227" idx="1"/>
          </p:cNvCxnSpPr>
          <p:nvPr/>
        </p:nvCxnSpPr>
        <p:spPr>
          <a:xfrm>
            <a:off x="1161328" y="3580621"/>
            <a:ext cx="17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26" name="Google Shape;1226;p40"/>
          <p:cNvSpPr/>
          <p:nvPr/>
        </p:nvSpPr>
        <p:spPr>
          <a:xfrm>
            <a:off x="452128" y="3440521"/>
            <a:ext cx="709200" cy="2802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54007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227" name="Google Shape;1227;p40"/>
          <p:cNvSpPr/>
          <p:nvPr/>
        </p:nvSpPr>
        <p:spPr>
          <a:xfrm>
            <a:off x="1334023" y="3440583"/>
            <a:ext cx="528600" cy="2802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54007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relu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228" name="Google Shape;1228;p40"/>
          <p:cNvCxnSpPr>
            <a:stCxn id="1204" idx="2"/>
            <a:endCxn id="1213" idx="0"/>
          </p:cNvCxnSpPr>
          <p:nvPr/>
        </p:nvCxnSpPr>
        <p:spPr>
          <a:xfrm rot="5400000">
            <a:off x="1891835" y="1788020"/>
            <a:ext cx="331800" cy="1816500"/>
          </a:xfrm>
          <a:prstGeom prst="curvedConnector3">
            <a:avLst>
              <a:gd name="adj1" fmla="val 49983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29" name="Google Shape;1229;p40"/>
          <p:cNvCxnSpPr>
            <a:stCxn id="1207" idx="2"/>
            <a:endCxn id="1214" idx="0"/>
          </p:cNvCxnSpPr>
          <p:nvPr/>
        </p:nvCxnSpPr>
        <p:spPr>
          <a:xfrm rot="-5400000" flipH="1">
            <a:off x="4130309" y="2157620"/>
            <a:ext cx="304200" cy="1049700"/>
          </a:xfrm>
          <a:prstGeom prst="curvedConnector3">
            <a:avLst>
              <a:gd name="adj1" fmla="val 49996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30" name="Google Shape;1230;p40"/>
          <p:cNvSpPr txBox="1"/>
          <p:nvPr/>
        </p:nvSpPr>
        <p:spPr>
          <a:xfrm>
            <a:off x="4301268" y="4612562"/>
            <a:ext cx="1011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onsolas"/>
                <a:ea typeface="Consolas"/>
                <a:cs typeface="Consolas"/>
                <a:sym typeface="Consolas"/>
              </a:rPr>
              <a:t>…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231" name="Google Shape;1231;p40"/>
          <p:cNvSpPr/>
          <p:nvPr/>
        </p:nvSpPr>
        <p:spPr>
          <a:xfrm>
            <a:off x="351775" y="2966783"/>
            <a:ext cx="1595700" cy="889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93C47D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32" name="Google Shape;1232;p40"/>
          <p:cNvCxnSpPr/>
          <p:nvPr/>
        </p:nvCxnSpPr>
        <p:spPr>
          <a:xfrm rot="10800000" flipH="1">
            <a:off x="1862623" y="3580383"/>
            <a:ext cx="2251500" cy="300"/>
          </a:xfrm>
          <a:prstGeom prst="straightConnector1">
            <a:avLst/>
          </a:prstGeom>
          <a:noFill/>
          <a:ln w="19050" cap="flat" cmpd="sng">
            <a:solidFill>
              <a:srgbClr val="6AA84F"/>
            </a:solidFill>
            <a:prstDash val="solid"/>
            <a:round/>
            <a:headEnd type="none" w="sm" len="sm"/>
            <a:tailEnd type="triangle" w="sm" len="sm"/>
          </a:ln>
        </p:spPr>
      </p:cxnSp>
      <p:sp>
        <p:nvSpPr>
          <p:cNvPr id="1233" name="Google Shape;1233;p40"/>
          <p:cNvSpPr txBox="1"/>
          <p:nvPr/>
        </p:nvSpPr>
        <p:spPr>
          <a:xfrm>
            <a:off x="2099275" y="3028052"/>
            <a:ext cx="1758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Do not need re-partition</a:t>
            </a:r>
            <a:endParaRPr/>
          </a:p>
        </p:txBody>
      </p:sp>
      <p:sp>
        <p:nvSpPr>
          <p:cNvPr id="1234" name="Google Shape;1234;p40"/>
          <p:cNvSpPr/>
          <p:nvPr/>
        </p:nvSpPr>
        <p:spPr>
          <a:xfrm>
            <a:off x="351775" y="2966783"/>
            <a:ext cx="1595700" cy="889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C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35" name="Google Shape;1235;p40"/>
          <p:cNvCxnSpPr/>
          <p:nvPr/>
        </p:nvCxnSpPr>
        <p:spPr>
          <a:xfrm>
            <a:off x="1862623" y="3580683"/>
            <a:ext cx="2251500" cy="931500"/>
          </a:xfrm>
          <a:prstGeom prst="straightConnector1">
            <a:avLst/>
          </a:prstGeom>
          <a:noFill/>
          <a:ln w="19050" cap="flat" cmpd="sng">
            <a:solidFill>
              <a:srgbClr val="CC0000"/>
            </a:solidFill>
            <a:prstDash val="solid"/>
            <a:round/>
            <a:headEnd type="none" w="sm" len="sm"/>
            <a:tailEnd type="triangle" w="sm" len="sm"/>
          </a:ln>
        </p:spPr>
      </p:cxnSp>
      <p:sp>
        <p:nvSpPr>
          <p:cNvPr id="1236" name="Google Shape;1236;p40"/>
          <p:cNvSpPr txBox="1"/>
          <p:nvPr/>
        </p:nvSpPr>
        <p:spPr>
          <a:xfrm>
            <a:off x="2028703" y="4093521"/>
            <a:ext cx="1758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Need re-partition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by all-gather</a:t>
            </a:r>
            <a:endParaRPr/>
          </a:p>
        </p:txBody>
      </p:sp>
      <p:sp>
        <p:nvSpPr>
          <p:cNvPr id="1237" name="Google Shape;1237;p40"/>
          <p:cNvSpPr/>
          <p:nvPr/>
        </p:nvSpPr>
        <p:spPr>
          <a:xfrm>
            <a:off x="7426668" y="1897925"/>
            <a:ext cx="329700" cy="3297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238" name="Google Shape;1238;p40"/>
          <p:cNvSpPr/>
          <p:nvPr/>
        </p:nvSpPr>
        <p:spPr>
          <a:xfrm>
            <a:off x="6135046" y="3680376"/>
            <a:ext cx="329700" cy="3297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5400012" scaled="0"/>
          </a:gra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239" name="Google Shape;1239;p40"/>
          <p:cNvSpPr/>
          <p:nvPr/>
        </p:nvSpPr>
        <p:spPr>
          <a:xfrm>
            <a:off x="8718282" y="3680380"/>
            <a:ext cx="329700" cy="3297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7CCE4"/>
              </a:gs>
              <a:gs pos="50000">
                <a:srgbClr val="B7CCE4"/>
              </a:gs>
              <a:gs pos="50000">
                <a:srgbClr val="E5B8B7"/>
              </a:gs>
              <a:gs pos="100000">
                <a:srgbClr val="E5B8B7"/>
              </a:gs>
            </a:gsLst>
            <a:lin ang="0" scaled="0"/>
          </a:gra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cxnSp>
        <p:nvCxnSpPr>
          <p:cNvPr id="1240" name="Google Shape;1240;p40"/>
          <p:cNvCxnSpPr/>
          <p:nvPr/>
        </p:nvCxnSpPr>
        <p:spPr>
          <a:xfrm>
            <a:off x="7856512" y="2159674"/>
            <a:ext cx="1060800" cy="13950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41" name="Google Shape;1241;p40"/>
          <p:cNvCxnSpPr/>
          <p:nvPr/>
        </p:nvCxnSpPr>
        <p:spPr>
          <a:xfrm>
            <a:off x="7756431" y="2241037"/>
            <a:ext cx="1060800" cy="13950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1242" name="Google Shape;1242;p40"/>
          <p:cNvCxnSpPr/>
          <p:nvPr/>
        </p:nvCxnSpPr>
        <p:spPr>
          <a:xfrm rot="10800000" flipH="1">
            <a:off x="6365807" y="2241069"/>
            <a:ext cx="1060800" cy="13950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43" name="Google Shape;1243;p40"/>
          <p:cNvCxnSpPr/>
          <p:nvPr/>
        </p:nvCxnSpPr>
        <p:spPr>
          <a:xfrm rot="10800000" flipH="1">
            <a:off x="6265727" y="2159706"/>
            <a:ext cx="1060800" cy="13950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1244" name="Google Shape;1244;p40"/>
          <p:cNvCxnSpPr/>
          <p:nvPr/>
        </p:nvCxnSpPr>
        <p:spPr>
          <a:xfrm>
            <a:off x="6567162" y="3788427"/>
            <a:ext cx="2048700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45" name="Google Shape;1245;p40"/>
          <p:cNvCxnSpPr/>
          <p:nvPr/>
        </p:nvCxnSpPr>
        <p:spPr>
          <a:xfrm>
            <a:off x="6567162" y="3894862"/>
            <a:ext cx="2048700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triangle" w="med" len="med"/>
            <a:tailEnd type="none" w="med" len="med"/>
          </a:ln>
        </p:spPr>
      </p:cxnSp>
      <p:sp>
        <p:nvSpPr>
          <p:cNvPr id="1246" name="Google Shape;1246;p40"/>
          <p:cNvSpPr txBox="1"/>
          <p:nvPr/>
        </p:nvSpPr>
        <p:spPr>
          <a:xfrm rot="-3194820">
            <a:off x="6269427" y="2525581"/>
            <a:ext cx="1029302" cy="400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slice</a:t>
            </a:r>
            <a:endParaRPr/>
          </a:p>
        </p:txBody>
      </p:sp>
      <p:sp>
        <p:nvSpPr>
          <p:cNvPr id="1247" name="Google Shape;1247;p40"/>
          <p:cNvSpPr txBox="1"/>
          <p:nvPr/>
        </p:nvSpPr>
        <p:spPr>
          <a:xfrm rot="-3194855">
            <a:off x="6339618" y="2739527"/>
            <a:ext cx="1375263" cy="400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all-gather</a:t>
            </a:r>
            <a:endParaRPr/>
          </a:p>
        </p:txBody>
      </p:sp>
      <p:sp>
        <p:nvSpPr>
          <p:cNvPr id="1248" name="Google Shape;1248;p40"/>
          <p:cNvSpPr txBox="1"/>
          <p:nvPr/>
        </p:nvSpPr>
        <p:spPr>
          <a:xfrm rot="3136934">
            <a:off x="7464261" y="2721809"/>
            <a:ext cx="1313724" cy="4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all-gather</a:t>
            </a:r>
            <a:endParaRPr/>
          </a:p>
        </p:txBody>
      </p:sp>
      <p:sp>
        <p:nvSpPr>
          <p:cNvPr id="1249" name="Google Shape;1249;p40"/>
          <p:cNvSpPr txBox="1"/>
          <p:nvPr/>
        </p:nvSpPr>
        <p:spPr>
          <a:xfrm rot="3136934">
            <a:off x="7748103" y="2516235"/>
            <a:ext cx="1313724" cy="4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slice</a:t>
            </a:r>
            <a:endParaRPr/>
          </a:p>
        </p:txBody>
      </p:sp>
      <p:grpSp>
        <p:nvGrpSpPr>
          <p:cNvPr id="1250" name="Google Shape;1250;p40"/>
          <p:cNvGrpSpPr/>
          <p:nvPr/>
        </p:nvGrpSpPr>
        <p:grpSpPr>
          <a:xfrm>
            <a:off x="417719" y="1384524"/>
            <a:ext cx="4298706" cy="398710"/>
            <a:chOff x="4691794" y="1382991"/>
            <a:chExt cx="4298706" cy="398710"/>
          </a:xfrm>
        </p:grpSpPr>
        <p:sp>
          <p:nvSpPr>
            <p:cNvPr id="1251" name="Google Shape;1251;p40"/>
            <p:cNvSpPr/>
            <p:nvPr/>
          </p:nvSpPr>
          <p:spPr>
            <a:xfrm>
              <a:off x="4691794" y="1468070"/>
              <a:ext cx="228600" cy="2286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252" name="Google Shape;1252;p40"/>
            <p:cNvSpPr/>
            <p:nvPr/>
          </p:nvSpPr>
          <p:spPr>
            <a:xfrm>
              <a:off x="4867405" y="1383001"/>
              <a:ext cx="10014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Replicated</a:t>
              </a:r>
              <a:endParaRPr sz="1200"/>
            </a:p>
          </p:txBody>
        </p:sp>
        <p:sp>
          <p:nvSpPr>
            <p:cNvPr id="1253" name="Google Shape;1253;p40"/>
            <p:cNvSpPr/>
            <p:nvPr/>
          </p:nvSpPr>
          <p:spPr>
            <a:xfrm>
              <a:off x="7298690" y="1468070"/>
              <a:ext cx="228600" cy="2286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</a:endParaRPr>
            </a:p>
          </p:txBody>
        </p:sp>
        <p:sp>
          <p:nvSpPr>
            <p:cNvPr id="1254" name="Google Shape;1254;p40"/>
            <p:cNvSpPr/>
            <p:nvPr/>
          </p:nvSpPr>
          <p:spPr>
            <a:xfrm>
              <a:off x="7474300" y="1382991"/>
              <a:ext cx="15162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Column-partitioned</a:t>
              </a:r>
              <a:endParaRPr sz="1200"/>
            </a:p>
          </p:txBody>
        </p:sp>
        <p:sp>
          <p:nvSpPr>
            <p:cNvPr id="1255" name="Google Shape;1255;p40"/>
            <p:cNvSpPr/>
            <p:nvPr/>
          </p:nvSpPr>
          <p:spPr>
            <a:xfrm>
              <a:off x="5844586" y="1468070"/>
              <a:ext cx="228600" cy="2286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5400012" scaled="0"/>
            </a:gra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</a:endParaRPr>
            </a:p>
          </p:txBody>
        </p:sp>
        <p:sp>
          <p:nvSpPr>
            <p:cNvPr id="1256" name="Google Shape;1256;p40"/>
            <p:cNvSpPr/>
            <p:nvPr/>
          </p:nvSpPr>
          <p:spPr>
            <a:xfrm>
              <a:off x="6020200" y="1383000"/>
              <a:ext cx="12786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Row-partitioned</a:t>
              </a:r>
              <a:endParaRPr sz="1200"/>
            </a:p>
          </p:txBody>
        </p:sp>
      </p:grpSp>
      <p:sp>
        <p:nvSpPr>
          <p:cNvPr id="1257" name="Google Shape;1257;p40"/>
          <p:cNvSpPr txBox="1"/>
          <p:nvPr/>
        </p:nvSpPr>
        <p:spPr>
          <a:xfrm>
            <a:off x="6567162" y="3502603"/>
            <a:ext cx="2048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all-to-all</a:t>
            </a:r>
            <a:endParaRPr/>
          </a:p>
        </p:txBody>
      </p:sp>
      <p:sp>
        <p:nvSpPr>
          <p:cNvPr id="1258" name="Google Shape;1258;p40"/>
          <p:cNvSpPr txBox="1"/>
          <p:nvPr/>
        </p:nvSpPr>
        <p:spPr>
          <a:xfrm>
            <a:off x="6567162" y="3818775"/>
            <a:ext cx="2048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all-to-all</a:t>
            </a:r>
            <a:endParaRPr/>
          </a:p>
        </p:txBody>
      </p:sp>
      <p:sp>
        <p:nvSpPr>
          <p:cNvPr id="1259" name="Google Shape;1259;p40"/>
          <p:cNvSpPr/>
          <p:nvPr/>
        </p:nvSpPr>
        <p:spPr>
          <a:xfrm>
            <a:off x="4009375" y="2939269"/>
            <a:ext cx="1595700" cy="889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93C47D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0" name="Google Shape;1260;p40"/>
          <p:cNvSpPr/>
          <p:nvPr/>
        </p:nvSpPr>
        <p:spPr>
          <a:xfrm>
            <a:off x="4009375" y="3879119"/>
            <a:ext cx="1595700" cy="889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C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420"/>
              <a:t>Large Models Enable Breakthroughs in Machine Learning</a:t>
            </a:r>
            <a:endParaRPr sz="2420"/>
          </a:p>
        </p:txBody>
      </p:sp>
      <p:grpSp>
        <p:nvGrpSpPr>
          <p:cNvPr id="73" name="Google Shape;73;p15"/>
          <p:cNvGrpSpPr/>
          <p:nvPr/>
        </p:nvGrpSpPr>
        <p:grpSpPr>
          <a:xfrm>
            <a:off x="408807" y="971598"/>
            <a:ext cx="3164074" cy="3205250"/>
            <a:chOff x="559673" y="1352598"/>
            <a:chExt cx="3164074" cy="3205250"/>
          </a:xfrm>
        </p:grpSpPr>
        <p:pic>
          <p:nvPicPr>
            <p:cNvPr id="74" name="Google Shape;74;p1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59673" y="1352598"/>
              <a:ext cx="3164074" cy="320525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75" name="Google Shape;75;p15"/>
            <p:cNvSpPr/>
            <p:nvPr/>
          </p:nvSpPr>
          <p:spPr>
            <a:xfrm>
              <a:off x="1507130" y="1825546"/>
              <a:ext cx="1784100" cy="227100"/>
            </a:xfrm>
            <a:prstGeom prst="rect">
              <a:avLst/>
            </a:prstGeom>
            <a:solidFill>
              <a:srgbClr val="FFBE00">
                <a:alpha val="50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" name="Google Shape;76;p15"/>
          <p:cNvGrpSpPr/>
          <p:nvPr/>
        </p:nvGrpSpPr>
        <p:grpSpPr>
          <a:xfrm>
            <a:off x="4191725" y="971598"/>
            <a:ext cx="4321821" cy="3205249"/>
            <a:chOff x="4191725" y="1352600"/>
            <a:chExt cx="4321821" cy="3205249"/>
          </a:xfrm>
        </p:grpSpPr>
        <p:pic>
          <p:nvPicPr>
            <p:cNvPr id="77" name="Google Shape;77;p15"/>
            <p:cNvPicPr preferRelativeResize="0"/>
            <p:nvPr/>
          </p:nvPicPr>
          <p:blipFill rotWithShape="1">
            <a:blip r:embed="rId4">
              <a:alphaModFix/>
            </a:blip>
            <a:srcRect b="3586"/>
            <a:stretch/>
          </p:blipFill>
          <p:spPr>
            <a:xfrm>
              <a:off x="4191725" y="1352600"/>
              <a:ext cx="4321821" cy="3205249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78" name="Google Shape;78;p15"/>
            <p:cNvSpPr txBox="1"/>
            <p:nvPr/>
          </p:nvSpPr>
          <p:spPr>
            <a:xfrm>
              <a:off x="4702064" y="1505315"/>
              <a:ext cx="23250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350" tIns="45675" rIns="91350" bIns="45675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i="0" u="none" strike="noStrike" cap="none">
                  <a:solidFill>
                    <a:srgbClr val="4B4B4B"/>
                  </a:solidFill>
                </a:rPr>
                <a:t>10,000</a:t>
              </a:r>
              <a:r>
                <a:rPr lang="en" sz="1800" b="1">
                  <a:solidFill>
                    <a:srgbClr val="202124"/>
                  </a:solidFill>
                  <a:highlight>
                    <a:srgbClr val="FFFFFF"/>
                  </a:highlight>
                  <a:latin typeface="Roboto"/>
                  <a:ea typeface="Roboto"/>
                  <a:cs typeface="Roboto"/>
                  <a:sym typeface="Roboto"/>
                </a:rPr>
                <a:t>×</a:t>
              </a:r>
              <a:r>
                <a:rPr lang="en" sz="1800" b="1" i="0" u="none" strike="noStrike" cap="none">
                  <a:solidFill>
                    <a:srgbClr val="4B4B4B"/>
                  </a:solidFill>
                </a:rPr>
                <a:t> model size increase in 3 years</a:t>
              </a:r>
              <a:endParaRPr sz="1800" b="1" i="0" u="none" strike="noStrike" cap="none">
                <a:solidFill>
                  <a:srgbClr val="4B4B4B"/>
                </a:solidFill>
              </a:endParaRPr>
            </a:p>
          </p:txBody>
        </p:sp>
      </p:grpSp>
      <p:sp>
        <p:nvSpPr>
          <p:cNvPr id="79" name="Google Shape;79;p15"/>
          <p:cNvSpPr txBox="1"/>
          <p:nvPr/>
        </p:nvSpPr>
        <p:spPr>
          <a:xfrm>
            <a:off x="6637200" y="4804800"/>
            <a:ext cx="2506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999999"/>
                </a:solidFill>
              </a:rPr>
              <a:t>Image source: towardsdatascience.com</a:t>
            </a:r>
            <a:endParaRPr sz="1000">
              <a:solidFill>
                <a:srgbClr val="9999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41"/>
          <p:cNvSpPr txBox="1">
            <a:spLocks noGrp="1"/>
          </p:cNvSpPr>
          <p:nvPr>
            <p:ph type="body" idx="1"/>
          </p:nvPr>
        </p:nvSpPr>
        <p:spPr>
          <a:xfrm>
            <a:off x="311700" y="2964575"/>
            <a:ext cx="8520600" cy="185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b="1"/>
              <a:t>Alpa Compilation Time:</a:t>
            </a:r>
            <a:r>
              <a:rPr lang="en"/>
              <a:t> </a:t>
            </a:r>
            <a:r>
              <a:rPr lang="en">
                <a:solidFill>
                  <a:srgbClr val="015CC5"/>
                </a:solidFill>
              </a:rPr>
              <a:t>&lt; 40 min</a:t>
            </a:r>
            <a:r>
              <a:rPr lang="en"/>
              <a:t> for the largest experiment</a:t>
            </a:r>
            <a:r>
              <a:rPr lang="en">
                <a:solidFill>
                  <a:srgbClr val="015CC5"/>
                </a:solidFill>
              </a:rPr>
              <a:t>.</a:t>
            </a:r>
            <a:endParaRPr>
              <a:solidFill>
                <a:srgbClr val="015CC5"/>
              </a:solidFill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Can be further reduced by at least 50% with search space pruning.</a:t>
            </a:r>
            <a:endParaRPr/>
          </a:p>
        </p:txBody>
      </p:sp>
      <p:sp>
        <p:nvSpPr>
          <p:cNvPr id="1266" name="Google Shape;1266;p41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Compilation Time Optimization</a:t>
            </a:r>
            <a:endParaRPr/>
          </a:p>
        </p:txBody>
      </p:sp>
      <p:sp>
        <p:nvSpPr>
          <p:cNvPr id="1267" name="Google Shape;1267;p41"/>
          <p:cNvSpPr/>
          <p:nvPr/>
        </p:nvSpPr>
        <p:spPr>
          <a:xfrm>
            <a:off x="352200" y="1352550"/>
            <a:ext cx="2646900" cy="13116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18287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Communication-aware operator clustering in ILP &amp; DP</a:t>
            </a:r>
            <a:endParaRPr sz="1800"/>
          </a:p>
        </p:txBody>
      </p:sp>
      <p:sp>
        <p:nvSpPr>
          <p:cNvPr id="1268" name="Google Shape;1268;p41"/>
          <p:cNvSpPr/>
          <p:nvPr/>
        </p:nvSpPr>
        <p:spPr>
          <a:xfrm>
            <a:off x="3248550" y="1352550"/>
            <a:ext cx="2646900" cy="13116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18287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Early stopping in DP</a:t>
            </a:r>
            <a:endParaRPr sz="1800"/>
          </a:p>
        </p:txBody>
      </p:sp>
      <p:sp>
        <p:nvSpPr>
          <p:cNvPr id="1269" name="Google Shape;1269;p41"/>
          <p:cNvSpPr/>
          <p:nvPr/>
        </p:nvSpPr>
        <p:spPr>
          <a:xfrm>
            <a:off x="6144900" y="1352550"/>
            <a:ext cx="2646900" cy="13116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18287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Distributed Compilation</a:t>
            </a:r>
            <a:endParaRPr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p42"/>
          <p:cNvSpPr txBox="1"/>
          <p:nvPr/>
        </p:nvSpPr>
        <p:spPr>
          <a:xfrm>
            <a:off x="460125" y="391200"/>
            <a:ext cx="3059100" cy="430800"/>
          </a:xfrm>
          <a:prstGeom prst="rect">
            <a:avLst/>
          </a:prstGeom>
          <a:solidFill>
            <a:srgbClr val="FFF2CC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Runtime Orchestration</a:t>
            </a:r>
            <a:endParaRPr sz="2200"/>
          </a:p>
        </p:txBody>
      </p:sp>
      <p:grpSp>
        <p:nvGrpSpPr>
          <p:cNvPr id="1275" name="Google Shape;1275;p42"/>
          <p:cNvGrpSpPr/>
          <p:nvPr/>
        </p:nvGrpSpPr>
        <p:grpSpPr>
          <a:xfrm>
            <a:off x="606800" y="2329525"/>
            <a:ext cx="1773511" cy="576214"/>
            <a:chOff x="471027" y="2329494"/>
            <a:chExt cx="2045100" cy="576214"/>
          </a:xfrm>
        </p:grpSpPr>
        <p:sp>
          <p:nvSpPr>
            <p:cNvPr id="1276" name="Google Shape;1276;p42"/>
            <p:cNvSpPr/>
            <p:nvPr/>
          </p:nvSpPr>
          <p:spPr>
            <a:xfrm rot="5400000">
              <a:off x="1338464" y="1840558"/>
              <a:ext cx="274200" cy="1856100"/>
            </a:xfrm>
            <a:prstGeom prst="leftBrace">
              <a:avLst>
                <a:gd name="adj1" fmla="val 32790"/>
                <a:gd name="adj2" fmla="val 5000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42"/>
            <p:cNvSpPr txBox="1"/>
            <p:nvPr/>
          </p:nvSpPr>
          <p:spPr>
            <a:xfrm>
              <a:off x="471027" y="2329494"/>
              <a:ext cx="2045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Intra-op Parallelism</a:t>
              </a:r>
              <a:endParaRPr/>
            </a:p>
          </p:txBody>
        </p:sp>
      </p:grpSp>
      <p:sp>
        <p:nvSpPr>
          <p:cNvPr id="1278" name="Google Shape;1278;p42"/>
          <p:cNvSpPr txBox="1"/>
          <p:nvPr/>
        </p:nvSpPr>
        <p:spPr>
          <a:xfrm>
            <a:off x="5941324" y="966603"/>
            <a:ext cx="369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…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</p:txBody>
      </p:sp>
      <p:grpSp>
        <p:nvGrpSpPr>
          <p:cNvPr id="1279" name="Google Shape;1279;p42"/>
          <p:cNvGrpSpPr/>
          <p:nvPr/>
        </p:nvGrpSpPr>
        <p:grpSpPr>
          <a:xfrm>
            <a:off x="527876" y="4173375"/>
            <a:ext cx="8046600" cy="712300"/>
            <a:chOff x="527876" y="4249575"/>
            <a:chExt cx="8046600" cy="712300"/>
          </a:xfrm>
        </p:grpSpPr>
        <p:sp>
          <p:nvSpPr>
            <p:cNvPr id="1280" name="Google Shape;1280;p42"/>
            <p:cNvSpPr/>
            <p:nvPr/>
          </p:nvSpPr>
          <p:spPr>
            <a:xfrm rot="-5400000">
              <a:off x="4414076" y="363375"/>
              <a:ext cx="274200" cy="8046600"/>
            </a:xfrm>
            <a:prstGeom prst="leftBrace">
              <a:avLst>
                <a:gd name="adj1" fmla="val 32790"/>
                <a:gd name="adj2" fmla="val 5000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42"/>
            <p:cNvSpPr txBox="1"/>
            <p:nvPr/>
          </p:nvSpPr>
          <p:spPr>
            <a:xfrm>
              <a:off x="3506850" y="4561675"/>
              <a:ext cx="21303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Inter-op Parallelism</a:t>
              </a:r>
              <a:endParaRPr/>
            </a:p>
          </p:txBody>
        </p:sp>
      </p:grpSp>
      <p:grpSp>
        <p:nvGrpSpPr>
          <p:cNvPr id="1282" name="Google Shape;1282;p42"/>
          <p:cNvGrpSpPr/>
          <p:nvPr/>
        </p:nvGrpSpPr>
        <p:grpSpPr>
          <a:xfrm>
            <a:off x="2698920" y="973400"/>
            <a:ext cx="1312985" cy="476779"/>
            <a:chOff x="398522" y="1673590"/>
            <a:chExt cx="1220700" cy="430500"/>
          </a:xfrm>
        </p:grpSpPr>
        <p:sp>
          <p:nvSpPr>
            <p:cNvPr id="1283" name="Google Shape;1283;p42"/>
            <p:cNvSpPr/>
            <p:nvPr/>
          </p:nvSpPr>
          <p:spPr>
            <a:xfrm>
              <a:off x="403687" y="1673590"/>
              <a:ext cx="1187700" cy="4305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3D85C6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42"/>
            <p:cNvSpPr txBox="1"/>
            <p:nvPr/>
          </p:nvSpPr>
          <p:spPr>
            <a:xfrm>
              <a:off x="398522" y="1696184"/>
              <a:ext cx="1220700" cy="34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3D85C6"/>
                  </a:solidFill>
                </a:rPr>
                <a:t>Parallelized</a:t>
              </a:r>
              <a:br>
                <a:rPr lang="en">
                  <a:solidFill>
                    <a:srgbClr val="3D85C6"/>
                  </a:solidFill>
                </a:rPr>
              </a:br>
              <a:r>
                <a:rPr lang="en">
                  <a:solidFill>
                    <a:srgbClr val="3D85C6"/>
                  </a:solidFill>
                </a:rPr>
                <a:t>Stage 1</a:t>
              </a:r>
              <a:endParaRPr>
                <a:solidFill>
                  <a:srgbClr val="3D85C6"/>
                </a:solidFill>
              </a:endParaRPr>
            </a:p>
          </p:txBody>
        </p:sp>
      </p:grpSp>
      <p:grpSp>
        <p:nvGrpSpPr>
          <p:cNvPr id="1285" name="Google Shape;1285;p42"/>
          <p:cNvGrpSpPr/>
          <p:nvPr/>
        </p:nvGrpSpPr>
        <p:grpSpPr>
          <a:xfrm>
            <a:off x="4585584" y="973400"/>
            <a:ext cx="1312985" cy="476779"/>
            <a:chOff x="398522" y="1673590"/>
            <a:chExt cx="1220700" cy="430500"/>
          </a:xfrm>
        </p:grpSpPr>
        <p:sp>
          <p:nvSpPr>
            <p:cNvPr id="1286" name="Google Shape;1286;p42"/>
            <p:cNvSpPr/>
            <p:nvPr/>
          </p:nvSpPr>
          <p:spPr>
            <a:xfrm>
              <a:off x="403687" y="1673590"/>
              <a:ext cx="1187700" cy="4305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1C232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42"/>
            <p:cNvSpPr txBox="1"/>
            <p:nvPr/>
          </p:nvSpPr>
          <p:spPr>
            <a:xfrm>
              <a:off x="398522" y="1696184"/>
              <a:ext cx="1220700" cy="34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1C232"/>
                  </a:solidFill>
                </a:rPr>
                <a:t>Parallelized</a:t>
              </a:r>
              <a:br>
                <a:rPr lang="en">
                  <a:solidFill>
                    <a:srgbClr val="F1C232"/>
                  </a:solidFill>
                </a:rPr>
              </a:br>
              <a:r>
                <a:rPr lang="en">
                  <a:solidFill>
                    <a:srgbClr val="F1C232"/>
                  </a:solidFill>
                </a:rPr>
                <a:t>Stage 2</a:t>
              </a:r>
              <a:endParaRPr>
                <a:solidFill>
                  <a:srgbClr val="F1C232"/>
                </a:solidFill>
              </a:endParaRPr>
            </a:p>
          </p:txBody>
        </p:sp>
      </p:grpSp>
      <p:grpSp>
        <p:nvGrpSpPr>
          <p:cNvPr id="1288" name="Google Shape;1288;p42"/>
          <p:cNvGrpSpPr/>
          <p:nvPr/>
        </p:nvGrpSpPr>
        <p:grpSpPr>
          <a:xfrm>
            <a:off x="6369379" y="973400"/>
            <a:ext cx="1312985" cy="476779"/>
            <a:chOff x="398522" y="1673590"/>
            <a:chExt cx="1220700" cy="430500"/>
          </a:xfrm>
        </p:grpSpPr>
        <p:sp>
          <p:nvSpPr>
            <p:cNvPr id="1289" name="Google Shape;1289;p42"/>
            <p:cNvSpPr/>
            <p:nvPr/>
          </p:nvSpPr>
          <p:spPr>
            <a:xfrm>
              <a:off x="403687" y="1673590"/>
              <a:ext cx="1187700" cy="4305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6AA84F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42"/>
            <p:cNvSpPr txBox="1"/>
            <p:nvPr/>
          </p:nvSpPr>
          <p:spPr>
            <a:xfrm>
              <a:off x="398522" y="1696184"/>
              <a:ext cx="1220700" cy="34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6AA84F"/>
                  </a:solidFill>
                </a:rPr>
                <a:t>Parallelized</a:t>
              </a:r>
              <a:br>
                <a:rPr lang="en">
                  <a:solidFill>
                    <a:srgbClr val="6AA84F"/>
                  </a:solidFill>
                </a:rPr>
              </a:br>
              <a:r>
                <a:rPr lang="en">
                  <a:solidFill>
                    <a:srgbClr val="6AA84F"/>
                  </a:solidFill>
                </a:rPr>
                <a:t>Stage n</a:t>
              </a:r>
              <a:endParaRPr>
                <a:solidFill>
                  <a:srgbClr val="6AA84F"/>
                </a:solidFill>
              </a:endParaRPr>
            </a:p>
          </p:txBody>
        </p:sp>
      </p:grpSp>
      <p:grpSp>
        <p:nvGrpSpPr>
          <p:cNvPr id="1291" name="Google Shape;1291;p42"/>
          <p:cNvGrpSpPr/>
          <p:nvPr/>
        </p:nvGrpSpPr>
        <p:grpSpPr>
          <a:xfrm>
            <a:off x="744050" y="1461075"/>
            <a:ext cx="7109083" cy="904650"/>
            <a:chOff x="744050" y="1461075"/>
            <a:chExt cx="7109083" cy="904650"/>
          </a:xfrm>
        </p:grpSpPr>
        <p:sp>
          <p:nvSpPr>
            <p:cNvPr id="1292" name="Google Shape;1292;p42"/>
            <p:cNvSpPr/>
            <p:nvPr/>
          </p:nvSpPr>
          <p:spPr>
            <a:xfrm>
              <a:off x="3267525" y="1583041"/>
              <a:ext cx="149400" cy="1818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FFF2CC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3" name="Google Shape;1293;p42"/>
            <p:cNvSpPr txBox="1"/>
            <p:nvPr/>
          </p:nvSpPr>
          <p:spPr>
            <a:xfrm>
              <a:off x="2850525" y="1750125"/>
              <a:ext cx="13131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3D85C6"/>
                  </a:solidFill>
                </a:rPr>
                <a:t>Static Mesh </a:t>
              </a:r>
              <a:br>
                <a:rPr lang="en">
                  <a:solidFill>
                    <a:srgbClr val="3D85C6"/>
                  </a:solidFill>
                </a:rPr>
              </a:br>
              <a:r>
                <a:rPr lang="en">
                  <a:solidFill>
                    <a:srgbClr val="3D85C6"/>
                  </a:solidFill>
                </a:rPr>
                <a:t>Executable 1</a:t>
              </a:r>
              <a:endParaRPr>
                <a:solidFill>
                  <a:srgbClr val="3D85C6"/>
                </a:solidFill>
              </a:endParaRPr>
            </a:p>
          </p:txBody>
        </p:sp>
        <p:sp>
          <p:nvSpPr>
            <p:cNvPr id="1294" name="Google Shape;1294;p42"/>
            <p:cNvSpPr/>
            <p:nvPr/>
          </p:nvSpPr>
          <p:spPr>
            <a:xfrm>
              <a:off x="5173612" y="1583041"/>
              <a:ext cx="149400" cy="1818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FFF2CC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5" name="Google Shape;1295;p42"/>
            <p:cNvSpPr/>
            <p:nvPr/>
          </p:nvSpPr>
          <p:spPr>
            <a:xfrm>
              <a:off x="6955650" y="1583041"/>
              <a:ext cx="149400" cy="1818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FFF2CC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296" name="Google Shape;1296;p4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527750" y="1873275"/>
              <a:ext cx="369300" cy="369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97" name="Google Shape;1297;p42"/>
            <p:cNvSpPr txBox="1"/>
            <p:nvPr/>
          </p:nvSpPr>
          <p:spPr>
            <a:xfrm>
              <a:off x="4755525" y="1750125"/>
              <a:ext cx="13131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1C232"/>
                  </a:solidFill>
                </a:rPr>
                <a:t>Static Mesh </a:t>
              </a:r>
              <a:br>
                <a:rPr lang="en">
                  <a:solidFill>
                    <a:srgbClr val="F1C232"/>
                  </a:solidFill>
                </a:rPr>
              </a:br>
              <a:r>
                <a:rPr lang="en">
                  <a:solidFill>
                    <a:srgbClr val="F1C232"/>
                  </a:solidFill>
                </a:rPr>
                <a:t>Executable 2</a:t>
              </a:r>
              <a:endParaRPr>
                <a:solidFill>
                  <a:srgbClr val="F1C232"/>
                </a:solidFill>
              </a:endParaRPr>
            </a:p>
          </p:txBody>
        </p:sp>
        <p:pic>
          <p:nvPicPr>
            <p:cNvPr id="1298" name="Google Shape;1298;p4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432750" y="1873275"/>
              <a:ext cx="369300" cy="369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99" name="Google Shape;1299;p42"/>
            <p:cNvSpPr txBox="1"/>
            <p:nvPr/>
          </p:nvSpPr>
          <p:spPr>
            <a:xfrm>
              <a:off x="6540033" y="1750125"/>
              <a:ext cx="13131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6AA84F"/>
                  </a:solidFill>
                </a:rPr>
                <a:t>Static Mesh </a:t>
              </a:r>
              <a:br>
                <a:rPr lang="en">
                  <a:solidFill>
                    <a:srgbClr val="6AA84F"/>
                  </a:solidFill>
                </a:rPr>
              </a:br>
              <a:r>
                <a:rPr lang="en">
                  <a:solidFill>
                    <a:srgbClr val="6AA84F"/>
                  </a:solidFill>
                </a:rPr>
                <a:t>Executable n</a:t>
              </a:r>
              <a:endParaRPr>
                <a:solidFill>
                  <a:srgbClr val="6AA84F"/>
                </a:solidFill>
              </a:endParaRPr>
            </a:p>
          </p:txBody>
        </p:sp>
        <p:pic>
          <p:nvPicPr>
            <p:cNvPr id="1300" name="Google Shape;1300;p4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217258" y="1873275"/>
              <a:ext cx="369300" cy="369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01" name="Google Shape;1301;p42"/>
            <p:cNvSpPr txBox="1"/>
            <p:nvPr/>
          </p:nvSpPr>
          <p:spPr>
            <a:xfrm>
              <a:off x="744050" y="1461075"/>
              <a:ext cx="1503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Compilation</a:t>
              </a:r>
              <a:endParaRPr/>
            </a:p>
          </p:txBody>
        </p:sp>
      </p:grpSp>
      <p:grpSp>
        <p:nvGrpSpPr>
          <p:cNvPr id="1302" name="Google Shape;1302;p42"/>
          <p:cNvGrpSpPr/>
          <p:nvPr/>
        </p:nvGrpSpPr>
        <p:grpSpPr>
          <a:xfrm>
            <a:off x="670650" y="2335625"/>
            <a:ext cx="7855200" cy="1716600"/>
            <a:chOff x="670650" y="2335625"/>
            <a:chExt cx="7855200" cy="1716600"/>
          </a:xfrm>
        </p:grpSpPr>
        <p:sp>
          <p:nvSpPr>
            <p:cNvPr id="1303" name="Google Shape;1303;p42"/>
            <p:cNvSpPr txBox="1"/>
            <p:nvPr/>
          </p:nvSpPr>
          <p:spPr>
            <a:xfrm>
              <a:off x="6190959" y="3367092"/>
              <a:ext cx="3693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latin typeface="Consolas"/>
                  <a:ea typeface="Consolas"/>
                  <a:cs typeface="Consolas"/>
                  <a:sym typeface="Consolas"/>
                </a:rPr>
                <a:t>…</a:t>
              </a:r>
              <a:endParaRPr sz="12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304" name="Google Shape;1304;p42"/>
            <p:cNvSpPr/>
            <p:nvPr/>
          </p:nvSpPr>
          <p:spPr>
            <a:xfrm>
              <a:off x="670650" y="2992925"/>
              <a:ext cx="1645800" cy="1059300"/>
            </a:xfrm>
            <a:prstGeom prst="rect">
              <a:avLst/>
            </a:prstGeom>
            <a:solidFill>
              <a:srgbClr val="CFE2F3"/>
            </a:solidFill>
            <a:ln w="9525" cap="flat" cmpd="sng">
              <a:solidFill>
                <a:srgbClr val="3D85C6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42"/>
            <p:cNvSpPr/>
            <p:nvPr/>
          </p:nvSpPr>
          <p:spPr>
            <a:xfrm>
              <a:off x="734724" y="3247092"/>
              <a:ext cx="1517700" cy="3423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306" name="Google Shape;1306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94006" y="326889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7" name="Google Shape;1307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60883" y="326889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8" name="Google Shape;1308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527745" y="326889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9" name="Google Shape;1309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894606" y="326889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10" name="Google Shape;1310;p42"/>
            <p:cNvSpPr txBox="1"/>
            <p:nvPr/>
          </p:nvSpPr>
          <p:spPr>
            <a:xfrm>
              <a:off x="702175" y="2934450"/>
              <a:ext cx="1582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</a:rPr>
                <a:t>Submesh 1</a:t>
              </a:r>
              <a:endParaRPr sz="1200">
                <a:solidFill>
                  <a:schemeClr val="dk1"/>
                </a:solidFill>
              </a:endParaRPr>
            </a:p>
          </p:txBody>
        </p:sp>
        <p:sp>
          <p:nvSpPr>
            <p:cNvPr id="1311" name="Google Shape;1311;p42"/>
            <p:cNvSpPr/>
            <p:nvPr/>
          </p:nvSpPr>
          <p:spPr>
            <a:xfrm>
              <a:off x="734724" y="3646859"/>
              <a:ext cx="1517700" cy="3423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312" name="Google Shape;1312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94006" y="3668658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3" name="Google Shape;1313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60883" y="3668658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4" name="Google Shape;1314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527745" y="3668658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5" name="Google Shape;1315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894606" y="3668658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16" name="Google Shape;1316;p42"/>
            <p:cNvSpPr/>
            <p:nvPr/>
          </p:nvSpPr>
          <p:spPr>
            <a:xfrm>
              <a:off x="4659450" y="3221525"/>
              <a:ext cx="1211700" cy="675600"/>
            </a:xfrm>
            <a:prstGeom prst="rect">
              <a:avLst/>
            </a:prstGeom>
            <a:solidFill>
              <a:srgbClr val="FFF2CC"/>
            </a:solidFill>
            <a:ln w="9525" cap="flat" cmpd="sng">
              <a:solidFill>
                <a:srgbClr val="F1C232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42"/>
            <p:cNvSpPr/>
            <p:nvPr/>
          </p:nvSpPr>
          <p:spPr>
            <a:xfrm>
              <a:off x="4887430" y="3475700"/>
              <a:ext cx="777600" cy="3423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318" name="Google Shape;1318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946717" y="349749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9" name="Google Shape;1319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313594" y="3497491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20" name="Google Shape;1320;p42"/>
            <p:cNvSpPr txBox="1"/>
            <p:nvPr/>
          </p:nvSpPr>
          <p:spPr>
            <a:xfrm>
              <a:off x="4473886" y="3163050"/>
              <a:ext cx="1582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</a:rPr>
                <a:t>Submesh 2</a:t>
              </a:r>
              <a:endParaRPr sz="1200">
                <a:solidFill>
                  <a:schemeClr val="dk1"/>
                </a:solidFill>
              </a:endParaRPr>
            </a:p>
          </p:txBody>
        </p:sp>
        <p:cxnSp>
          <p:nvCxnSpPr>
            <p:cNvPr id="1321" name="Google Shape;1321;p42"/>
            <p:cNvCxnSpPr/>
            <p:nvPr/>
          </p:nvCxnSpPr>
          <p:spPr>
            <a:xfrm flipH="1">
              <a:off x="2469600" y="2335625"/>
              <a:ext cx="842400" cy="542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322" name="Google Shape;1322;p42"/>
            <p:cNvCxnSpPr/>
            <p:nvPr/>
          </p:nvCxnSpPr>
          <p:spPr>
            <a:xfrm>
              <a:off x="5226450" y="2335642"/>
              <a:ext cx="0" cy="618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323" name="Google Shape;1323;p42"/>
            <p:cNvSpPr/>
            <p:nvPr/>
          </p:nvSpPr>
          <p:spPr>
            <a:xfrm>
              <a:off x="6880050" y="3243199"/>
              <a:ext cx="1645800" cy="6756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rgbClr val="6AA84F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42"/>
            <p:cNvSpPr/>
            <p:nvPr/>
          </p:nvSpPr>
          <p:spPr>
            <a:xfrm>
              <a:off x="6944124" y="3497366"/>
              <a:ext cx="1517700" cy="3423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325" name="Google Shape;1325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003406" y="351916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6" name="Google Shape;1326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370283" y="351916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7" name="Google Shape;1327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737145" y="351916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8" name="Google Shape;1328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104006" y="3519165"/>
              <a:ext cx="298683" cy="298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29" name="Google Shape;1329;p42"/>
            <p:cNvSpPr txBox="1"/>
            <p:nvPr/>
          </p:nvSpPr>
          <p:spPr>
            <a:xfrm>
              <a:off x="6911575" y="3184724"/>
              <a:ext cx="1582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</a:rPr>
                <a:t>Submesh n</a:t>
              </a:r>
              <a:endParaRPr sz="1200">
                <a:solidFill>
                  <a:schemeClr val="dk1"/>
                </a:solidFill>
              </a:endParaRPr>
            </a:p>
          </p:txBody>
        </p:sp>
        <p:cxnSp>
          <p:nvCxnSpPr>
            <p:cNvPr id="1330" name="Google Shape;1330;p42"/>
            <p:cNvCxnSpPr/>
            <p:nvPr/>
          </p:nvCxnSpPr>
          <p:spPr>
            <a:xfrm>
              <a:off x="7013275" y="2373925"/>
              <a:ext cx="702000" cy="5616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grpSp>
        <p:nvGrpSpPr>
          <p:cNvPr id="1331" name="Google Shape;1331;p42"/>
          <p:cNvGrpSpPr/>
          <p:nvPr/>
        </p:nvGrpSpPr>
        <p:grpSpPr>
          <a:xfrm>
            <a:off x="2543420" y="2964350"/>
            <a:ext cx="1956600" cy="712493"/>
            <a:chOff x="2543420" y="2964350"/>
            <a:chExt cx="1956600" cy="712493"/>
          </a:xfrm>
        </p:grpSpPr>
        <p:sp>
          <p:nvSpPr>
            <p:cNvPr id="1332" name="Google Shape;1332;p42"/>
            <p:cNvSpPr txBox="1"/>
            <p:nvPr/>
          </p:nvSpPr>
          <p:spPr>
            <a:xfrm>
              <a:off x="2744039" y="2964350"/>
              <a:ext cx="15030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Cross-mesh</a:t>
              </a:r>
              <a:endParaRPr/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Communication</a:t>
              </a:r>
              <a:endParaRPr/>
            </a:p>
          </p:txBody>
        </p:sp>
        <p:sp>
          <p:nvSpPr>
            <p:cNvPr id="1333" name="Google Shape;1333;p42"/>
            <p:cNvSpPr/>
            <p:nvPr/>
          </p:nvSpPr>
          <p:spPr>
            <a:xfrm>
              <a:off x="2543420" y="3495043"/>
              <a:ext cx="1956600" cy="181800"/>
            </a:xfrm>
            <a:prstGeom prst="leftRightArrow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rgbClr val="CFE2F3"/>
                </a:gs>
                <a:gs pos="100000">
                  <a:srgbClr val="FFF2CC"/>
                </a:gs>
              </a:gsLst>
              <a:lin ang="0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Google Shape;1338;p43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Runtime Orchestration</a:t>
            </a:r>
            <a:endParaRPr/>
          </a:p>
        </p:txBody>
      </p:sp>
      <p:sp>
        <p:nvSpPr>
          <p:cNvPr id="1339" name="Google Shape;1339;p43"/>
          <p:cNvSpPr txBox="1">
            <a:spLocks noGrp="1"/>
          </p:cNvSpPr>
          <p:nvPr>
            <p:ph type="body" idx="1"/>
          </p:nvPr>
        </p:nvSpPr>
        <p:spPr>
          <a:xfrm>
            <a:off x="311700" y="1000075"/>
            <a:ext cx="8520600" cy="18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>
                <a:solidFill>
                  <a:srgbClr val="4472C4"/>
                </a:solidFill>
              </a:rPr>
              <a:t>Pipelined Execution Instructions:</a:t>
            </a:r>
            <a:r>
              <a:rPr lang="en"/>
              <a:t> </a:t>
            </a:r>
            <a:r>
              <a:rPr lang="en" sz="1800"/>
              <a:t>Alpa adopts an MPMD-style runtime</a:t>
            </a:r>
            <a:r>
              <a:rPr lang="en"/>
              <a:t> and </a:t>
            </a:r>
            <a:r>
              <a:rPr lang="en" sz="1800"/>
              <a:t>generates distinct static execution instruction sequences for each device mesh. Instructions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>
                <a:solidFill>
                  <a:srgbClr val="4472C4"/>
                </a:solidFill>
                <a:latin typeface="Consolas"/>
                <a:ea typeface="Consolas"/>
                <a:cs typeface="Consolas"/>
                <a:sym typeface="Consolas"/>
              </a:rPr>
              <a:t>RUN</a:t>
            </a:r>
            <a:r>
              <a:rPr lang="en" sz="1800"/>
              <a:t> a GPU executable, </a:t>
            </a:r>
            <a:r>
              <a:rPr lang="en" sz="1800">
                <a:solidFill>
                  <a:srgbClr val="4472C4"/>
                </a:solidFill>
                <a:latin typeface="Consolas"/>
                <a:ea typeface="Consolas"/>
                <a:cs typeface="Consolas"/>
                <a:sym typeface="Consolas"/>
              </a:rPr>
              <a:t>SEND/RECV</a:t>
            </a:r>
            <a:r>
              <a:rPr lang="en" sz="1800"/>
              <a:t> tensors to/from other meshes, </a:t>
            </a:r>
            <a:r>
              <a:rPr lang="en" sz="1800">
                <a:solidFill>
                  <a:srgbClr val="4472C4"/>
                </a:solidFill>
                <a:latin typeface="Consolas"/>
                <a:ea typeface="Consolas"/>
                <a:cs typeface="Consolas"/>
                <a:sym typeface="Consolas"/>
              </a:rPr>
              <a:t>DEL</a:t>
            </a:r>
            <a:r>
              <a:rPr lang="en" sz="1800"/>
              <a:t> a tensor, …</a:t>
            </a:r>
            <a:endParaRPr/>
          </a:p>
        </p:txBody>
      </p:sp>
      <p:pic>
        <p:nvPicPr>
          <p:cNvPr id="1340" name="Google Shape;134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2800" y="2914454"/>
            <a:ext cx="4838426" cy="1749926"/>
          </a:xfrm>
          <a:prstGeom prst="rect">
            <a:avLst/>
          </a:prstGeom>
          <a:noFill/>
          <a:ln>
            <a:noFill/>
          </a:ln>
        </p:spPr>
      </p:pic>
      <p:sp>
        <p:nvSpPr>
          <p:cNvPr id="1341" name="Google Shape;1341;p43"/>
          <p:cNvSpPr txBox="1">
            <a:spLocks noGrp="1"/>
          </p:cNvSpPr>
          <p:nvPr>
            <p:ph type="body" idx="1"/>
          </p:nvPr>
        </p:nvSpPr>
        <p:spPr>
          <a:xfrm>
            <a:off x="311700" y="2828079"/>
            <a:ext cx="3761100" cy="209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>
                <a:solidFill>
                  <a:srgbClr val="4472C4"/>
                </a:solidFill>
              </a:rPr>
              <a:t>Cross-mesh resharding:</a:t>
            </a:r>
            <a:r>
              <a:rPr lang="en" b="1"/>
              <a:t> </a:t>
            </a:r>
            <a:br>
              <a:rPr lang="en" b="1"/>
            </a:br>
            <a:r>
              <a:rPr lang="en"/>
              <a:t>A tensor might have different sharding specs on different meshes, communication becomes a many-to-many multicast problem.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" name="Google Shape;1346;p44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Alpa Implementation</a:t>
            </a:r>
            <a:endParaRPr/>
          </a:p>
        </p:txBody>
      </p:sp>
      <p:grpSp>
        <p:nvGrpSpPr>
          <p:cNvPr id="1347" name="Google Shape;1347;p44"/>
          <p:cNvGrpSpPr/>
          <p:nvPr/>
        </p:nvGrpSpPr>
        <p:grpSpPr>
          <a:xfrm>
            <a:off x="496075" y="1292875"/>
            <a:ext cx="7867002" cy="767934"/>
            <a:chOff x="496075" y="1292875"/>
            <a:chExt cx="7867002" cy="767934"/>
          </a:xfrm>
        </p:grpSpPr>
        <p:sp>
          <p:nvSpPr>
            <p:cNvPr id="1348" name="Google Shape;1348;p44"/>
            <p:cNvSpPr txBox="1"/>
            <p:nvPr/>
          </p:nvSpPr>
          <p:spPr>
            <a:xfrm>
              <a:off x="2621450" y="1352275"/>
              <a:ext cx="1305600" cy="276900"/>
            </a:xfrm>
            <a:prstGeom prst="rect">
              <a:avLst/>
            </a:prstGeom>
            <a:solidFill>
              <a:srgbClr val="FBE4D4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Inter-op Pass</a:t>
              </a:r>
              <a:endParaRPr sz="1200"/>
            </a:p>
          </p:txBody>
        </p:sp>
        <p:sp>
          <p:nvSpPr>
            <p:cNvPr id="1349" name="Google Shape;1349;p44"/>
            <p:cNvSpPr/>
            <p:nvPr/>
          </p:nvSpPr>
          <p:spPr>
            <a:xfrm>
              <a:off x="6300450" y="1401821"/>
              <a:ext cx="149400" cy="1818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F7CAAC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0" name="Google Shape;1350;p44"/>
            <p:cNvSpPr/>
            <p:nvPr/>
          </p:nvSpPr>
          <p:spPr>
            <a:xfrm rot="5400000">
              <a:off x="6329425" y="115200"/>
              <a:ext cx="91500" cy="3114000"/>
            </a:xfrm>
            <a:prstGeom prst="leftBrace">
              <a:avLst>
                <a:gd name="adj1" fmla="val 32790"/>
                <a:gd name="adj2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44"/>
            <p:cNvSpPr txBox="1"/>
            <p:nvPr/>
          </p:nvSpPr>
          <p:spPr>
            <a:xfrm>
              <a:off x="4366209" y="1691509"/>
              <a:ext cx="820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Stage 1</a:t>
              </a:r>
              <a:endParaRPr sz="1200"/>
            </a:p>
          </p:txBody>
        </p:sp>
        <p:sp>
          <p:nvSpPr>
            <p:cNvPr id="1352" name="Google Shape;1352;p44"/>
            <p:cNvSpPr txBox="1"/>
            <p:nvPr/>
          </p:nvSpPr>
          <p:spPr>
            <a:xfrm>
              <a:off x="5793163" y="1691501"/>
              <a:ext cx="820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Stage 2</a:t>
              </a:r>
              <a:endParaRPr sz="1200"/>
            </a:p>
          </p:txBody>
        </p:sp>
        <p:sp>
          <p:nvSpPr>
            <p:cNvPr id="1353" name="Google Shape;1353;p44"/>
            <p:cNvSpPr txBox="1"/>
            <p:nvPr/>
          </p:nvSpPr>
          <p:spPr>
            <a:xfrm>
              <a:off x="7338626" y="1691488"/>
              <a:ext cx="820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Stage N</a:t>
              </a:r>
              <a:endParaRPr sz="1200"/>
            </a:p>
          </p:txBody>
        </p:sp>
        <p:sp>
          <p:nvSpPr>
            <p:cNvPr id="1354" name="Google Shape;1354;p44"/>
            <p:cNvSpPr/>
            <p:nvPr/>
          </p:nvSpPr>
          <p:spPr>
            <a:xfrm>
              <a:off x="5133700" y="1821394"/>
              <a:ext cx="137100" cy="1095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355" name="Google Shape;1355;p44"/>
            <p:cNvCxnSpPr>
              <a:stCxn id="1356" idx="2"/>
              <a:endCxn id="1357" idx="0"/>
            </p:cNvCxnSpPr>
            <p:nvPr/>
          </p:nvCxnSpPr>
          <p:spPr>
            <a:xfrm flipH="1">
              <a:off x="6677819" y="1842374"/>
              <a:ext cx="300" cy="67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57" name="Google Shape;1357;p44"/>
            <p:cNvSpPr/>
            <p:nvPr/>
          </p:nvSpPr>
          <p:spPr>
            <a:xfrm>
              <a:off x="6539654" y="1909931"/>
              <a:ext cx="276600" cy="1095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356" name="Google Shape;1356;p44"/>
            <p:cNvSpPr/>
            <p:nvPr/>
          </p:nvSpPr>
          <p:spPr>
            <a:xfrm>
              <a:off x="6591569" y="1732874"/>
              <a:ext cx="173100" cy="1095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358" name="Google Shape;1358;p44"/>
            <p:cNvCxnSpPr>
              <a:stCxn id="1359" idx="2"/>
              <a:endCxn id="1360" idx="0"/>
            </p:cNvCxnSpPr>
            <p:nvPr/>
          </p:nvCxnSpPr>
          <p:spPr>
            <a:xfrm flipH="1">
              <a:off x="8224642" y="1842368"/>
              <a:ext cx="300" cy="67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60" name="Google Shape;1360;p44"/>
            <p:cNvSpPr/>
            <p:nvPr/>
          </p:nvSpPr>
          <p:spPr>
            <a:xfrm>
              <a:off x="8086477" y="1909925"/>
              <a:ext cx="276600" cy="1095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359" name="Google Shape;1359;p44"/>
            <p:cNvSpPr/>
            <p:nvPr/>
          </p:nvSpPr>
          <p:spPr>
            <a:xfrm>
              <a:off x="8138392" y="1732868"/>
              <a:ext cx="173100" cy="1095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pic>
          <p:nvPicPr>
            <p:cNvPr id="1361" name="Google Shape;1361;p4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96075" y="1340215"/>
              <a:ext cx="519000" cy="301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62" name="Google Shape;1362;p44"/>
            <p:cNvSpPr txBox="1"/>
            <p:nvPr/>
          </p:nvSpPr>
          <p:spPr>
            <a:xfrm>
              <a:off x="1015080" y="1292875"/>
              <a:ext cx="762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JaxPR</a:t>
              </a:r>
              <a:endParaRPr/>
            </a:p>
          </p:txBody>
        </p:sp>
        <p:cxnSp>
          <p:nvCxnSpPr>
            <p:cNvPr id="1363" name="Google Shape;1363;p44"/>
            <p:cNvCxnSpPr/>
            <p:nvPr/>
          </p:nvCxnSpPr>
          <p:spPr>
            <a:xfrm>
              <a:off x="1728280" y="1492975"/>
              <a:ext cx="733200" cy="0"/>
            </a:xfrm>
            <a:prstGeom prst="straightConnector1">
              <a:avLst/>
            </a:prstGeom>
            <a:noFill/>
            <a:ln w="9525" cap="flat" cmpd="sng">
              <a:solidFill>
                <a:srgbClr val="E69492"/>
              </a:solidFill>
              <a:prstDash val="solid"/>
              <a:miter lim="8000"/>
              <a:headEnd type="none" w="sm" len="sm"/>
              <a:tailEnd type="triangle" w="med" len="med"/>
            </a:ln>
          </p:spPr>
        </p:cxnSp>
      </p:grpSp>
      <p:grpSp>
        <p:nvGrpSpPr>
          <p:cNvPr id="1364" name="Google Shape;1364;p44"/>
          <p:cNvGrpSpPr/>
          <p:nvPr/>
        </p:nvGrpSpPr>
        <p:grpSpPr>
          <a:xfrm>
            <a:off x="696332" y="1904540"/>
            <a:ext cx="7666745" cy="789377"/>
            <a:chOff x="696332" y="1904540"/>
            <a:chExt cx="7666745" cy="789377"/>
          </a:xfrm>
        </p:grpSpPr>
        <p:sp>
          <p:nvSpPr>
            <p:cNvPr id="1365" name="Google Shape;1365;p44"/>
            <p:cNvSpPr txBox="1"/>
            <p:nvPr/>
          </p:nvSpPr>
          <p:spPr>
            <a:xfrm>
              <a:off x="2622804" y="1976469"/>
              <a:ext cx="1302900" cy="276900"/>
            </a:xfrm>
            <a:prstGeom prst="rect">
              <a:avLst/>
            </a:prstGeom>
            <a:solidFill>
              <a:srgbClr val="DDEAF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Intra-op Pass</a:t>
              </a:r>
              <a:endParaRPr sz="1200"/>
            </a:p>
          </p:txBody>
        </p:sp>
        <p:sp>
          <p:nvSpPr>
            <p:cNvPr id="1366" name="Google Shape;1366;p44"/>
            <p:cNvSpPr/>
            <p:nvPr/>
          </p:nvSpPr>
          <p:spPr>
            <a:xfrm>
              <a:off x="4723800" y="2026036"/>
              <a:ext cx="149400" cy="1818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DDEAF6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7" name="Google Shape;1367;p44"/>
            <p:cNvSpPr/>
            <p:nvPr/>
          </p:nvSpPr>
          <p:spPr>
            <a:xfrm>
              <a:off x="6300450" y="2023511"/>
              <a:ext cx="149400" cy="1818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DDEAF6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8" name="Google Shape;1368;p44"/>
            <p:cNvSpPr/>
            <p:nvPr/>
          </p:nvSpPr>
          <p:spPr>
            <a:xfrm>
              <a:off x="7877100" y="2026036"/>
              <a:ext cx="149400" cy="1818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DDEAF6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9" name="Google Shape;1369;p44"/>
            <p:cNvSpPr txBox="1"/>
            <p:nvPr/>
          </p:nvSpPr>
          <p:spPr>
            <a:xfrm>
              <a:off x="4366200" y="2139809"/>
              <a:ext cx="820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Sharded</a:t>
              </a:r>
              <a:endParaRPr sz="1200"/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Stage 1</a:t>
              </a:r>
              <a:endParaRPr sz="1200"/>
            </a:p>
          </p:txBody>
        </p:sp>
        <p:sp>
          <p:nvSpPr>
            <p:cNvPr id="1370" name="Google Shape;1370;p44"/>
            <p:cNvSpPr txBox="1"/>
            <p:nvPr/>
          </p:nvSpPr>
          <p:spPr>
            <a:xfrm>
              <a:off x="5793163" y="2139817"/>
              <a:ext cx="820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Sharded</a:t>
              </a:r>
              <a:endParaRPr sz="1200"/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Stage 2</a:t>
              </a:r>
              <a:endParaRPr sz="1200"/>
            </a:p>
          </p:txBody>
        </p:sp>
        <p:sp>
          <p:nvSpPr>
            <p:cNvPr id="1371" name="Google Shape;1371;p44"/>
            <p:cNvSpPr txBox="1"/>
            <p:nvPr/>
          </p:nvSpPr>
          <p:spPr>
            <a:xfrm>
              <a:off x="7338626" y="2139805"/>
              <a:ext cx="820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Sharded Stage N</a:t>
              </a:r>
              <a:endParaRPr sz="1200"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5133700" y="2360861"/>
              <a:ext cx="137100" cy="1095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373" name="Google Shape;1373;p44"/>
            <p:cNvCxnSpPr>
              <a:stCxn id="1374" idx="2"/>
              <a:endCxn id="1375" idx="0"/>
            </p:cNvCxnSpPr>
            <p:nvPr/>
          </p:nvCxnSpPr>
          <p:spPr>
            <a:xfrm flipH="1">
              <a:off x="6677819" y="2381841"/>
              <a:ext cx="300" cy="67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75" name="Google Shape;1375;p44"/>
            <p:cNvSpPr/>
            <p:nvPr/>
          </p:nvSpPr>
          <p:spPr>
            <a:xfrm>
              <a:off x="6539654" y="2449398"/>
              <a:ext cx="276600" cy="1095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6591569" y="2272341"/>
              <a:ext cx="173100" cy="1095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376" name="Google Shape;1376;p44"/>
            <p:cNvCxnSpPr>
              <a:stCxn id="1377" idx="2"/>
              <a:endCxn id="1378" idx="0"/>
            </p:cNvCxnSpPr>
            <p:nvPr/>
          </p:nvCxnSpPr>
          <p:spPr>
            <a:xfrm flipH="1">
              <a:off x="8224642" y="2381835"/>
              <a:ext cx="300" cy="67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78" name="Google Shape;1378;p44"/>
            <p:cNvSpPr/>
            <p:nvPr/>
          </p:nvSpPr>
          <p:spPr>
            <a:xfrm>
              <a:off x="8086477" y="2449392"/>
              <a:ext cx="276600" cy="1095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8138392" y="2272335"/>
              <a:ext cx="173100" cy="1095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379" name="Google Shape;1379;p44"/>
            <p:cNvSpPr txBox="1"/>
            <p:nvPr/>
          </p:nvSpPr>
          <p:spPr>
            <a:xfrm>
              <a:off x="6978825" y="2183091"/>
              <a:ext cx="3693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latin typeface="Consolas"/>
                  <a:ea typeface="Consolas"/>
                  <a:cs typeface="Consolas"/>
                  <a:sym typeface="Consolas"/>
                </a:rPr>
                <a:t>…</a:t>
              </a:r>
              <a:endParaRPr sz="12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pic>
          <p:nvPicPr>
            <p:cNvPr id="1380" name="Google Shape;1380;p4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96332" y="1927559"/>
              <a:ext cx="471150" cy="3541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81" name="Google Shape;1381;p44"/>
            <p:cNvSpPr txBox="1"/>
            <p:nvPr/>
          </p:nvSpPr>
          <p:spPr>
            <a:xfrm>
              <a:off x="1157720" y="1904540"/>
              <a:ext cx="762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HLO</a:t>
              </a:r>
              <a:endParaRPr/>
            </a:p>
          </p:txBody>
        </p:sp>
        <p:cxnSp>
          <p:nvCxnSpPr>
            <p:cNvPr id="1382" name="Google Shape;1382;p44"/>
            <p:cNvCxnSpPr/>
            <p:nvPr/>
          </p:nvCxnSpPr>
          <p:spPr>
            <a:xfrm>
              <a:off x="1728280" y="2102575"/>
              <a:ext cx="733200" cy="0"/>
            </a:xfrm>
            <a:prstGeom prst="straightConnector1">
              <a:avLst/>
            </a:prstGeom>
            <a:noFill/>
            <a:ln w="9525" cap="flat" cmpd="sng">
              <a:solidFill>
                <a:srgbClr val="E69492"/>
              </a:solidFill>
              <a:prstDash val="solid"/>
              <a:miter lim="8000"/>
              <a:headEnd type="none" w="sm" len="sm"/>
              <a:tailEnd type="triangle" w="med" len="med"/>
            </a:ln>
          </p:spPr>
        </p:cxnSp>
      </p:grpSp>
      <p:grpSp>
        <p:nvGrpSpPr>
          <p:cNvPr id="1383" name="Google Shape;1383;p44"/>
          <p:cNvGrpSpPr/>
          <p:nvPr/>
        </p:nvGrpSpPr>
        <p:grpSpPr>
          <a:xfrm>
            <a:off x="50650" y="2375780"/>
            <a:ext cx="8726025" cy="2649221"/>
            <a:chOff x="50650" y="2375780"/>
            <a:chExt cx="8726025" cy="2649221"/>
          </a:xfrm>
        </p:grpSpPr>
        <p:sp>
          <p:nvSpPr>
            <p:cNvPr id="1384" name="Google Shape;1384;p44"/>
            <p:cNvSpPr txBox="1"/>
            <p:nvPr/>
          </p:nvSpPr>
          <p:spPr>
            <a:xfrm>
              <a:off x="2596674" y="2515203"/>
              <a:ext cx="1302900" cy="461700"/>
            </a:xfrm>
            <a:prstGeom prst="rect">
              <a:avLst/>
            </a:prstGeom>
            <a:solidFill>
              <a:srgbClr val="FFF2CC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Runtime</a:t>
              </a:r>
              <a:endParaRPr sz="120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Orchestration</a:t>
              </a:r>
              <a:endParaRPr sz="1200"/>
            </a:p>
          </p:txBody>
        </p:sp>
        <p:sp>
          <p:nvSpPr>
            <p:cNvPr id="1385" name="Google Shape;1385;p44"/>
            <p:cNvSpPr/>
            <p:nvPr/>
          </p:nvSpPr>
          <p:spPr>
            <a:xfrm>
              <a:off x="4723800" y="2657154"/>
              <a:ext cx="149400" cy="1818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FFF2CC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6" name="Google Shape;1386;p44"/>
            <p:cNvSpPr/>
            <p:nvPr/>
          </p:nvSpPr>
          <p:spPr>
            <a:xfrm>
              <a:off x="6300450" y="2654629"/>
              <a:ext cx="149400" cy="1818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FFF2CC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7" name="Google Shape;1387;p44"/>
            <p:cNvSpPr/>
            <p:nvPr/>
          </p:nvSpPr>
          <p:spPr>
            <a:xfrm>
              <a:off x="7877100" y="2657154"/>
              <a:ext cx="149400" cy="181800"/>
            </a:xfrm>
            <a:prstGeom prst="downArrow">
              <a:avLst>
                <a:gd name="adj1" fmla="val 30428"/>
                <a:gd name="adj2" fmla="val 61293"/>
              </a:avLst>
            </a:prstGeom>
            <a:solidFill>
              <a:srgbClr val="FFF2CC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8" name="Google Shape;1388;p44"/>
            <p:cNvSpPr txBox="1"/>
            <p:nvPr/>
          </p:nvSpPr>
          <p:spPr>
            <a:xfrm>
              <a:off x="3849450" y="2782150"/>
              <a:ext cx="1897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Mesh Executable 1</a:t>
              </a:r>
              <a:endParaRPr sz="1200"/>
            </a:p>
          </p:txBody>
        </p:sp>
        <p:sp>
          <p:nvSpPr>
            <p:cNvPr id="1389" name="Google Shape;1389;p44"/>
            <p:cNvSpPr txBox="1"/>
            <p:nvPr/>
          </p:nvSpPr>
          <p:spPr>
            <a:xfrm>
              <a:off x="5623800" y="2782150"/>
              <a:ext cx="15030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Mesh Executable 2</a:t>
              </a:r>
              <a:endParaRPr sz="1200"/>
            </a:p>
          </p:txBody>
        </p:sp>
        <p:sp>
          <p:nvSpPr>
            <p:cNvPr id="1390" name="Google Shape;1390;p44"/>
            <p:cNvSpPr txBox="1"/>
            <p:nvPr/>
          </p:nvSpPr>
          <p:spPr>
            <a:xfrm>
              <a:off x="7126975" y="2782150"/>
              <a:ext cx="16497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Mesh Executable N</a:t>
              </a:r>
              <a:endParaRPr sz="1200"/>
            </a:p>
          </p:txBody>
        </p:sp>
        <p:sp>
          <p:nvSpPr>
            <p:cNvPr id="1391" name="Google Shape;1391;p44"/>
            <p:cNvSpPr/>
            <p:nvPr/>
          </p:nvSpPr>
          <p:spPr>
            <a:xfrm>
              <a:off x="2503600" y="3463808"/>
              <a:ext cx="2034600" cy="11472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44"/>
            <p:cNvSpPr/>
            <p:nvPr/>
          </p:nvSpPr>
          <p:spPr>
            <a:xfrm>
              <a:off x="2558475" y="3771683"/>
              <a:ext cx="1924800" cy="2865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44"/>
            <p:cNvSpPr txBox="1"/>
            <p:nvPr/>
          </p:nvSpPr>
          <p:spPr>
            <a:xfrm>
              <a:off x="2888200" y="3434166"/>
              <a:ext cx="12654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Device Mesh 1</a:t>
              </a:r>
              <a:endParaRPr sz="1200"/>
            </a:p>
          </p:txBody>
        </p:sp>
        <p:sp>
          <p:nvSpPr>
            <p:cNvPr id="1394" name="Google Shape;1394;p44"/>
            <p:cNvSpPr txBox="1"/>
            <p:nvPr/>
          </p:nvSpPr>
          <p:spPr>
            <a:xfrm>
              <a:off x="2500933" y="3739166"/>
              <a:ext cx="7209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Worker</a:t>
              </a:r>
              <a:endParaRPr sz="1200"/>
            </a:p>
          </p:txBody>
        </p:sp>
        <p:sp>
          <p:nvSpPr>
            <p:cNvPr id="1395" name="Google Shape;1395;p44"/>
            <p:cNvSpPr/>
            <p:nvPr/>
          </p:nvSpPr>
          <p:spPr>
            <a:xfrm>
              <a:off x="3181858" y="3801683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D0</a:t>
              </a:r>
              <a:endParaRPr sz="1200"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3507483" y="3801683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D1</a:t>
              </a:r>
              <a:endParaRPr sz="1200"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3833108" y="3801683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D2</a:t>
              </a:r>
              <a:endParaRPr sz="1200"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4158733" y="3801683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D3</a:t>
              </a:r>
              <a:endParaRPr sz="1200"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2558475" y="4121591"/>
              <a:ext cx="1924800" cy="2865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44"/>
            <p:cNvSpPr txBox="1"/>
            <p:nvPr/>
          </p:nvSpPr>
          <p:spPr>
            <a:xfrm>
              <a:off x="2500933" y="4089074"/>
              <a:ext cx="7209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Worker</a:t>
              </a:r>
              <a:endParaRPr sz="1200"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3181858" y="4151591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D0</a:t>
              </a:r>
              <a:endParaRPr sz="1200"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3507483" y="4151591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D1</a:t>
              </a:r>
              <a:endParaRPr sz="1200"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3833108" y="4151591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D2</a:t>
              </a:r>
              <a:endParaRPr sz="1200"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4158733" y="4151591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D3</a:t>
              </a:r>
              <a:endParaRPr sz="1200"/>
            </a:p>
          </p:txBody>
        </p:sp>
        <p:sp>
          <p:nvSpPr>
            <p:cNvPr id="1405" name="Google Shape;1405;p44"/>
            <p:cNvSpPr txBox="1"/>
            <p:nvPr/>
          </p:nvSpPr>
          <p:spPr>
            <a:xfrm>
              <a:off x="3336225" y="4281416"/>
              <a:ext cx="3693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…</a:t>
              </a:r>
              <a:endParaRPr sz="1200"/>
            </a:p>
          </p:txBody>
        </p:sp>
        <p:sp>
          <p:nvSpPr>
            <p:cNvPr id="1406" name="Google Shape;1406;p44"/>
            <p:cNvSpPr/>
            <p:nvPr/>
          </p:nvSpPr>
          <p:spPr>
            <a:xfrm>
              <a:off x="4773875" y="3463808"/>
              <a:ext cx="2034600" cy="11472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44"/>
            <p:cNvSpPr/>
            <p:nvPr/>
          </p:nvSpPr>
          <p:spPr>
            <a:xfrm>
              <a:off x="4828750" y="3771683"/>
              <a:ext cx="1924800" cy="2865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44"/>
            <p:cNvSpPr txBox="1"/>
            <p:nvPr/>
          </p:nvSpPr>
          <p:spPr>
            <a:xfrm>
              <a:off x="5158475" y="3434166"/>
              <a:ext cx="12654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Device Mesh 2</a:t>
              </a:r>
              <a:endParaRPr sz="1200"/>
            </a:p>
          </p:txBody>
        </p:sp>
        <p:sp>
          <p:nvSpPr>
            <p:cNvPr id="1409" name="Google Shape;1409;p44"/>
            <p:cNvSpPr txBox="1"/>
            <p:nvPr/>
          </p:nvSpPr>
          <p:spPr>
            <a:xfrm>
              <a:off x="4771208" y="3739166"/>
              <a:ext cx="7209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Worker</a:t>
              </a:r>
              <a:endParaRPr sz="1200"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5452133" y="3801683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D0</a:t>
              </a:r>
              <a:endParaRPr sz="1200"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5777758" y="3801683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D1</a:t>
              </a:r>
              <a:endParaRPr sz="1200"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6103383" y="3801683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D2</a:t>
              </a:r>
              <a:endParaRPr sz="1200"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6429008" y="3801683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D3</a:t>
              </a:r>
              <a:endParaRPr sz="1200"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4828750" y="4121591"/>
              <a:ext cx="1924800" cy="2865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44"/>
            <p:cNvSpPr txBox="1"/>
            <p:nvPr/>
          </p:nvSpPr>
          <p:spPr>
            <a:xfrm>
              <a:off x="4771208" y="4089074"/>
              <a:ext cx="7209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Worker</a:t>
              </a:r>
              <a:endParaRPr sz="1200"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5452133" y="4151591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D0</a:t>
              </a:r>
              <a:endParaRPr sz="1200"/>
            </a:p>
          </p:txBody>
        </p:sp>
        <p:sp>
          <p:nvSpPr>
            <p:cNvPr id="1417" name="Google Shape;1417;p44"/>
            <p:cNvSpPr/>
            <p:nvPr/>
          </p:nvSpPr>
          <p:spPr>
            <a:xfrm>
              <a:off x="5777758" y="4151591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D1</a:t>
              </a:r>
              <a:endParaRPr sz="1200"/>
            </a:p>
          </p:txBody>
        </p:sp>
        <p:sp>
          <p:nvSpPr>
            <p:cNvPr id="1418" name="Google Shape;1418;p44"/>
            <p:cNvSpPr/>
            <p:nvPr/>
          </p:nvSpPr>
          <p:spPr>
            <a:xfrm>
              <a:off x="6103383" y="4151591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D2</a:t>
              </a:r>
              <a:endParaRPr sz="1200"/>
            </a:p>
          </p:txBody>
        </p:sp>
        <p:sp>
          <p:nvSpPr>
            <p:cNvPr id="1419" name="Google Shape;1419;p44"/>
            <p:cNvSpPr/>
            <p:nvPr/>
          </p:nvSpPr>
          <p:spPr>
            <a:xfrm>
              <a:off x="6429008" y="4151591"/>
              <a:ext cx="2754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D3</a:t>
              </a:r>
              <a:endParaRPr sz="1200"/>
            </a:p>
          </p:txBody>
        </p:sp>
        <p:sp>
          <p:nvSpPr>
            <p:cNvPr id="1420" name="Google Shape;1420;p44"/>
            <p:cNvSpPr txBox="1"/>
            <p:nvPr/>
          </p:nvSpPr>
          <p:spPr>
            <a:xfrm>
              <a:off x="5606500" y="4281416"/>
              <a:ext cx="3693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…</a:t>
              </a:r>
              <a:endParaRPr sz="1200"/>
            </a:p>
          </p:txBody>
        </p:sp>
        <p:sp>
          <p:nvSpPr>
            <p:cNvPr id="1421" name="Google Shape;1421;p44"/>
            <p:cNvSpPr/>
            <p:nvPr/>
          </p:nvSpPr>
          <p:spPr>
            <a:xfrm>
              <a:off x="7044163" y="3468833"/>
              <a:ext cx="1667400" cy="11472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44"/>
            <p:cNvSpPr/>
            <p:nvPr/>
          </p:nvSpPr>
          <p:spPr>
            <a:xfrm>
              <a:off x="7099037" y="3776708"/>
              <a:ext cx="1557300" cy="2865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44"/>
            <p:cNvSpPr txBox="1"/>
            <p:nvPr/>
          </p:nvSpPr>
          <p:spPr>
            <a:xfrm>
              <a:off x="7243825" y="3434166"/>
              <a:ext cx="12654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Device Mesh N</a:t>
              </a:r>
              <a:endParaRPr sz="1200"/>
            </a:p>
          </p:txBody>
        </p:sp>
        <p:sp>
          <p:nvSpPr>
            <p:cNvPr id="1424" name="Google Shape;1424;p44"/>
            <p:cNvSpPr txBox="1"/>
            <p:nvPr/>
          </p:nvSpPr>
          <p:spPr>
            <a:xfrm>
              <a:off x="7041483" y="3744191"/>
              <a:ext cx="7209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Worker</a:t>
              </a:r>
              <a:endParaRPr sz="1200"/>
            </a:p>
          </p:txBody>
        </p:sp>
        <p:sp>
          <p:nvSpPr>
            <p:cNvPr id="1425" name="Google Shape;1425;p44"/>
            <p:cNvSpPr/>
            <p:nvPr/>
          </p:nvSpPr>
          <p:spPr>
            <a:xfrm>
              <a:off x="7722375" y="3806708"/>
              <a:ext cx="8925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Devices …</a:t>
              </a:r>
              <a:endParaRPr sz="1200"/>
            </a:p>
          </p:txBody>
        </p:sp>
        <p:sp>
          <p:nvSpPr>
            <p:cNvPr id="1426" name="Google Shape;1426;p44"/>
            <p:cNvSpPr/>
            <p:nvPr/>
          </p:nvSpPr>
          <p:spPr>
            <a:xfrm>
              <a:off x="7099037" y="4126608"/>
              <a:ext cx="1557300" cy="2865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44"/>
            <p:cNvSpPr txBox="1"/>
            <p:nvPr/>
          </p:nvSpPr>
          <p:spPr>
            <a:xfrm>
              <a:off x="7041483" y="4094099"/>
              <a:ext cx="7209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Worker</a:t>
              </a:r>
              <a:endParaRPr sz="1200"/>
            </a:p>
          </p:txBody>
        </p:sp>
        <p:sp>
          <p:nvSpPr>
            <p:cNvPr id="1428" name="Google Shape;1428;p44"/>
            <p:cNvSpPr/>
            <p:nvPr/>
          </p:nvSpPr>
          <p:spPr>
            <a:xfrm>
              <a:off x="7722381" y="4156608"/>
              <a:ext cx="892500" cy="226500"/>
            </a:xfrm>
            <a:prstGeom prst="rect">
              <a:avLst/>
            </a:prstGeom>
            <a:solidFill>
              <a:srgbClr val="D9EAD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Devices …</a:t>
              </a:r>
              <a:endParaRPr sz="1200"/>
            </a:p>
          </p:txBody>
        </p:sp>
        <p:sp>
          <p:nvSpPr>
            <p:cNvPr id="1429" name="Google Shape;1429;p44"/>
            <p:cNvSpPr txBox="1"/>
            <p:nvPr/>
          </p:nvSpPr>
          <p:spPr>
            <a:xfrm>
              <a:off x="7691875" y="4281416"/>
              <a:ext cx="3693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…</a:t>
              </a:r>
              <a:endParaRPr sz="1200"/>
            </a:p>
          </p:txBody>
        </p:sp>
        <p:sp>
          <p:nvSpPr>
            <p:cNvPr id="1430" name="Google Shape;1430;p44"/>
            <p:cNvSpPr/>
            <p:nvPr/>
          </p:nvSpPr>
          <p:spPr>
            <a:xfrm rot="5400000">
              <a:off x="3473813" y="2370208"/>
              <a:ext cx="91500" cy="2036400"/>
            </a:xfrm>
            <a:prstGeom prst="leftBrace">
              <a:avLst>
                <a:gd name="adj1" fmla="val 32790"/>
                <a:gd name="adj2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44"/>
            <p:cNvSpPr txBox="1"/>
            <p:nvPr/>
          </p:nvSpPr>
          <p:spPr>
            <a:xfrm>
              <a:off x="2700625" y="3049802"/>
              <a:ext cx="16380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Intra-op Parallelism</a:t>
              </a:r>
              <a:endParaRPr sz="1200"/>
            </a:p>
          </p:txBody>
        </p:sp>
        <p:sp>
          <p:nvSpPr>
            <p:cNvPr id="1432" name="Google Shape;1432;p44"/>
            <p:cNvSpPr/>
            <p:nvPr/>
          </p:nvSpPr>
          <p:spPr>
            <a:xfrm rot="-5400000">
              <a:off x="5560775" y="1597658"/>
              <a:ext cx="91500" cy="6207600"/>
            </a:xfrm>
            <a:prstGeom prst="leftBrace">
              <a:avLst>
                <a:gd name="adj1" fmla="val 32790"/>
                <a:gd name="adj2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44"/>
            <p:cNvSpPr txBox="1"/>
            <p:nvPr/>
          </p:nvSpPr>
          <p:spPr>
            <a:xfrm>
              <a:off x="4788400" y="4655702"/>
              <a:ext cx="16380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Inter-op Parallelism</a:t>
              </a:r>
              <a:endParaRPr sz="1200"/>
            </a:p>
          </p:txBody>
        </p:sp>
        <p:cxnSp>
          <p:nvCxnSpPr>
            <p:cNvPr id="1434" name="Google Shape;1434;p44"/>
            <p:cNvCxnSpPr/>
            <p:nvPr/>
          </p:nvCxnSpPr>
          <p:spPr>
            <a:xfrm flipH="1">
              <a:off x="4351525" y="3081152"/>
              <a:ext cx="464100" cy="235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435" name="Google Shape;1435;p44"/>
            <p:cNvCxnSpPr/>
            <p:nvPr/>
          </p:nvCxnSpPr>
          <p:spPr>
            <a:xfrm flipH="1">
              <a:off x="5815250" y="3083391"/>
              <a:ext cx="564000" cy="29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436" name="Google Shape;1436;p44"/>
            <p:cNvCxnSpPr/>
            <p:nvPr/>
          </p:nvCxnSpPr>
          <p:spPr>
            <a:xfrm>
              <a:off x="7953825" y="3081191"/>
              <a:ext cx="0" cy="321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437" name="Google Shape;1437;p44"/>
            <p:cNvCxnSpPr/>
            <p:nvPr/>
          </p:nvCxnSpPr>
          <p:spPr>
            <a:xfrm>
              <a:off x="4539000" y="4051160"/>
              <a:ext cx="234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438" name="Google Shape;1438;p44"/>
            <p:cNvCxnSpPr/>
            <p:nvPr/>
          </p:nvCxnSpPr>
          <p:spPr>
            <a:xfrm>
              <a:off x="4539013" y="4140360"/>
              <a:ext cx="234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triangle" w="med" len="med"/>
              <a:tailEnd type="none" w="med" len="med"/>
            </a:ln>
          </p:spPr>
        </p:cxnSp>
        <p:sp>
          <p:nvSpPr>
            <p:cNvPr id="1439" name="Google Shape;1439;p44"/>
            <p:cNvSpPr txBox="1"/>
            <p:nvPr/>
          </p:nvSpPr>
          <p:spPr>
            <a:xfrm>
              <a:off x="418160" y="2375780"/>
              <a:ext cx="16380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Alpa pipeline instructions</a:t>
              </a:r>
              <a:endParaRPr/>
            </a:p>
          </p:txBody>
        </p:sp>
        <p:pic>
          <p:nvPicPr>
            <p:cNvPr id="1440" name="Google Shape;1440;p4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0650" y="3598510"/>
              <a:ext cx="1305600" cy="4079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1" name="Google Shape;1441;p44"/>
            <p:cNvSpPr txBox="1"/>
            <p:nvPr/>
          </p:nvSpPr>
          <p:spPr>
            <a:xfrm>
              <a:off x="1029101" y="3601450"/>
              <a:ext cx="848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Actor +</a:t>
              </a:r>
              <a:endParaRPr/>
            </a:p>
          </p:txBody>
        </p:sp>
        <p:sp>
          <p:nvSpPr>
            <p:cNvPr id="1442" name="Google Shape;1442;p44"/>
            <p:cNvSpPr txBox="1"/>
            <p:nvPr/>
          </p:nvSpPr>
          <p:spPr>
            <a:xfrm>
              <a:off x="1021275" y="3989450"/>
              <a:ext cx="996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Runtime</a:t>
              </a:r>
              <a:endParaRPr/>
            </a:p>
          </p:txBody>
        </p:sp>
        <p:pic>
          <p:nvPicPr>
            <p:cNvPr id="1443" name="Google Shape;1443;p4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79407" y="4039468"/>
              <a:ext cx="471150" cy="3541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4" name="Google Shape;1444;p44"/>
            <p:cNvSpPr/>
            <p:nvPr/>
          </p:nvSpPr>
          <p:spPr>
            <a:xfrm>
              <a:off x="4621200" y="4008150"/>
              <a:ext cx="82800" cy="5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45" name="Google Shape;1445;p44"/>
            <p:cNvCxnSpPr/>
            <p:nvPr/>
          </p:nvCxnSpPr>
          <p:spPr>
            <a:xfrm>
              <a:off x="1728280" y="2712175"/>
              <a:ext cx="733200" cy="0"/>
            </a:xfrm>
            <a:prstGeom prst="straightConnector1">
              <a:avLst/>
            </a:prstGeom>
            <a:noFill/>
            <a:ln w="9525" cap="flat" cmpd="sng">
              <a:solidFill>
                <a:srgbClr val="E69492"/>
              </a:solidFill>
              <a:prstDash val="solid"/>
              <a:miter lim="8000"/>
              <a:headEnd type="none" w="sm" len="sm"/>
              <a:tailEnd type="triangle" w="med" len="med"/>
            </a:ln>
          </p:spPr>
        </p:cxnSp>
        <p:cxnSp>
          <p:nvCxnSpPr>
            <p:cNvPr id="1446" name="Google Shape;1446;p44"/>
            <p:cNvCxnSpPr/>
            <p:nvPr/>
          </p:nvCxnSpPr>
          <p:spPr>
            <a:xfrm>
              <a:off x="1728280" y="4007575"/>
              <a:ext cx="733200" cy="0"/>
            </a:xfrm>
            <a:prstGeom prst="straightConnector1">
              <a:avLst/>
            </a:prstGeom>
            <a:noFill/>
            <a:ln w="9525" cap="flat" cmpd="sng">
              <a:solidFill>
                <a:srgbClr val="E69492"/>
              </a:solidFill>
              <a:prstDash val="solid"/>
              <a:miter lim="8000"/>
              <a:headEnd type="none" w="sm" len="sm"/>
              <a:tailEnd type="triangle" w="med" len="med"/>
            </a:ln>
          </p:spPr>
        </p:cxnSp>
      </p:grpSp>
      <p:grpSp>
        <p:nvGrpSpPr>
          <p:cNvPr id="1447" name="Google Shape;1447;p44"/>
          <p:cNvGrpSpPr/>
          <p:nvPr/>
        </p:nvGrpSpPr>
        <p:grpSpPr>
          <a:xfrm>
            <a:off x="3849450" y="774225"/>
            <a:ext cx="4466605" cy="588259"/>
            <a:chOff x="3849450" y="774225"/>
            <a:chExt cx="4466605" cy="588259"/>
          </a:xfrm>
        </p:grpSpPr>
        <p:grpSp>
          <p:nvGrpSpPr>
            <p:cNvPr id="1448" name="Google Shape;1448;p44"/>
            <p:cNvGrpSpPr/>
            <p:nvPr/>
          </p:nvGrpSpPr>
          <p:grpSpPr>
            <a:xfrm>
              <a:off x="5531055" y="925858"/>
              <a:ext cx="848148" cy="286379"/>
              <a:chOff x="2815150" y="1114625"/>
              <a:chExt cx="1122186" cy="378908"/>
            </a:xfrm>
          </p:grpSpPr>
          <p:cxnSp>
            <p:nvCxnSpPr>
              <p:cNvPr id="1449" name="Google Shape;1449;p44"/>
              <p:cNvCxnSpPr>
                <a:stCxn id="1450" idx="3"/>
                <a:endCxn id="1451" idx="1"/>
              </p:cNvCxnSpPr>
              <p:nvPr/>
            </p:nvCxnSpPr>
            <p:spPr>
              <a:xfrm>
                <a:off x="2996650" y="1421192"/>
                <a:ext cx="104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2" name="Google Shape;1452;p44"/>
              <p:cNvCxnSpPr>
                <a:stCxn id="1451" idx="3"/>
                <a:endCxn id="1453" idx="1"/>
              </p:cNvCxnSpPr>
              <p:nvPr/>
            </p:nvCxnSpPr>
            <p:spPr>
              <a:xfrm>
                <a:off x="3466880" y="1421187"/>
                <a:ext cx="10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4" name="Google Shape;1454;p44"/>
              <p:cNvCxnSpPr>
                <a:stCxn id="1455" idx="2"/>
                <a:endCxn id="1451" idx="0"/>
              </p:cNvCxnSpPr>
              <p:nvPr/>
            </p:nvCxnSpPr>
            <p:spPr>
              <a:xfrm>
                <a:off x="3284019" y="1259225"/>
                <a:ext cx="0" cy="89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6" name="Google Shape;1456;p44"/>
              <p:cNvCxnSpPr>
                <a:stCxn id="1457" idx="2"/>
                <a:endCxn id="1453" idx="0"/>
              </p:cNvCxnSpPr>
              <p:nvPr/>
            </p:nvCxnSpPr>
            <p:spPr>
              <a:xfrm>
                <a:off x="3754482" y="1259277"/>
                <a:ext cx="0" cy="89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450" name="Google Shape;1450;p44"/>
              <p:cNvSpPr/>
              <p:nvPr/>
            </p:nvSpPr>
            <p:spPr>
              <a:xfrm>
                <a:off x="2815150" y="1348892"/>
                <a:ext cx="181500" cy="1446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1451" name="Google Shape;1451;p44"/>
              <p:cNvSpPr/>
              <p:nvPr/>
            </p:nvSpPr>
            <p:spPr>
              <a:xfrm>
                <a:off x="3100880" y="1348887"/>
                <a:ext cx="366000" cy="1446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1453" name="Google Shape;1453;p44"/>
              <p:cNvSpPr/>
              <p:nvPr/>
            </p:nvSpPr>
            <p:spPr>
              <a:xfrm>
                <a:off x="3571336" y="1348933"/>
                <a:ext cx="366000" cy="1446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1455" name="Google Shape;1455;p44"/>
              <p:cNvSpPr/>
              <p:nvPr/>
            </p:nvSpPr>
            <p:spPr>
              <a:xfrm>
                <a:off x="3169569" y="1114625"/>
                <a:ext cx="228900" cy="1446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1457" name="Google Shape;1457;p44"/>
              <p:cNvSpPr/>
              <p:nvPr/>
            </p:nvSpPr>
            <p:spPr>
              <a:xfrm>
                <a:off x="3640032" y="1114677"/>
                <a:ext cx="228900" cy="1446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</p:grpSp>
        <p:pic>
          <p:nvPicPr>
            <p:cNvPr id="1458" name="Google Shape;1458;p44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7946755" y="866625"/>
              <a:ext cx="369300" cy="369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59" name="Google Shape;1459;p44"/>
            <p:cNvSpPr txBox="1"/>
            <p:nvPr/>
          </p:nvSpPr>
          <p:spPr>
            <a:xfrm>
              <a:off x="4221867" y="791992"/>
              <a:ext cx="15030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Computational Graph</a:t>
              </a:r>
              <a:endParaRPr sz="1200"/>
            </a:p>
          </p:txBody>
        </p:sp>
        <p:sp>
          <p:nvSpPr>
            <p:cNvPr id="1460" name="Google Shape;1460;p44"/>
            <p:cNvSpPr txBox="1"/>
            <p:nvPr/>
          </p:nvSpPr>
          <p:spPr>
            <a:xfrm>
              <a:off x="7064583" y="774225"/>
              <a:ext cx="1081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Device Cluster</a:t>
              </a:r>
              <a:endParaRPr sz="1200"/>
            </a:p>
          </p:txBody>
        </p:sp>
        <p:sp>
          <p:nvSpPr>
            <p:cNvPr id="1461" name="Google Shape;1461;p44"/>
            <p:cNvSpPr/>
            <p:nvPr/>
          </p:nvSpPr>
          <p:spPr>
            <a:xfrm rot="-5400000">
              <a:off x="6329400" y="249933"/>
              <a:ext cx="91500" cy="2133600"/>
            </a:xfrm>
            <a:prstGeom prst="leftBrace">
              <a:avLst>
                <a:gd name="adj1" fmla="val 32790"/>
                <a:gd name="adj2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462" name="Google Shape;1462;p4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849450" y="920190"/>
              <a:ext cx="519000" cy="301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3" name="Google Shape;1463;p4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323316" y="849133"/>
              <a:ext cx="1305600" cy="40799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64" name="Google Shape;1464;p44"/>
          <p:cNvGrpSpPr/>
          <p:nvPr/>
        </p:nvGrpSpPr>
        <p:grpSpPr>
          <a:xfrm>
            <a:off x="418152" y="3128075"/>
            <a:ext cx="4244400" cy="880200"/>
            <a:chOff x="418152" y="3128075"/>
            <a:chExt cx="4244400" cy="880200"/>
          </a:xfrm>
        </p:grpSpPr>
        <p:sp>
          <p:nvSpPr>
            <p:cNvPr id="1465" name="Google Shape;1465;p44"/>
            <p:cNvSpPr txBox="1"/>
            <p:nvPr/>
          </p:nvSpPr>
          <p:spPr>
            <a:xfrm>
              <a:off x="418152" y="3128075"/>
              <a:ext cx="13602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NVIDIA NCCL</a:t>
              </a:r>
              <a:endParaRPr/>
            </a:p>
          </p:txBody>
        </p:sp>
        <p:cxnSp>
          <p:nvCxnSpPr>
            <p:cNvPr id="1466" name="Google Shape;1466;p44"/>
            <p:cNvCxnSpPr>
              <a:stCxn id="1465" idx="3"/>
              <a:endCxn id="1444" idx="0"/>
            </p:cNvCxnSpPr>
            <p:nvPr/>
          </p:nvCxnSpPr>
          <p:spPr>
            <a:xfrm>
              <a:off x="1778352" y="3328175"/>
              <a:ext cx="2884200" cy="680100"/>
            </a:xfrm>
            <a:prstGeom prst="curvedConnector2">
              <a:avLst/>
            </a:prstGeom>
            <a:noFill/>
            <a:ln w="9525" cap="flat" cmpd="sng">
              <a:solidFill>
                <a:srgbClr val="E69492"/>
              </a:solidFill>
              <a:prstDash val="solid"/>
              <a:miter lim="8000"/>
              <a:headEnd type="none" w="sm" len="sm"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45"/>
          <p:cNvSpPr txBox="1">
            <a:spLocks noGrp="1"/>
          </p:cNvSpPr>
          <p:nvPr>
            <p:ph type="title"/>
          </p:nvPr>
        </p:nvSpPr>
        <p:spPr>
          <a:xfrm>
            <a:off x="490250" y="2238575"/>
            <a:ext cx="6367800" cy="14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Evaluation</a:t>
            </a:r>
            <a:endParaRPr/>
          </a:p>
        </p:txBody>
      </p:sp>
      <p:cxnSp>
        <p:nvCxnSpPr>
          <p:cNvPr id="1472" name="Google Shape;1472;p45"/>
          <p:cNvCxnSpPr/>
          <p:nvPr/>
        </p:nvCxnSpPr>
        <p:spPr>
          <a:xfrm>
            <a:off x="566450" y="3444227"/>
            <a:ext cx="5343300" cy="0"/>
          </a:xfrm>
          <a:prstGeom prst="straightConnector1">
            <a:avLst/>
          </a:prstGeom>
          <a:noFill/>
          <a:ln w="38100" cap="flat" cmpd="sng">
            <a:solidFill>
              <a:srgbClr val="B7CCE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73" name="Google Shape;1473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8426" y="4248625"/>
            <a:ext cx="692650" cy="69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" name="Google Shape;1478;p46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Evaluation:</a:t>
            </a:r>
            <a:r>
              <a:rPr lang="en"/>
              <a:t> Comparing with Previous Works</a:t>
            </a:r>
            <a:endParaRPr/>
          </a:p>
        </p:txBody>
      </p:sp>
      <p:sp>
        <p:nvSpPr>
          <p:cNvPr id="1479" name="Google Shape;1479;p46"/>
          <p:cNvSpPr txBox="1"/>
          <p:nvPr/>
        </p:nvSpPr>
        <p:spPr>
          <a:xfrm>
            <a:off x="1252375" y="4423425"/>
            <a:ext cx="67914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>
                <a:solidFill>
                  <a:schemeClr val="dk1"/>
                </a:solidFill>
              </a:rPr>
              <a:t>Weak scaling results where the model size grow with #GPUs.</a:t>
            </a:r>
            <a:endParaRPr sz="1200" i="1"/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/>
              <a:t>Evaluated on 8 AWS EC2 p3.16xlarge nodes with 8 16GB V100s each (64 GPUs in total). </a:t>
            </a:r>
            <a:endParaRPr sz="1200" i="1"/>
          </a:p>
        </p:txBody>
      </p:sp>
      <p:grpSp>
        <p:nvGrpSpPr>
          <p:cNvPr id="1480" name="Google Shape;1480;p46"/>
          <p:cNvGrpSpPr/>
          <p:nvPr/>
        </p:nvGrpSpPr>
        <p:grpSpPr>
          <a:xfrm>
            <a:off x="531777" y="3366400"/>
            <a:ext cx="2356800" cy="738300"/>
            <a:chOff x="531777" y="3366400"/>
            <a:chExt cx="2356800" cy="738300"/>
          </a:xfrm>
        </p:grpSpPr>
        <p:sp>
          <p:nvSpPr>
            <p:cNvPr id="1481" name="Google Shape;1481;p46"/>
            <p:cNvSpPr/>
            <p:nvPr/>
          </p:nvSpPr>
          <p:spPr>
            <a:xfrm>
              <a:off x="644200" y="3366400"/>
              <a:ext cx="2139600" cy="738300"/>
            </a:xfrm>
            <a:prstGeom prst="roundRect">
              <a:avLst>
                <a:gd name="adj" fmla="val 16667"/>
              </a:avLst>
            </a:prstGeom>
            <a:solidFill>
              <a:srgbClr val="E5E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82" name="Google Shape;1482;p46"/>
            <p:cNvSpPr txBox="1"/>
            <p:nvPr/>
          </p:nvSpPr>
          <p:spPr>
            <a:xfrm>
              <a:off x="531777" y="3406117"/>
              <a:ext cx="23568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000000"/>
                  </a:solidFill>
                </a:rPr>
                <a:t>Match specialized manual systems.</a:t>
              </a:r>
              <a:endParaRPr sz="1800"/>
            </a:p>
          </p:txBody>
        </p:sp>
      </p:grpSp>
      <p:cxnSp>
        <p:nvCxnSpPr>
          <p:cNvPr id="1483" name="Google Shape;1483;p46"/>
          <p:cNvCxnSpPr/>
          <p:nvPr/>
        </p:nvCxnSpPr>
        <p:spPr>
          <a:xfrm>
            <a:off x="3137450" y="1047175"/>
            <a:ext cx="0" cy="2961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484" name="Google Shape;1484;p46"/>
          <p:cNvCxnSpPr/>
          <p:nvPr/>
        </p:nvCxnSpPr>
        <p:spPr>
          <a:xfrm>
            <a:off x="6010025" y="1047175"/>
            <a:ext cx="0" cy="2961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grpSp>
        <p:nvGrpSpPr>
          <p:cNvPr id="1485" name="Google Shape;1485;p46"/>
          <p:cNvGrpSpPr/>
          <p:nvPr/>
        </p:nvGrpSpPr>
        <p:grpSpPr>
          <a:xfrm>
            <a:off x="454435" y="1129672"/>
            <a:ext cx="2472826" cy="2221640"/>
            <a:chOff x="454435" y="1129672"/>
            <a:chExt cx="2472826" cy="2221640"/>
          </a:xfrm>
        </p:grpSpPr>
        <p:sp>
          <p:nvSpPr>
            <p:cNvPr id="1486" name="Google Shape;1486;p46"/>
            <p:cNvSpPr txBox="1"/>
            <p:nvPr/>
          </p:nvSpPr>
          <p:spPr>
            <a:xfrm>
              <a:off x="666200" y="1129672"/>
              <a:ext cx="20493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rgbClr val="000000"/>
                  </a:solidFill>
                </a:rPr>
                <a:t>GPT (up</a:t>
              </a:r>
              <a:r>
                <a:rPr lang="en" sz="1600" b="1"/>
                <a:t> to 39B</a:t>
              </a:r>
              <a:r>
                <a:rPr lang="en" sz="1600" b="1">
                  <a:solidFill>
                    <a:srgbClr val="000000"/>
                  </a:solidFill>
                </a:rPr>
                <a:t>)</a:t>
              </a:r>
              <a:endParaRPr sz="1600" b="1"/>
            </a:p>
          </p:txBody>
        </p:sp>
        <p:pic>
          <p:nvPicPr>
            <p:cNvPr id="1487" name="Google Shape;1487;p4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54435" y="1496677"/>
              <a:ext cx="2472826" cy="185463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88" name="Google Shape;1488;p46"/>
          <p:cNvGrpSpPr/>
          <p:nvPr/>
        </p:nvGrpSpPr>
        <p:grpSpPr>
          <a:xfrm>
            <a:off x="3273475" y="1111843"/>
            <a:ext cx="2597100" cy="2228927"/>
            <a:chOff x="3273475" y="1111843"/>
            <a:chExt cx="2597100" cy="2228927"/>
          </a:xfrm>
        </p:grpSpPr>
        <p:sp>
          <p:nvSpPr>
            <p:cNvPr id="1489" name="Google Shape;1489;p46"/>
            <p:cNvSpPr txBox="1"/>
            <p:nvPr/>
          </p:nvSpPr>
          <p:spPr>
            <a:xfrm>
              <a:off x="3273475" y="1111843"/>
              <a:ext cx="25971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/>
                <a:t>GShard </a:t>
              </a:r>
              <a:r>
                <a:rPr lang="en" sz="1600" b="1">
                  <a:solidFill>
                    <a:srgbClr val="000000"/>
                  </a:solidFill>
                </a:rPr>
                <a:t>MoE </a:t>
              </a:r>
              <a:r>
                <a:rPr lang="en" sz="1600" b="1">
                  <a:solidFill>
                    <a:schemeClr val="dk1"/>
                  </a:solidFill>
                </a:rPr>
                <a:t>(up to 70B)</a:t>
              </a:r>
              <a:endParaRPr sz="1600" b="1">
                <a:solidFill>
                  <a:srgbClr val="000000"/>
                </a:solidFill>
              </a:endParaRPr>
            </a:p>
          </p:txBody>
        </p:sp>
        <p:pic>
          <p:nvPicPr>
            <p:cNvPr id="1490" name="Google Shape;1490;p4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338252" y="1486136"/>
              <a:ext cx="2472826" cy="185463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91" name="Google Shape;1491;p46"/>
          <p:cNvGrpSpPr/>
          <p:nvPr/>
        </p:nvGrpSpPr>
        <p:grpSpPr>
          <a:xfrm>
            <a:off x="6087025" y="1111843"/>
            <a:ext cx="2691600" cy="2230561"/>
            <a:chOff x="6087025" y="1111843"/>
            <a:chExt cx="2691600" cy="2230561"/>
          </a:xfrm>
        </p:grpSpPr>
        <p:sp>
          <p:nvSpPr>
            <p:cNvPr id="1492" name="Google Shape;1492;p46"/>
            <p:cNvSpPr txBox="1"/>
            <p:nvPr/>
          </p:nvSpPr>
          <p:spPr>
            <a:xfrm>
              <a:off x="6087025" y="1111843"/>
              <a:ext cx="26916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rgbClr val="000000"/>
                  </a:solidFill>
                </a:rPr>
                <a:t>Wide-ResNet </a:t>
              </a:r>
              <a:r>
                <a:rPr lang="en" sz="1600" b="1">
                  <a:solidFill>
                    <a:schemeClr val="dk1"/>
                  </a:solidFill>
                </a:rPr>
                <a:t>(up to 13B)</a:t>
              </a:r>
              <a:endParaRPr sz="1600" b="1">
                <a:solidFill>
                  <a:srgbClr val="000000"/>
                </a:solidFill>
              </a:endParaRPr>
            </a:p>
          </p:txBody>
        </p:sp>
        <p:pic>
          <p:nvPicPr>
            <p:cNvPr id="1493" name="Google Shape;1493;p4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210350" y="1487770"/>
              <a:ext cx="2472826" cy="185463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94" name="Google Shape;1494;p46"/>
          <p:cNvGrpSpPr/>
          <p:nvPr/>
        </p:nvGrpSpPr>
        <p:grpSpPr>
          <a:xfrm>
            <a:off x="3276926" y="3389100"/>
            <a:ext cx="2593800" cy="738300"/>
            <a:chOff x="3276926" y="3389100"/>
            <a:chExt cx="2593800" cy="738300"/>
          </a:xfrm>
        </p:grpSpPr>
        <p:sp>
          <p:nvSpPr>
            <p:cNvPr id="1495" name="Google Shape;1495;p46"/>
            <p:cNvSpPr/>
            <p:nvPr/>
          </p:nvSpPr>
          <p:spPr>
            <a:xfrm>
              <a:off x="3284602" y="3389100"/>
              <a:ext cx="2586000" cy="738300"/>
            </a:xfrm>
            <a:prstGeom prst="roundRect">
              <a:avLst>
                <a:gd name="adj" fmla="val 16667"/>
              </a:avLst>
            </a:prstGeom>
            <a:solidFill>
              <a:srgbClr val="E5E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6" name="Google Shape;1496;p46"/>
            <p:cNvSpPr txBox="1"/>
            <p:nvPr/>
          </p:nvSpPr>
          <p:spPr>
            <a:xfrm>
              <a:off x="3276926" y="3428824"/>
              <a:ext cx="25938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chemeClr val="dk1"/>
                  </a:solidFill>
                </a:rPr>
                <a:t>Outperform the manual baseline by up to 8x.</a:t>
              </a:r>
              <a:endParaRPr sz="1800"/>
            </a:p>
          </p:txBody>
        </p:sp>
      </p:grpSp>
      <p:grpSp>
        <p:nvGrpSpPr>
          <p:cNvPr id="1497" name="Google Shape;1497;p46"/>
          <p:cNvGrpSpPr/>
          <p:nvPr/>
        </p:nvGrpSpPr>
        <p:grpSpPr>
          <a:xfrm>
            <a:off x="6138925" y="3366400"/>
            <a:ext cx="2597100" cy="738300"/>
            <a:chOff x="6138925" y="3366400"/>
            <a:chExt cx="2597100" cy="738300"/>
          </a:xfrm>
        </p:grpSpPr>
        <p:sp>
          <p:nvSpPr>
            <p:cNvPr id="1498" name="Google Shape;1498;p46"/>
            <p:cNvSpPr/>
            <p:nvPr/>
          </p:nvSpPr>
          <p:spPr>
            <a:xfrm>
              <a:off x="6204863" y="3366400"/>
              <a:ext cx="2472900" cy="738300"/>
            </a:xfrm>
            <a:prstGeom prst="roundRect">
              <a:avLst>
                <a:gd name="adj" fmla="val 16667"/>
              </a:avLst>
            </a:prstGeom>
            <a:solidFill>
              <a:srgbClr val="E5E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9" name="Google Shape;1499;p46"/>
            <p:cNvSpPr txBox="1"/>
            <p:nvPr/>
          </p:nvSpPr>
          <p:spPr>
            <a:xfrm>
              <a:off x="6138925" y="3406124"/>
              <a:ext cx="25971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rPr lang="en" sz="1800"/>
                <a:t>Generalize to models without manual plans.</a:t>
              </a:r>
              <a:endParaRPr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" name="Google Shape;1504;p47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Evaluation: </a:t>
            </a:r>
            <a:r>
              <a:rPr lang="en"/>
              <a:t>Ablation Study with Inter-op and Intra-op Only  </a:t>
            </a:r>
            <a:endParaRPr/>
          </a:p>
        </p:txBody>
      </p:sp>
      <p:sp>
        <p:nvSpPr>
          <p:cNvPr id="1505" name="Google Shape;1505;p47"/>
          <p:cNvSpPr txBox="1"/>
          <p:nvPr/>
        </p:nvSpPr>
        <p:spPr>
          <a:xfrm>
            <a:off x="862825" y="1419224"/>
            <a:ext cx="16047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000000"/>
                </a:solidFill>
              </a:rPr>
              <a:t>GPT</a:t>
            </a:r>
            <a:endParaRPr sz="1600" b="1"/>
          </a:p>
        </p:txBody>
      </p:sp>
      <p:sp>
        <p:nvSpPr>
          <p:cNvPr id="1506" name="Google Shape;1506;p47"/>
          <p:cNvSpPr txBox="1"/>
          <p:nvPr/>
        </p:nvSpPr>
        <p:spPr>
          <a:xfrm>
            <a:off x="3490613" y="1419224"/>
            <a:ext cx="2111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/>
              <a:t>GShard </a:t>
            </a:r>
            <a:r>
              <a:rPr lang="en" sz="1600" b="1">
                <a:solidFill>
                  <a:srgbClr val="000000"/>
                </a:solidFill>
              </a:rPr>
              <a:t>MoE</a:t>
            </a:r>
            <a:endParaRPr sz="1600" b="1">
              <a:solidFill>
                <a:srgbClr val="000000"/>
              </a:solidFill>
            </a:endParaRPr>
          </a:p>
        </p:txBody>
      </p:sp>
      <p:cxnSp>
        <p:nvCxnSpPr>
          <p:cNvPr id="1507" name="Google Shape;1507;p47"/>
          <p:cNvCxnSpPr/>
          <p:nvPr/>
        </p:nvCxnSpPr>
        <p:spPr>
          <a:xfrm>
            <a:off x="3111775" y="1547325"/>
            <a:ext cx="0" cy="2040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508" name="Google Shape;1508;p47"/>
          <p:cNvSpPr txBox="1"/>
          <p:nvPr/>
        </p:nvSpPr>
        <p:spPr>
          <a:xfrm>
            <a:off x="6382575" y="1419224"/>
            <a:ext cx="20493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000000"/>
                </a:solidFill>
              </a:rPr>
              <a:t>Wide-ResNet</a:t>
            </a:r>
            <a:endParaRPr sz="1600" b="1">
              <a:solidFill>
                <a:srgbClr val="000000"/>
              </a:solidFill>
            </a:endParaRPr>
          </a:p>
        </p:txBody>
      </p:sp>
      <p:grpSp>
        <p:nvGrpSpPr>
          <p:cNvPr id="1509" name="Google Shape;1509;p47"/>
          <p:cNvGrpSpPr/>
          <p:nvPr/>
        </p:nvGrpSpPr>
        <p:grpSpPr>
          <a:xfrm>
            <a:off x="817175" y="3825725"/>
            <a:ext cx="7509650" cy="430800"/>
            <a:chOff x="893300" y="3825725"/>
            <a:chExt cx="7509650" cy="430800"/>
          </a:xfrm>
        </p:grpSpPr>
        <p:sp>
          <p:nvSpPr>
            <p:cNvPr id="1510" name="Google Shape;1510;p47"/>
            <p:cNvSpPr/>
            <p:nvPr/>
          </p:nvSpPr>
          <p:spPr>
            <a:xfrm>
              <a:off x="893350" y="3825725"/>
              <a:ext cx="7509600" cy="430800"/>
            </a:xfrm>
            <a:prstGeom prst="roundRect">
              <a:avLst>
                <a:gd name="adj" fmla="val 16667"/>
              </a:avLst>
            </a:prstGeom>
            <a:solidFill>
              <a:srgbClr val="E5E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47"/>
            <p:cNvSpPr txBox="1"/>
            <p:nvPr/>
          </p:nvSpPr>
          <p:spPr>
            <a:xfrm>
              <a:off x="893300" y="3867974"/>
              <a:ext cx="75096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/>
                <a:t>Combining inter- and intra-operator parallelism scales to more devices.</a:t>
              </a:r>
              <a:endParaRPr sz="1800"/>
            </a:p>
          </p:txBody>
        </p:sp>
      </p:grpSp>
      <p:cxnSp>
        <p:nvCxnSpPr>
          <p:cNvPr id="1512" name="Google Shape;1512;p47"/>
          <p:cNvCxnSpPr/>
          <p:nvPr/>
        </p:nvCxnSpPr>
        <p:spPr>
          <a:xfrm>
            <a:off x="5985025" y="1547313"/>
            <a:ext cx="0" cy="2040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pic>
        <p:nvPicPr>
          <p:cNvPr id="1513" name="Google Shape;1513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093" y="1757124"/>
            <a:ext cx="2541016" cy="190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4" name="Google Shape;1514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8389" y="1731755"/>
            <a:ext cx="2660025" cy="1995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5" name="Google Shape;1515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32499" y="1757125"/>
            <a:ext cx="2592401" cy="1944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" name="Google Shape;1520;p48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Case Study: </a:t>
            </a:r>
            <a:r>
              <a:rPr lang="en"/>
              <a:t>Wide-ResNet Partition on 16 GPUs.</a:t>
            </a:r>
            <a:endParaRPr/>
          </a:p>
        </p:txBody>
      </p:sp>
      <p:pic>
        <p:nvPicPr>
          <p:cNvPr id="1521" name="Google Shape;1521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64775"/>
            <a:ext cx="8839200" cy="20164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6" name="Google Shape;1526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9143" y="2953736"/>
            <a:ext cx="1523726" cy="1523726"/>
          </a:xfrm>
          <a:prstGeom prst="rect">
            <a:avLst/>
          </a:prstGeom>
          <a:noFill/>
          <a:ln>
            <a:noFill/>
          </a:ln>
        </p:spPr>
      </p:pic>
      <p:sp>
        <p:nvSpPr>
          <p:cNvPr id="1527" name="Google Shape;1527;p49"/>
          <p:cNvSpPr txBox="1">
            <a:spLocks noGrp="1"/>
          </p:cNvSpPr>
          <p:nvPr>
            <p:ph type="body" idx="1"/>
          </p:nvPr>
        </p:nvSpPr>
        <p:spPr>
          <a:xfrm>
            <a:off x="1441800" y="595075"/>
            <a:ext cx="6441300" cy="238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400"/>
              <a:t> Hierarchical view: </a:t>
            </a:r>
            <a:r>
              <a:rPr lang="en" sz="2400">
                <a:solidFill>
                  <a:srgbClr val="015CC5"/>
                </a:solidFill>
              </a:rPr>
              <a:t>inter-op</a:t>
            </a:r>
            <a:r>
              <a:rPr lang="en" sz="2400"/>
              <a:t> and </a:t>
            </a:r>
            <a:r>
              <a:rPr lang="en" sz="2400">
                <a:solidFill>
                  <a:srgbClr val="015CC5"/>
                </a:solidFill>
              </a:rPr>
              <a:t>intra-op</a:t>
            </a:r>
            <a:endParaRPr sz="2400"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400"/>
              <a:t> Match or outperform specialized systems</a:t>
            </a:r>
            <a:endParaRPr sz="2400"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400"/>
              <a:t> Generalizes to new models</a:t>
            </a:r>
            <a:endParaRPr sz="2400"/>
          </a:p>
        </p:txBody>
      </p:sp>
      <p:sp>
        <p:nvSpPr>
          <p:cNvPr id="1528" name="Google Shape;1528;p49"/>
          <p:cNvSpPr txBox="1"/>
          <p:nvPr/>
        </p:nvSpPr>
        <p:spPr>
          <a:xfrm>
            <a:off x="4376533" y="3069100"/>
            <a:ext cx="3383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u="sng">
                <a:solidFill>
                  <a:srgbClr val="015CC5"/>
                </a:solidFill>
                <a:latin typeface="Consolas"/>
                <a:ea typeface="Consolas"/>
                <a:cs typeface="Consolas"/>
                <a:sym typeface="Consolas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alpa.ai</a:t>
            </a:r>
            <a:r>
              <a:rPr lang="en" sz="3600">
                <a:latin typeface="Consolas"/>
                <a:ea typeface="Consolas"/>
                <a:cs typeface="Consolas"/>
                <a:sym typeface="Consolas"/>
              </a:rPr>
              <a:t> </a:t>
            </a:r>
            <a:endParaRPr sz="3600"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529" name="Google Shape;1529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52001" y="1250601"/>
            <a:ext cx="393750" cy="39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0" name="Google Shape;1530;p4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42376" y="1801845"/>
            <a:ext cx="393750" cy="393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1" name="Google Shape;1531;p4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42373" y="2380322"/>
            <a:ext cx="393750" cy="39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532" name="Google Shape;1532;p49"/>
          <p:cNvSpPr txBox="1"/>
          <p:nvPr/>
        </p:nvSpPr>
        <p:spPr>
          <a:xfrm>
            <a:off x="751200" y="551370"/>
            <a:ext cx="7641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 b="1">
                <a:solidFill>
                  <a:srgbClr val="4472C4"/>
                </a:solidFill>
                <a:latin typeface="Consolas"/>
                <a:ea typeface="Consolas"/>
                <a:cs typeface="Consolas"/>
                <a:sym typeface="Consolas"/>
              </a:rPr>
              <a:t>@alpa.parallelize</a:t>
            </a:r>
            <a:r>
              <a:rPr lang="en" sz="2400" b="1">
                <a:solidFill>
                  <a:srgbClr val="4472C4"/>
                </a:solidFill>
              </a:rPr>
              <a:t>:</a:t>
            </a:r>
            <a:r>
              <a:rPr lang="en" sz="2400">
                <a:solidFill>
                  <a:schemeClr val="dk1"/>
                </a:solidFill>
              </a:rPr>
              <a:t> automatic model-parallel training</a:t>
            </a:r>
            <a:endParaRPr/>
          </a:p>
        </p:txBody>
      </p:sp>
      <p:pic>
        <p:nvPicPr>
          <p:cNvPr id="1533" name="Google Shape;1533;p4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31011" y="3786206"/>
            <a:ext cx="1768599" cy="44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" name="Google Shape;1538;p50"/>
          <p:cNvSpPr txBox="1">
            <a:spLocks noGrp="1"/>
          </p:cNvSpPr>
          <p:nvPr>
            <p:ph type="title"/>
          </p:nvPr>
        </p:nvSpPr>
        <p:spPr>
          <a:xfrm>
            <a:off x="490250" y="2238575"/>
            <a:ext cx="6367800" cy="14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Backup Slides</a:t>
            </a:r>
            <a:endParaRPr/>
          </a:p>
        </p:txBody>
      </p:sp>
      <p:cxnSp>
        <p:nvCxnSpPr>
          <p:cNvPr id="1539" name="Google Shape;1539;p50"/>
          <p:cNvCxnSpPr/>
          <p:nvPr/>
        </p:nvCxnSpPr>
        <p:spPr>
          <a:xfrm>
            <a:off x="642650" y="3444227"/>
            <a:ext cx="3826800" cy="0"/>
          </a:xfrm>
          <a:prstGeom prst="straightConnector1">
            <a:avLst/>
          </a:prstGeom>
          <a:noFill/>
          <a:ln w="38100" cap="flat" cmpd="sng">
            <a:solidFill>
              <a:srgbClr val="B7CCE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40" name="Google Shape;1540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8426" y="4248625"/>
            <a:ext cx="692650" cy="69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are System Challenges?</a:t>
            </a:r>
            <a:endParaRPr/>
          </a:p>
        </p:txBody>
      </p:sp>
      <p:sp>
        <p:nvSpPr>
          <p:cNvPr id="85" name="Google Shape;85;p16"/>
          <p:cNvSpPr txBox="1"/>
          <p:nvPr/>
        </p:nvSpPr>
        <p:spPr>
          <a:xfrm>
            <a:off x="1352287" y="1213002"/>
            <a:ext cx="771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Input </a:t>
            </a:r>
            <a:endParaRPr/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0262" y="1682198"/>
            <a:ext cx="655350" cy="6553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7" name="Google Shape;8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07561" y="2488623"/>
            <a:ext cx="660746" cy="65535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cxnSp>
        <p:nvCxnSpPr>
          <p:cNvPr id="88" name="Google Shape;88;p16"/>
          <p:cNvCxnSpPr/>
          <p:nvPr/>
        </p:nvCxnSpPr>
        <p:spPr>
          <a:xfrm>
            <a:off x="1281863" y="1622315"/>
            <a:ext cx="0" cy="1593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9" name="Google Shape;89;p16"/>
          <p:cNvCxnSpPr/>
          <p:nvPr/>
        </p:nvCxnSpPr>
        <p:spPr>
          <a:xfrm>
            <a:off x="1281863" y="1622315"/>
            <a:ext cx="1257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0" name="Google Shape;90;p16"/>
          <p:cNvCxnSpPr/>
          <p:nvPr/>
        </p:nvCxnSpPr>
        <p:spPr>
          <a:xfrm>
            <a:off x="1281863" y="3215615"/>
            <a:ext cx="1257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1" name="Google Shape;91;p16"/>
          <p:cNvCxnSpPr/>
          <p:nvPr/>
        </p:nvCxnSpPr>
        <p:spPr>
          <a:xfrm rot="10800000">
            <a:off x="2189478" y="1622315"/>
            <a:ext cx="0" cy="1593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" name="Google Shape;92;p16"/>
          <p:cNvCxnSpPr/>
          <p:nvPr/>
        </p:nvCxnSpPr>
        <p:spPr>
          <a:xfrm rot="10800000">
            <a:off x="2063778" y="3215615"/>
            <a:ext cx="1257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" name="Google Shape;93;p16"/>
          <p:cNvCxnSpPr/>
          <p:nvPr/>
        </p:nvCxnSpPr>
        <p:spPr>
          <a:xfrm rot="10800000">
            <a:off x="2063778" y="1622315"/>
            <a:ext cx="1257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4" name="Google Shape;94;p16"/>
          <p:cNvGrpSpPr/>
          <p:nvPr/>
        </p:nvGrpSpPr>
        <p:grpSpPr>
          <a:xfrm>
            <a:off x="2808296" y="2846452"/>
            <a:ext cx="3609600" cy="415580"/>
            <a:chOff x="2808296" y="2846452"/>
            <a:chExt cx="3609600" cy="415580"/>
          </a:xfrm>
        </p:grpSpPr>
        <p:sp>
          <p:nvSpPr>
            <p:cNvPr id="95" name="Google Shape;95;p16"/>
            <p:cNvSpPr txBox="1"/>
            <p:nvPr/>
          </p:nvSpPr>
          <p:spPr>
            <a:xfrm>
              <a:off x="3388821" y="2861832"/>
              <a:ext cx="2645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E69492"/>
                  </a:solidFill>
                </a:rPr>
                <a:t>Backward Propagation</a:t>
              </a:r>
              <a:endParaRPr>
                <a:solidFill>
                  <a:srgbClr val="E69492"/>
                </a:solidFill>
              </a:endParaRPr>
            </a:p>
          </p:txBody>
        </p:sp>
        <p:cxnSp>
          <p:nvCxnSpPr>
            <p:cNvPr id="96" name="Google Shape;96;p16"/>
            <p:cNvCxnSpPr/>
            <p:nvPr/>
          </p:nvCxnSpPr>
          <p:spPr>
            <a:xfrm>
              <a:off x="2808296" y="2846452"/>
              <a:ext cx="3609600" cy="0"/>
            </a:xfrm>
            <a:prstGeom prst="straightConnector1">
              <a:avLst/>
            </a:prstGeom>
            <a:noFill/>
            <a:ln w="19050" cap="flat" cmpd="sng">
              <a:solidFill>
                <a:srgbClr val="E69492"/>
              </a:solidFill>
              <a:prstDash val="solid"/>
              <a:round/>
              <a:headEnd type="triangle" w="med" len="med"/>
              <a:tailEnd type="none" w="med" len="med"/>
            </a:ln>
          </p:spPr>
        </p:cxnSp>
      </p:grpSp>
      <p:sp>
        <p:nvSpPr>
          <p:cNvPr id="97" name="Google Shape;97;p16"/>
          <p:cNvSpPr/>
          <p:nvPr/>
        </p:nvSpPr>
        <p:spPr>
          <a:xfrm>
            <a:off x="2462620" y="2347415"/>
            <a:ext cx="204000" cy="1431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EEEEE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" name="Google Shape;98;p16"/>
          <p:cNvGrpSpPr/>
          <p:nvPr/>
        </p:nvGrpSpPr>
        <p:grpSpPr>
          <a:xfrm>
            <a:off x="2808296" y="1213002"/>
            <a:ext cx="5053840" cy="1657456"/>
            <a:chOff x="2808296" y="1213002"/>
            <a:chExt cx="5053840" cy="1657456"/>
          </a:xfrm>
        </p:grpSpPr>
        <p:cxnSp>
          <p:nvCxnSpPr>
            <p:cNvPr id="99" name="Google Shape;99;p16"/>
            <p:cNvCxnSpPr/>
            <p:nvPr/>
          </p:nvCxnSpPr>
          <p:spPr>
            <a:xfrm>
              <a:off x="7036694" y="2869119"/>
              <a:ext cx="125700" cy="0"/>
            </a:xfrm>
            <a:prstGeom prst="straightConnector1">
              <a:avLst/>
            </a:prstGeom>
            <a:noFill/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100;p16"/>
            <p:cNvCxnSpPr/>
            <p:nvPr/>
          </p:nvCxnSpPr>
          <p:spPr>
            <a:xfrm rot="10800000">
              <a:off x="7396659" y="2870458"/>
              <a:ext cx="125700" cy="0"/>
            </a:xfrm>
            <a:prstGeom prst="straightConnector1">
              <a:avLst/>
            </a:prstGeom>
            <a:noFill/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1" name="Google Shape;101;p16"/>
            <p:cNvSpPr txBox="1"/>
            <p:nvPr/>
          </p:nvSpPr>
          <p:spPr>
            <a:xfrm>
              <a:off x="7044151" y="2469115"/>
              <a:ext cx="465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</a:rPr>
                <a:t>Dog</a:t>
              </a:r>
              <a:endParaRPr>
                <a:solidFill>
                  <a:schemeClr val="dk1"/>
                </a:solidFill>
              </a:endParaRPr>
            </a:p>
          </p:txBody>
        </p:sp>
        <p:grpSp>
          <p:nvGrpSpPr>
            <p:cNvPr id="102" name="Google Shape;102;p16"/>
            <p:cNvGrpSpPr/>
            <p:nvPr/>
          </p:nvGrpSpPr>
          <p:grpSpPr>
            <a:xfrm>
              <a:off x="2808296" y="1213002"/>
              <a:ext cx="5053840" cy="1657456"/>
              <a:chOff x="2808296" y="1213002"/>
              <a:chExt cx="5053840" cy="1657456"/>
            </a:xfrm>
          </p:grpSpPr>
          <p:cxnSp>
            <p:nvCxnSpPr>
              <p:cNvPr id="103" name="Google Shape;103;p16"/>
              <p:cNvCxnSpPr>
                <a:endCxn id="104" idx="1"/>
              </p:cNvCxnSpPr>
              <p:nvPr/>
            </p:nvCxnSpPr>
            <p:spPr>
              <a:xfrm rot="10800000" flipH="1">
                <a:off x="3819911" y="2418965"/>
                <a:ext cx="162600" cy="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105" name="Google Shape;105;p16"/>
              <p:cNvCxnSpPr>
                <a:stCxn id="104" idx="3"/>
                <a:endCxn id="106" idx="1"/>
              </p:cNvCxnSpPr>
              <p:nvPr/>
            </p:nvCxnSpPr>
            <p:spPr>
              <a:xfrm>
                <a:off x="4835711" y="2418965"/>
                <a:ext cx="16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107" name="Google Shape;107;p16"/>
              <p:cNvCxnSpPr>
                <a:stCxn id="106" idx="3"/>
                <a:endCxn id="108" idx="1"/>
              </p:cNvCxnSpPr>
              <p:nvPr/>
            </p:nvCxnSpPr>
            <p:spPr>
              <a:xfrm>
                <a:off x="5264911" y="2418965"/>
                <a:ext cx="16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109" name="Google Shape;109;p16"/>
              <p:cNvSpPr txBox="1"/>
              <p:nvPr/>
            </p:nvSpPr>
            <p:spPr>
              <a:xfrm>
                <a:off x="3246171" y="1605532"/>
                <a:ext cx="29304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rgbClr val="4472C4"/>
                    </a:solidFill>
                  </a:rPr>
                  <a:t>Forward Propagation</a:t>
                </a:r>
                <a:endParaRPr>
                  <a:solidFill>
                    <a:srgbClr val="4472C4"/>
                  </a:solidFill>
                </a:endParaRPr>
              </a:p>
            </p:txBody>
          </p:sp>
          <p:cxnSp>
            <p:nvCxnSpPr>
              <p:cNvPr id="110" name="Google Shape;110;p16"/>
              <p:cNvCxnSpPr/>
              <p:nvPr/>
            </p:nvCxnSpPr>
            <p:spPr>
              <a:xfrm>
                <a:off x="2808296" y="1996153"/>
                <a:ext cx="3609600" cy="96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4472C4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111" name="Google Shape;111;p16"/>
              <p:cNvSpPr/>
              <p:nvPr/>
            </p:nvSpPr>
            <p:spPr>
              <a:xfrm>
                <a:off x="2939761" y="2267465"/>
                <a:ext cx="853200" cy="303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/>
                  <a:t>Layer 1</a:t>
                </a:r>
                <a:endParaRPr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" name="Google Shape;104;p16"/>
              <p:cNvSpPr/>
              <p:nvPr/>
            </p:nvSpPr>
            <p:spPr>
              <a:xfrm>
                <a:off x="3982511" y="2267465"/>
                <a:ext cx="853200" cy="303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/>
                  <a:t>Layer 2</a:t>
                </a:r>
                <a:endParaRPr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108;p16"/>
              <p:cNvSpPr/>
              <p:nvPr/>
            </p:nvSpPr>
            <p:spPr>
              <a:xfrm>
                <a:off x="5433211" y="2267465"/>
                <a:ext cx="853200" cy="303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/>
                  <a:t>Layer n</a:t>
                </a:r>
                <a:endParaRPr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6"/>
              <p:cNvSpPr txBox="1"/>
              <p:nvPr/>
            </p:nvSpPr>
            <p:spPr>
              <a:xfrm>
                <a:off x="4947911" y="2179327"/>
                <a:ext cx="2610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…</a:t>
                </a:r>
                <a:endParaRPr/>
              </a:p>
            </p:txBody>
          </p:sp>
          <p:sp>
            <p:nvSpPr>
              <p:cNvPr id="113" name="Google Shape;113;p16"/>
              <p:cNvSpPr txBox="1"/>
              <p:nvPr/>
            </p:nvSpPr>
            <p:spPr>
              <a:xfrm>
                <a:off x="6696937" y="1213002"/>
                <a:ext cx="11652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Prediction</a:t>
                </a:r>
                <a:endParaRPr/>
              </a:p>
            </p:txBody>
          </p:sp>
          <p:cxnSp>
            <p:nvCxnSpPr>
              <p:cNvPr id="114" name="Google Shape;114;p16"/>
              <p:cNvCxnSpPr/>
              <p:nvPr/>
            </p:nvCxnSpPr>
            <p:spPr>
              <a:xfrm>
                <a:off x="7036694" y="1967471"/>
                <a:ext cx="0" cy="901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5" name="Google Shape;115;p16"/>
              <p:cNvCxnSpPr/>
              <p:nvPr/>
            </p:nvCxnSpPr>
            <p:spPr>
              <a:xfrm>
                <a:off x="7036694" y="1967471"/>
                <a:ext cx="125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9595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" name="Google Shape;116;p16"/>
              <p:cNvCxnSpPr/>
              <p:nvPr/>
            </p:nvCxnSpPr>
            <p:spPr>
              <a:xfrm rot="10800000">
                <a:off x="7522359" y="1968958"/>
                <a:ext cx="0" cy="901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" name="Google Shape;117;p16"/>
              <p:cNvCxnSpPr/>
              <p:nvPr/>
            </p:nvCxnSpPr>
            <p:spPr>
              <a:xfrm rot="10800000">
                <a:off x="7396659" y="1968810"/>
                <a:ext cx="125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9595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8" name="Google Shape;118;p16"/>
              <p:cNvSpPr txBox="1"/>
              <p:nvPr/>
            </p:nvSpPr>
            <p:spPr>
              <a:xfrm>
                <a:off x="7044151" y="1967490"/>
                <a:ext cx="4650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91425" rIns="0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</a:rPr>
                  <a:t>Cat</a:t>
                </a:r>
                <a:endParaRPr>
                  <a:solidFill>
                    <a:schemeClr val="dk1"/>
                  </a:solidFill>
                </a:endParaRPr>
              </a:p>
            </p:txBody>
          </p:sp>
          <p:sp>
            <p:nvSpPr>
              <p:cNvPr id="119" name="Google Shape;119;p16"/>
              <p:cNvSpPr/>
              <p:nvPr/>
            </p:nvSpPr>
            <p:spPr>
              <a:xfrm>
                <a:off x="6559552" y="2347415"/>
                <a:ext cx="204000" cy="143100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rgbClr val="EEEEEE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0" name="Google Shape;120;p16"/>
          <p:cNvGrpSpPr/>
          <p:nvPr/>
        </p:nvGrpSpPr>
        <p:grpSpPr>
          <a:xfrm>
            <a:off x="165325" y="3398275"/>
            <a:ext cx="4017600" cy="1125300"/>
            <a:chOff x="165325" y="3398275"/>
            <a:chExt cx="4017600" cy="1125300"/>
          </a:xfrm>
        </p:grpSpPr>
        <p:sp>
          <p:nvSpPr>
            <p:cNvPr id="121" name="Google Shape;121;p16"/>
            <p:cNvSpPr txBox="1"/>
            <p:nvPr/>
          </p:nvSpPr>
          <p:spPr>
            <a:xfrm>
              <a:off x="165325" y="4092475"/>
              <a:ext cx="40176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1. What if the </a:t>
              </a:r>
              <a:r>
                <a:rPr lang="en" sz="1600" b="1"/>
                <a:t>input dataset</a:t>
              </a:r>
              <a:r>
                <a:rPr lang="en" sz="1600"/>
                <a:t> is very large?</a:t>
              </a:r>
              <a:endParaRPr sz="1600"/>
            </a:p>
          </p:txBody>
        </p:sp>
        <p:cxnSp>
          <p:nvCxnSpPr>
            <p:cNvPr id="122" name="Google Shape;122;p16"/>
            <p:cNvCxnSpPr/>
            <p:nvPr/>
          </p:nvCxnSpPr>
          <p:spPr>
            <a:xfrm rot="10800000">
              <a:off x="1931000" y="3398275"/>
              <a:ext cx="274200" cy="694200"/>
            </a:xfrm>
            <a:prstGeom prst="straightConnector1">
              <a:avLst/>
            </a:prstGeom>
            <a:noFill/>
            <a:ln w="38100" cap="flat" cmpd="sng">
              <a:solidFill>
                <a:srgbClr val="666666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grpSp>
        <p:nvGrpSpPr>
          <p:cNvPr id="123" name="Google Shape;123;p16"/>
          <p:cNvGrpSpPr/>
          <p:nvPr/>
        </p:nvGrpSpPr>
        <p:grpSpPr>
          <a:xfrm>
            <a:off x="4503976" y="3214675"/>
            <a:ext cx="3450000" cy="1308900"/>
            <a:chOff x="4503976" y="3214675"/>
            <a:chExt cx="3450000" cy="1308900"/>
          </a:xfrm>
        </p:grpSpPr>
        <p:sp>
          <p:nvSpPr>
            <p:cNvPr id="124" name="Google Shape;124;p16"/>
            <p:cNvSpPr txBox="1"/>
            <p:nvPr/>
          </p:nvSpPr>
          <p:spPr>
            <a:xfrm>
              <a:off x="4503976" y="4092475"/>
              <a:ext cx="34500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2. What if the </a:t>
              </a:r>
              <a:r>
                <a:rPr lang="en" sz="1600" b="1"/>
                <a:t>model</a:t>
              </a:r>
              <a:r>
                <a:rPr lang="en" sz="1600"/>
                <a:t> is very large?</a:t>
              </a:r>
              <a:endParaRPr sz="1600"/>
            </a:p>
          </p:txBody>
        </p:sp>
        <p:cxnSp>
          <p:nvCxnSpPr>
            <p:cNvPr id="125" name="Google Shape;125;p16"/>
            <p:cNvCxnSpPr/>
            <p:nvPr/>
          </p:nvCxnSpPr>
          <p:spPr>
            <a:xfrm rot="10800000">
              <a:off x="6207385" y="3214675"/>
              <a:ext cx="274200" cy="877800"/>
            </a:xfrm>
            <a:prstGeom prst="straightConnector1">
              <a:avLst/>
            </a:prstGeom>
            <a:noFill/>
            <a:ln w="38100" cap="flat" cmpd="sng">
              <a:solidFill>
                <a:srgbClr val="666666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p51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Compilation Time</a:t>
            </a:r>
            <a:endParaRPr/>
          </a:p>
        </p:txBody>
      </p:sp>
      <p:pic>
        <p:nvPicPr>
          <p:cNvPr id="1546" name="Google Shape;1546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222200"/>
            <a:ext cx="4696499" cy="204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7" name="Google Shape;1547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3624625"/>
            <a:ext cx="3560049" cy="1378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" name="Google Shape;1552;p52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Intra-op Ablation Study</a:t>
            </a:r>
            <a:endParaRPr/>
          </a:p>
        </p:txBody>
      </p:sp>
      <p:pic>
        <p:nvPicPr>
          <p:cNvPr id="1553" name="Google Shape;155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37475"/>
            <a:ext cx="8839204" cy="19292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Google Shape;1558;p53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Inter-op Ablation Study</a:t>
            </a:r>
            <a:endParaRPr/>
          </a:p>
        </p:txBody>
      </p:sp>
      <p:pic>
        <p:nvPicPr>
          <p:cNvPr id="1559" name="Google Shape;1559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391550"/>
            <a:ext cx="4666349" cy="292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oogle Shape;130;p17"/>
          <p:cNvGrpSpPr/>
          <p:nvPr/>
        </p:nvGrpSpPr>
        <p:grpSpPr>
          <a:xfrm>
            <a:off x="2125800" y="2379991"/>
            <a:ext cx="1386300" cy="1665886"/>
            <a:chOff x="2125800" y="2379991"/>
            <a:chExt cx="1386300" cy="1665886"/>
          </a:xfrm>
        </p:grpSpPr>
        <p:sp>
          <p:nvSpPr>
            <p:cNvPr id="131" name="Google Shape;131;p17"/>
            <p:cNvSpPr/>
            <p:nvPr/>
          </p:nvSpPr>
          <p:spPr>
            <a:xfrm>
              <a:off x="2125800" y="2400076"/>
              <a:ext cx="1386300" cy="731400"/>
            </a:xfrm>
            <a:prstGeom prst="roundRect">
              <a:avLst>
                <a:gd name="adj" fmla="val 16667"/>
              </a:avLst>
            </a:prstGeom>
            <a:solidFill>
              <a:srgbClr val="B7CCE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17"/>
            <p:cNvSpPr txBox="1"/>
            <p:nvPr/>
          </p:nvSpPr>
          <p:spPr>
            <a:xfrm>
              <a:off x="2452350" y="2379991"/>
              <a:ext cx="7332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GPU 1</a:t>
              </a:r>
              <a:endParaRPr/>
            </a:p>
          </p:txBody>
        </p:sp>
        <p:sp>
          <p:nvSpPr>
            <p:cNvPr id="133" name="Google Shape;133;p17"/>
            <p:cNvSpPr/>
            <p:nvPr/>
          </p:nvSpPr>
          <p:spPr>
            <a:xfrm>
              <a:off x="2125800" y="3314476"/>
              <a:ext cx="1386300" cy="731400"/>
            </a:xfrm>
            <a:prstGeom prst="roundRect">
              <a:avLst>
                <a:gd name="adj" fmla="val 16667"/>
              </a:avLst>
            </a:prstGeom>
            <a:solidFill>
              <a:srgbClr val="E5B8B7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7"/>
            <p:cNvSpPr txBox="1"/>
            <p:nvPr/>
          </p:nvSpPr>
          <p:spPr>
            <a:xfrm>
              <a:off x="2452350" y="3294391"/>
              <a:ext cx="7332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GPU 2</a:t>
              </a:r>
              <a:endParaRPr/>
            </a:p>
          </p:txBody>
        </p:sp>
      </p:grpSp>
      <p:sp>
        <p:nvSpPr>
          <p:cNvPr id="135" name="Google Shape;135;p17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are System Challenges?</a:t>
            </a:r>
            <a:endParaRPr/>
          </a:p>
        </p:txBody>
      </p:sp>
      <p:sp>
        <p:nvSpPr>
          <p:cNvPr id="136" name="Google Shape;136;p17"/>
          <p:cNvSpPr txBox="1"/>
          <p:nvPr/>
        </p:nvSpPr>
        <p:spPr>
          <a:xfrm>
            <a:off x="311700" y="929950"/>
            <a:ext cx="41487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1. What if the input dataset is very large?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137" name="Google Shape;137;p17"/>
          <p:cNvSpPr txBox="1"/>
          <p:nvPr/>
        </p:nvSpPr>
        <p:spPr>
          <a:xfrm>
            <a:off x="311700" y="1346350"/>
            <a:ext cx="38472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</a:rPr>
              <a:t>😃 Easy.</a:t>
            </a:r>
            <a:endParaRPr sz="16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Use data parallelism: partition input data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and replicate the model</a:t>
            </a:r>
            <a:endParaRPr sz="1500">
              <a:solidFill>
                <a:schemeClr val="dk1"/>
              </a:solidFill>
            </a:endParaRPr>
          </a:p>
        </p:txBody>
      </p:sp>
      <p:sp>
        <p:nvSpPr>
          <p:cNvPr id="138" name="Google Shape;138;p17"/>
          <p:cNvSpPr txBox="1"/>
          <p:nvPr/>
        </p:nvSpPr>
        <p:spPr>
          <a:xfrm>
            <a:off x="4655100" y="929950"/>
            <a:ext cx="41487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2. What if the model is very large?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139" name="Google Shape;139;p17"/>
          <p:cNvSpPr txBox="1"/>
          <p:nvPr/>
        </p:nvSpPr>
        <p:spPr>
          <a:xfrm>
            <a:off x="4655100" y="1346350"/>
            <a:ext cx="44889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</a:rPr>
              <a:t>😖 Hard !!</a:t>
            </a:r>
            <a:endParaRPr sz="1600">
              <a:solidFill>
                <a:schemeClr val="dk1"/>
              </a:solidFill>
            </a:endParaRPr>
          </a:p>
        </p:txBody>
      </p:sp>
      <p:grpSp>
        <p:nvGrpSpPr>
          <p:cNvPr id="140" name="Google Shape;140;p17"/>
          <p:cNvGrpSpPr/>
          <p:nvPr/>
        </p:nvGrpSpPr>
        <p:grpSpPr>
          <a:xfrm>
            <a:off x="2382000" y="2733476"/>
            <a:ext cx="873900" cy="1249800"/>
            <a:chOff x="2382000" y="2733476"/>
            <a:chExt cx="873900" cy="1249800"/>
          </a:xfrm>
        </p:grpSpPr>
        <p:sp>
          <p:nvSpPr>
            <p:cNvPr id="141" name="Google Shape;141;p17"/>
            <p:cNvSpPr/>
            <p:nvPr/>
          </p:nvSpPr>
          <p:spPr>
            <a:xfrm>
              <a:off x="2382000" y="2733476"/>
              <a:ext cx="873900" cy="3354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model</a:t>
              </a:r>
              <a:endParaRPr sz="1600"/>
            </a:p>
          </p:txBody>
        </p:sp>
        <p:sp>
          <p:nvSpPr>
            <p:cNvPr id="142" name="Google Shape;142;p17"/>
            <p:cNvSpPr/>
            <p:nvPr/>
          </p:nvSpPr>
          <p:spPr>
            <a:xfrm>
              <a:off x="2382000" y="3647876"/>
              <a:ext cx="873900" cy="3354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model</a:t>
              </a:r>
              <a:endParaRPr sz="1600"/>
            </a:p>
          </p:txBody>
        </p:sp>
      </p:grpSp>
      <p:grpSp>
        <p:nvGrpSpPr>
          <p:cNvPr id="143" name="Google Shape;143;p17"/>
          <p:cNvGrpSpPr/>
          <p:nvPr/>
        </p:nvGrpSpPr>
        <p:grpSpPr>
          <a:xfrm>
            <a:off x="387900" y="2598082"/>
            <a:ext cx="1737900" cy="1249799"/>
            <a:chOff x="387900" y="2598082"/>
            <a:chExt cx="1737900" cy="1249799"/>
          </a:xfrm>
        </p:grpSpPr>
        <p:sp>
          <p:nvSpPr>
            <p:cNvPr id="144" name="Google Shape;144;p17"/>
            <p:cNvSpPr/>
            <p:nvPr/>
          </p:nvSpPr>
          <p:spPr>
            <a:xfrm>
              <a:off x="387900" y="2598082"/>
              <a:ext cx="1286100" cy="3354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input batch 1</a:t>
              </a:r>
              <a:endParaRPr/>
            </a:p>
          </p:txBody>
        </p:sp>
        <p:sp>
          <p:nvSpPr>
            <p:cNvPr id="145" name="Google Shape;145;p17"/>
            <p:cNvSpPr/>
            <p:nvPr/>
          </p:nvSpPr>
          <p:spPr>
            <a:xfrm>
              <a:off x="387900" y="3512482"/>
              <a:ext cx="1286100" cy="3354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input batch 2</a:t>
              </a:r>
              <a:endParaRPr/>
            </a:p>
          </p:txBody>
        </p:sp>
        <p:cxnSp>
          <p:nvCxnSpPr>
            <p:cNvPr id="146" name="Google Shape;146;p17"/>
            <p:cNvCxnSpPr>
              <a:stCxn id="144" idx="3"/>
              <a:endCxn id="131" idx="1"/>
            </p:cNvCxnSpPr>
            <p:nvPr/>
          </p:nvCxnSpPr>
          <p:spPr>
            <a:xfrm>
              <a:off x="1674000" y="2765782"/>
              <a:ext cx="4518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47" name="Google Shape;147;p17"/>
            <p:cNvCxnSpPr>
              <a:stCxn id="145" idx="3"/>
              <a:endCxn id="133" idx="1"/>
            </p:cNvCxnSpPr>
            <p:nvPr/>
          </p:nvCxnSpPr>
          <p:spPr>
            <a:xfrm>
              <a:off x="1674000" y="3680182"/>
              <a:ext cx="4518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grpSp>
        <p:nvGrpSpPr>
          <p:cNvPr id="148" name="Google Shape;148;p17"/>
          <p:cNvGrpSpPr/>
          <p:nvPr/>
        </p:nvGrpSpPr>
        <p:grpSpPr>
          <a:xfrm>
            <a:off x="4655100" y="2242350"/>
            <a:ext cx="4014600" cy="2030400"/>
            <a:chOff x="4655100" y="2242350"/>
            <a:chExt cx="4014600" cy="2030400"/>
          </a:xfrm>
        </p:grpSpPr>
        <p:sp>
          <p:nvSpPr>
            <p:cNvPr id="149" name="Google Shape;149;p17"/>
            <p:cNvSpPr/>
            <p:nvPr/>
          </p:nvSpPr>
          <p:spPr>
            <a:xfrm>
              <a:off x="4655100" y="2242350"/>
              <a:ext cx="4014600" cy="20304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/>
            </a:p>
          </p:txBody>
        </p:sp>
        <p:sp>
          <p:nvSpPr>
            <p:cNvPr id="150" name="Google Shape;150;p17"/>
            <p:cNvSpPr txBox="1"/>
            <p:nvPr/>
          </p:nvSpPr>
          <p:spPr>
            <a:xfrm>
              <a:off x="4831250" y="2780400"/>
              <a:ext cx="1989900" cy="95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500">
                  <a:solidFill>
                    <a:schemeClr val="dk1"/>
                  </a:solidFill>
                </a:rPr>
                <a:t>model</a:t>
              </a:r>
              <a:endParaRPr sz="2500">
                <a:solidFill>
                  <a:schemeClr val="dk1"/>
                </a:solidFill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500" b="1">
                  <a:solidFill>
                    <a:schemeClr val="dk1"/>
                  </a:solidFill>
                </a:rPr>
                <a:t>(350 GB)</a:t>
              </a:r>
              <a:endParaRPr sz="2500" b="1">
                <a:solidFill>
                  <a:schemeClr val="dk1"/>
                </a:solidFill>
              </a:endParaRPr>
            </a:p>
          </p:txBody>
        </p:sp>
      </p:grpSp>
      <p:grpSp>
        <p:nvGrpSpPr>
          <p:cNvPr id="151" name="Google Shape;151;p17"/>
          <p:cNvGrpSpPr/>
          <p:nvPr/>
        </p:nvGrpSpPr>
        <p:grpSpPr>
          <a:xfrm>
            <a:off x="7086150" y="2377440"/>
            <a:ext cx="1386300" cy="1664088"/>
            <a:chOff x="7086150" y="2377440"/>
            <a:chExt cx="1386300" cy="1664088"/>
          </a:xfrm>
        </p:grpSpPr>
        <p:sp>
          <p:nvSpPr>
            <p:cNvPr id="152" name="Google Shape;152;p17"/>
            <p:cNvSpPr/>
            <p:nvPr/>
          </p:nvSpPr>
          <p:spPr>
            <a:xfrm>
              <a:off x="7086150" y="2395728"/>
              <a:ext cx="1386300" cy="731400"/>
            </a:xfrm>
            <a:prstGeom prst="roundRect">
              <a:avLst>
                <a:gd name="adj" fmla="val 16667"/>
              </a:avLst>
            </a:prstGeom>
            <a:solidFill>
              <a:srgbClr val="B7CCE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17"/>
            <p:cNvSpPr txBox="1"/>
            <p:nvPr/>
          </p:nvSpPr>
          <p:spPr>
            <a:xfrm>
              <a:off x="7261950" y="2377440"/>
              <a:ext cx="1034700" cy="69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GPU 1</a:t>
              </a:r>
              <a:endParaRPr/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/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/>
                <a:t>(32 GB)</a:t>
              </a:r>
              <a:endParaRPr b="1"/>
            </a:p>
          </p:txBody>
        </p:sp>
        <p:sp>
          <p:nvSpPr>
            <p:cNvPr id="154" name="Google Shape;154;p17"/>
            <p:cNvSpPr/>
            <p:nvPr/>
          </p:nvSpPr>
          <p:spPr>
            <a:xfrm>
              <a:off x="7086150" y="3310128"/>
              <a:ext cx="1386300" cy="731400"/>
            </a:xfrm>
            <a:prstGeom prst="roundRect">
              <a:avLst>
                <a:gd name="adj" fmla="val 16667"/>
              </a:avLst>
            </a:prstGeom>
            <a:solidFill>
              <a:srgbClr val="E5B8B7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7"/>
            <p:cNvSpPr txBox="1"/>
            <p:nvPr/>
          </p:nvSpPr>
          <p:spPr>
            <a:xfrm>
              <a:off x="7296450" y="3291840"/>
              <a:ext cx="965700" cy="69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GPU 2</a:t>
              </a:r>
              <a:endParaRPr/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/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/>
                <a:t>(32 GB)</a:t>
              </a:r>
              <a:endParaRPr b="1"/>
            </a:p>
          </p:txBody>
        </p:sp>
      </p:grpSp>
      <p:grpSp>
        <p:nvGrpSpPr>
          <p:cNvPr id="156" name="Google Shape;156;p17"/>
          <p:cNvGrpSpPr/>
          <p:nvPr/>
        </p:nvGrpSpPr>
        <p:grpSpPr>
          <a:xfrm>
            <a:off x="2608000" y="3734750"/>
            <a:ext cx="4946400" cy="1276500"/>
            <a:chOff x="2608000" y="3734750"/>
            <a:chExt cx="4946400" cy="1276500"/>
          </a:xfrm>
        </p:grpSpPr>
        <p:sp>
          <p:nvSpPr>
            <p:cNvPr id="157" name="Google Shape;157;p17"/>
            <p:cNvSpPr txBox="1"/>
            <p:nvPr/>
          </p:nvSpPr>
          <p:spPr>
            <a:xfrm>
              <a:off x="2608000" y="4580150"/>
              <a:ext cx="4946400" cy="431100"/>
            </a:xfrm>
            <a:prstGeom prst="rect">
              <a:avLst/>
            </a:prstGeom>
            <a:noFill/>
            <a:ln w="19050" cap="flat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rgbClr val="CC0000"/>
                  </a:solidFill>
                </a:rPr>
                <a:t>Challenge</a:t>
              </a:r>
              <a:r>
                <a:rPr lang="en" sz="1600">
                  <a:solidFill>
                    <a:srgbClr val="CC0000"/>
                  </a:solidFill>
                </a:rPr>
                <a:t>: How to partition a computational graph?</a:t>
              </a:r>
              <a:endParaRPr sz="1600">
                <a:solidFill>
                  <a:srgbClr val="CC0000"/>
                </a:solidFill>
              </a:endParaRPr>
            </a:p>
          </p:txBody>
        </p:sp>
        <p:cxnSp>
          <p:nvCxnSpPr>
            <p:cNvPr id="158" name="Google Shape;158;p17"/>
            <p:cNvCxnSpPr>
              <a:stCxn id="157" idx="0"/>
              <a:endCxn id="150" idx="2"/>
            </p:cNvCxnSpPr>
            <p:nvPr/>
          </p:nvCxnSpPr>
          <p:spPr>
            <a:xfrm rot="10800000" flipH="1">
              <a:off x="5081200" y="3734750"/>
              <a:ext cx="744900" cy="845400"/>
            </a:xfrm>
            <a:prstGeom prst="straightConnector1">
              <a:avLst/>
            </a:prstGeom>
            <a:noFill/>
            <a:ln w="28575" cap="flat" cmpd="sng">
              <a:solidFill>
                <a:srgbClr val="666666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18"/>
          <p:cNvGrpSpPr/>
          <p:nvPr/>
        </p:nvGrpSpPr>
        <p:grpSpPr>
          <a:xfrm>
            <a:off x="406600" y="982765"/>
            <a:ext cx="3465777" cy="683273"/>
            <a:chOff x="413714" y="1011290"/>
            <a:chExt cx="3465777" cy="683273"/>
          </a:xfrm>
        </p:grpSpPr>
        <p:sp>
          <p:nvSpPr>
            <p:cNvPr id="164" name="Google Shape;164;p18"/>
            <p:cNvSpPr/>
            <p:nvPr/>
          </p:nvSpPr>
          <p:spPr>
            <a:xfrm>
              <a:off x="413714" y="1420364"/>
              <a:ext cx="2742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x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65" name="Google Shape;165;p18"/>
            <p:cNvCxnSpPr>
              <a:stCxn id="166" idx="3"/>
              <a:endCxn id="167" idx="1"/>
            </p:cNvCxnSpPr>
            <p:nvPr/>
          </p:nvCxnSpPr>
          <p:spPr>
            <a:xfrm>
              <a:off x="2448046" y="1557464"/>
              <a:ext cx="196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68" name="Google Shape;168;p18"/>
            <p:cNvCxnSpPr>
              <a:stCxn id="169" idx="3"/>
              <a:endCxn id="166" idx="1"/>
            </p:cNvCxnSpPr>
            <p:nvPr/>
          </p:nvCxnSpPr>
          <p:spPr>
            <a:xfrm>
              <a:off x="1534351" y="1557464"/>
              <a:ext cx="3033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70" name="Google Shape;170;p18"/>
            <p:cNvCxnSpPr>
              <a:stCxn id="164" idx="3"/>
              <a:endCxn id="169" idx="1"/>
            </p:cNvCxnSpPr>
            <p:nvPr/>
          </p:nvCxnSpPr>
          <p:spPr>
            <a:xfrm>
              <a:off x="687914" y="1557464"/>
              <a:ext cx="2061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71" name="Google Shape;171;p18"/>
            <p:cNvCxnSpPr>
              <a:stCxn id="167" idx="3"/>
              <a:endCxn id="172" idx="1"/>
            </p:cNvCxnSpPr>
            <p:nvPr/>
          </p:nvCxnSpPr>
          <p:spPr>
            <a:xfrm>
              <a:off x="3285191" y="1557464"/>
              <a:ext cx="2286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72" name="Google Shape;172;p18"/>
            <p:cNvSpPr/>
            <p:nvPr/>
          </p:nvSpPr>
          <p:spPr>
            <a:xfrm>
              <a:off x="3513791" y="1420364"/>
              <a:ext cx="3657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sub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66" name="Google Shape;166;p18"/>
            <p:cNvSpPr/>
            <p:nvPr/>
          </p:nvSpPr>
          <p:spPr>
            <a:xfrm>
              <a:off x="1837546" y="1420364"/>
              <a:ext cx="6105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relu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67" name="Google Shape;167;p18"/>
            <p:cNvSpPr/>
            <p:nvPr/>
          </p:nvSpPr>
          <p:spPr>
            <a:xfrm>
              <a:off x="2644991" y="1420364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 sz="13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73" name="Google Shape;173;p18"/>
            <p:cNvSpPr/>
            <p:nvPr/>
          </p:nvSpPr>
          <p:spPr>
            <a:xfrm>
              <a:off x="2644991" y="1011290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w2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74" name="Google Shape;174;p18"/>
            <p:cNvCxnSpPr>
              <a:stCxn id="173" idx="2"/>
              <a:endCxn id="167" idx="0"/>
            </p:cNvCxnSpPr>
            <p:nvPr/>
          </p:nvCxnSpPr>
          <p:spPr>
            <a:xfrm>
              <a:off x="2965091" y="1285490"/>
              <a:ext cx="0" cy="1350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69" name="Google Shape;169;p18"/>
            <p:cNvSpPr/>
            <p:nvPr/>
          </p:nvSpPr>
          <p:spPr>
            <a:xfrm>
              <a:off x="894151" y="1420364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175" name="Google Shape;175;p18"/>
            <p:cNvSpPr/>
            <p:nvPr/>
          </p:nvSpPr>
          <p:spPr>
            <a:xfrm>
              <a:off x="894151" y="1011290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w1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176" name="Google Shape;176;p18"/>
            <p:cNvCxnSpPr>
              <a:stCxn id="175" idx="2"/>
              <a:endCxn id="169" idx="0"/>
            </p:cNvCxnSpPr>
            <p:nvPr/>
          </p:nvCxnSpPr>
          <p:spPr>
            <a:xfrm>
              <a:off x="1214251" y="1285490"/>
              <a:ext cx="0" cy="1350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sp>
        <p:nvSpPr>
          <p:cNvPr id="177" name="Google Shape;177;p18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Partition Computational Graphs</a:t>
            </a:r>
            <a:endParaRPr/>
          </a:p>
        </p:txBody>
      </p:sp>
      <p:grpSp>
        <p:nvGrpSpPr>
          <p:cNvPr id="178" name="Google Shape;178;p18"/>
          <p:cNvGrpSpPr/>
          <p:nvPr/>
        </p:nvGrpSpPr>
        <p:grpSpPr>
          <a:xfrm>
            <a:off x="4618626" y="982774"/>
            <a:ext cx="1068087" cy="740455"/>
            <a:chOff x="4618626" y="982774"/>
            <a:chExt cx="1068087" cy="740455"/>
          </a:xfrm>
        </p:grpSpPr>
        <p:sp>
          <p:nvSpPr>
            <p:cNvPr id="179" name="Google Shape;179;p18"/>
            <p:cNvSpPr/>
            <p:nvPr/>
          </p:nvSpPr>
          <p:spPr>
            <a:xfrm>
              <a:off x="4837713" y="982774"/>
              <a:ext cx="8490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/>
                <a:t>Device 1</a:t>
              </a:r>
              <a:endParaRPr sz="1200"/>
            </a:p>
          </p:txBody>
        </p:sp>
        <p:sp>
          <p:nvSpPr>
            <p:cNvPr id="180" name="Google Shape;180;p18"/>
            <p:cNvSpPr/>
            <p:nvPr/>
          </p:nvSpPr>
          <p:spPr>
            <a:xfrm>
              <a:off x="4618626" y="1067824"/>
              <a:ext cx="228600" cy="228600"/>
            </a:xfrm>
            <a:prstGeom prst="roundRect">
              <a:avLst>
                <a:gd name="adj" fmla="val 16667"/>
              </a:avLst>
            </a:prstGeom>
            <a:solidFill>
              <a:srgbClr val="B7CCE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</a:endParaRPr>
            </a:p>
          </p:txBody>
        </p:sp>
        <p:sp>
          <p:nvSpPr>
            <p:cNvPr id="181" name="Google Shape;181;p18"/>
            <p:cNvSpPr/>
            <p:nvPr/>
          </p:nvSpPr>
          <p:spPr>
            <a:xfrm>
              <a:off x="4618626" y="1409579"/>
              <a:ext cx="228600" cy="228600"/>
            </a:xfrm>
            <a:prstGeom prst="roundRect">
              <a:avLst>
                <a:gd name="adj" fmla="val 16667"/>
              </a:avLst>
            </a:prstGeom>
            <a:solidFill>
              <a:srgbClr val="E5B8B7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</a:endParaRPr>
            </a:p>
          </p:txBody>
        </p:sp>
        <p:sp>
          <p:nvSpPr>
            <p:cNvPr id="182" name="Google Shape;182;p18"/>
            <p:cNvSpPr/>
            <p:nvPr/>
          </p:nvSpPr>
          <p:spPr>
            <a:xfrm>
              <a:off x="4837713" y="1324529"/>
              <a:ext cx="8490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Device 2</a:t>
              </a:r>
              <a:endParaRPr sz="1200"/>
            </a:p>
          </p:txBody>
        </p:sp>
      </p:grpSp>
      <p:grpSp>
        <p:nvGrpSpPr>
          <p:cNvPr id="183" name="Google Shape;183;p18"/>
          <p:cNvGrpSpPr/>
          <p:nvPr/>
        </p:nvGrpSpPr>
        <p:grpSpPr>
          <a:xfrm>
            <a:off x="378129" y="1962450"/>
            <a:ext cx="3875700" cy="1482075"/>
            <a:chOff x="378129" y="2038650"/>
            <a:chExt cx="3875700" cy="1482075"/>
          </a:xfrm>
        </p:grpSpPr>
        <p:grpSp>
          <p:nvGrpSpPr>
            <p:cNvPr id="184" name="Google Shape;184;p18"/>
            <p:cNvGrpSpPr/>
            <p:nvPr/>
          </p:nvGrpSpPr>
          <p:grpSpPr>
            <a:xfrm>
              <a:off x="406600" y="2423925"/>
              <a:ext cx="3465777" cy="1096800"/>
              <a:chOff x="413714" y="2452450"/>
              <a:chExt cx="3465777" cy="1096800"/>
            </a:xfrm>
          </p:grpSpPr>
          <p:sp>
            <p:nvSpPr>
              <p:cNvPr id="185" name="Google Shape;185;p18"/>
              <p:cNvSpPr/>
              <p:nvPr/>
            </p:nvSpPr>
            <p:spPr>
              <a:xfrm>
                <a:off x="413714" y="2974815"/>
                <a:ext cx="274200" cy="274200"/>
              </a:xfrm>
              <a:prstGeom prst="roundRect">
                <a:avLst>
                  <a:gd name="adj" fmla="val 16667"/>
                </a:avLst>
              </a:prstGeom>
              <a:solidFill>
                <a:srgbClr val="B7CCE4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latin typeface="Consolas"/>
                    <a:ea typeface="Consolas"/>
                    <a:cs typeface="Consolas"/>
                    <a:sym typeface="Consolas"/>
                  </a:rPr>
                  <a:t>x</a:t>
                </a:r>
                <a:endParaRPr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cxnSp>
            <p:nvCxnSpPr>
              <p:cNvPr id="186" name="Google Shape;186;p18"/>
              <p:cNvCxnSpPr>
                <a:stCxn id="187" idx="3"/>
                <a:endCxn id="188" idx="1"/>
              </p:cNvCxnSpPr>
              <p:nvPr/>
            </p:nvCxnSpPr>
            <p:spPr>
              <a:xfrm>
                <a:off x="2448046" y="3111915"/>
                <a:ext cx="196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189" name="Google Shape;189;p18"/>
              <p:cNvCxnSpPr>
                <a:stCxn id="190" idx="3"/>
                <a:endCxn id="187" idx="1"/>
              </p:cNvCxnSpPr>
              <p:nvPr/>
            </p:nvCxnSpPr>
            <p:spPr>
              <a:xfrm>
                <a:off x="1534351" y="3111915"/>
                <a:ext cx="30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191" name="Google Shape;191;p18"/>
              <p:cNvCxnSpPr>
                <a:stCxn id="185" idx="3"/>
                <a:endCxn id="190" idx="1"/>
              </p:cNvCxnSpPr>
              <p:nvPr/>
            </p:nvCxnSpPr>
            <p:spPr>
              <a:xfrm>
                <a:off x="687914" y="3111915"/>
                <a:ext cx="206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192" name="Google Shape;192;p18"/>
              <p:cNvCxnSpPr>
                <a:stCxn id="188" idx="3"/>
                <a:endCxn id="193" idx="1"/>
              </p:cNvCxnSpPr>
              <p:nvPr/>
            </p:nvCxnSpPr>
            <p:spPr>
              <a:xfrm>
                <a:off x="3285191" y="3111915"/>
                <a:ext cx="228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193" name="Google Shape;193;p18"/>
              <p:cNvSpPr/>
              <p:nvPr/>
            </p:nvSpPr>
            <p:spPr>
              <a:xfrm>
                <a:off x="3513791" y="2974815"/>
                <a:ext cx="365700" cy="274200"/>
              </a:xfrm>
              <a:prstGeom prst="roundRect">
                <a:avLst>
                  <a:gd name="adj" fmla="val 16667"/>
                </a:avLst>
              </a:prstGeom>
              <a:solidFill>
                <a:srgbClr val="E5B8B7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">
                    <a:latin typeface="Consolas"/>
                    <a:ea typeface="Consolas"/>
                    <a:cs typeface="Consolas"/>
                    <a:sym typeface="Consolas"/>
                  </a:rPr>
                  <a:t>sub</a:t>
                </a:r>
                <a:endParaRPr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187" name="Google Shape;187;p18"/>
              <p:cNvSpPr/>
              <p:nvPr/>
            </p:nvSpPr>
            <p:spPr>
              <a:xfrm>
                <a:off x="1837546" y="2974815"/>
                <a:ext cx="610500" cy="274200"/>
              </a:xfrm>
              <a:prstGeom prst="roundRect">
                <a:avLst>
                  <a:gd name="adj" fmla="val 16667"/>
                </a:avLst>
              </a:prstGeom>
              <a:solidFill>
                <a:srgbClr val="E5B8B7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relu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188" name="Google Shape;188;p18"/>
              <p:cNvSpPr/>
              <p:nvPr/>
            </p:nvSpPr>
            <p:spPr>
              <a:xfrm>
                <a:off x="2644991" y="2974815"/>
                <a:ext cx="640200" cy="274200"/>
              </a:xfrm>
              <a:prstGeom prst="roundRect">
                <a:avLst>
                  <a:gd name="adj" fmla="val 16667"/>
                </a:avLst>
              </a:prstGeom>
              <a:solidFill>
                <a:srgbClr val="E5B8B7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Arial"/>
                  <a:buNone/>
                </a:pPr>
                <a:r>
                  <a:rPr lang="en" sz="1300">
                    <a:solidFill>
                      <a:schemeClr val="dk1"/>
                    </a:solidFill>
                    <a:latin typeface="Consolas"/>
                    <a:ea typeface="Consolas"/>
                    <a:cs typeface="Consolas"/>
                    <a:sym typeface="Consolas"/>
                  </a:rPr>
                  <a:t>matmul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194" name="Google Shape;194;p18"/>
              <p:cNvSpPr/>
              <p:nvPr/>
            </p:nvSpPr>
            <p:spPr>
              <a:xfrm>
                <a:off x="2644991" y="2565741"/>
                <a:ext cx="640200" cy="274200"/>
              </a:xfrm>
              <a:prstGeom prst="roundRect">
                <a:avLst>
                  <a:gd name="adj" fmla="val 16667"/>
                </a:avLst>
              </a:prstGeom>
              <a:solidFill>
                <a:srgbClr val="E5B8B7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w2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cxnSp>
            <p:nvCxnSpPr>
              <p:cNvPr id="195" name="Google Shape;195;p18"/>
              <p:cNvCxnSpPr>
                <a:stCxn id="194" idx="2"/>
                <a:endCxn id="188" idx="0"/>
              </p:cNvCxnSpPr>
              <p:nvPr/>
            </p:nvCxnSpPr>
            <p:spPr>
              <a:xfrm>
                <a:off x="2965091" y="2839941"/>
                <a:ext cx="0" cy="135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190" name="Google Shape;190;p18"/>
              <p:cNvSpPr/>
              <p:nvPr/>
            </p:nvSpPr>
            <p:spPr>
              <a:xfrm>
                <a:off x="894151" y="2974815"/>
                <a:ext cx="640200" cy="274200"/>
              </a:xfrm>
              <a:prstGeom prst="roundRect">
                <a:avLst>
                  <a:gd name="adj" fmla="val 16667"/>
                </a:avLst>
              </a:prstGeom>
              <a:solidFill>
                <a:srgbClr val="B7CCE4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matmul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196" name="Google Shape;196;p18"/>
              <p:cNvSpPr/>
              <p:nvPr/>
            </p:nvSpPr>
            <p:spPr>
              <a:xfrm>
                <a:off x="894151" y="2565741"/>
                <a:ext cx="640200" cy="274200"/>
              </a:xfrm>
              <a:prstGeom prst="roundRect">
                <a:avLst>
                  <a:gd name="adj" fmla="val 16667"/>
                </a:avLst>
              </a:prstGeom>
              <a:solidFill>
                <a:srgbClr val="B7CCE4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w1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cxnSp>
            <p:nvCxnSpPr>
              <p:cNvPr id="197" name="Google Shape;197;p18"/>
              <p:cNvCxnSpPr>
                <a:stCxn id="196" idx="2"/>
                <a:endCxn id="190" idx="0"/>
              </p:cNvCxnSpPr>
              <p:nvPr/>
            </p:nvCxnSpPr>
            <p:spPr>
              <a:xfrm>
                <a:off x="1214251" y="2839941"/>
                <a:ext cx="0" cy="135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198" name="Google Shape;198;p18"/>
              <p:cNvCxnSpPr/>
              <p:nvPr/>
            </p:nvCxnSpPr>
            <p:spPr>
              <a:xfrm>
                <a:off x="1673575" y="2452450"/>
                <a:ext cx="15600" cy="10968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9" name="Google Shape;199;p18"/>
            <p:cNvSpPr txBox="1"/>
            <p:nvPr/>
          </p:nvSpPr>
          <p:spPr>
            <a:xfrm>
              <a:off x="378129" y="2038650"/>
              <a:ext cx="38757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/>
                <a:t>Strategy 1: Inter-operator Parallelism</a:t>
              </a:r>
              <a:endParaRPr sz="1600" b="1"/>
            </a:p>
          </p:txBody>
        </p:sp>
      </p:grpSp>
      <p:grpSp>
        <p:nvGrpSpPr>
          <p:cNvPr id="200" name="Google Shape;200;p18"/>
          <p:cNvGrpSpPr/>
          <p:nvPr/>
        </p:nvGrpSpPr>
        <p:grpSpPr>
          <a:xfrm>
            <a:off x="378129" y="3621150"/>
            <a:ext cx="3875700" cy="1180402"/>
            <a:chOff x="378129" y="3773550"/>
            <a:chExt cx="3875700" cy="1180402"/>
          </a:xfrm>
        </p:grpSpPr>
        <p:grpSp>
          <p:nvGrpSpPr>
            <p:cNvPr id="201" name="Google Shape;201;p18"/>
            <p:cNvGrpSpPr/>
            <p:nvPr/>
          </p:nvGrpSpPr>
          <p:grpSpPr>
            <a:xfrm>
              <a:off x="406600" y="4270679"/>
              <a:ext cx="3465777" cy="683273"/>
              <a:chOff x="409901" y="4299204"/>
              <a:chExt cx="3465777" cy="683273"/>
            </a:xfrm>
          </p:grpSpPr>
          <p:sp>
            <p:nvSpPr>
              <p:cNvPr id="202" name="Google Shape;202;p18"/>
              <p:cNvSpPr/>
              <p:nvPr/>
            </p:nvSpPr>
            <p:spPr>
              <a:xfrm>
                <a:off x="409901" y="4708277"/>
                <a:ext cx="2742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B7CCE4"/>
                  </a:gs>
                  <a:gs pos="50000">
                    <a:srgbClr val="B7CCE4"/>
                  </a:gs>
                  <a:gs pos="50000">
                    <a:srgbClr val="E5B8B7"/>
                  </a:gs>
                  <a:gs pos="100000">
                    <a:srgbClr val="E5B8B7"/>
                  </a:gs>
                </a:gsLst>
                <a:lin ang="0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latin typeface="Consolas"/>
                    <a:ea typeface="Consolas"/>
                    <a:cs typeface="Consolas"/>
                    <a:sym typeface="Consolas"/>
                  </a:rPr>
                  <a:t>x</a:t>
                </a:r>
                <a:endParaRPr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cxnSp>
            <p:nvCxnSpPr>
              <p:cNvPr id="203" name="Google Shape;203;p18"/>
              <p:cNvCxnSpPr>
                <a:stCxn id="204" idx="3"/>
                <a:endCxn id="205" idx="1"/>
              </p:cNvCxnSpPr>
              <p:nvPr/>
            </p:nvCxnSpPr>
            <p:spPr>
              <a:xfrm>
                <a:off x="2444234" y="4845377"/>
                <a:ext cx="196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206" name="Google Shape;206;p18"/>
              <p:cNvCxnSpPr>
                <a:stCxn id="207" idx="3"/>
                <a:endCxn id="204" idx="1"/>
              </p:cNvCxnSpPr>
              <p:nvPr/>
            </p:nvCxnSpPr>
            <p:spPr>
              <a:xfrm>
                <a:off x="1530538" y="4845377"/>
                <a:ext cx="30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208" name="Google Shape;208;p18"/>
              <p:cNvCxnSpPr>
                <a:stCxn id="202" idx="3"/>
                <a:endCxn id="207" idx="1"/>
              </p:cNvCxnSpPr>
              <p:nvPr/>
            </p:nvCxnSpPr>
            <p:spPr>
              <a:xfrm>
                <a:off x="684101" y="4845377"/>
                <a:ext cx="206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209" name="Google Shape;209;p18"/>
              <p:cNvCxnSpPr>
                <a:stCxn id="205" idx="3"/>
                <a:endCxn id="210" idx="1"/>
              </p:cNvCxnSpPr>
              <p:nvPr/>
            </p:nvCxnSpPr>
            <p:spPr>
              <a:xfrm>
                <a:off x="3281379" y="4845377"/>
                <a:ext cx="228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210" name="Google Shape;210;p18"/>
              <p:cNvSpPr/>
              <p:nvPr/>
            </p:nvSpPr>
            <p:spPr>
              <a:xfrm>
                <a:off x="3509978" y="4708277"/>
                <a:ext cx="3657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B7CCE4"/>
                  </a:gs>
                  <a:gs pos="50000">
                    <a:srgbClr val="B7CCE4"/>
                  </a:gs>
                  <a:gs pos="50000">
                    <a:srgbClr val="E5B8B7"/>
                  </a:gs>
                  <a:gs pos="100000">
                    <a:srgbClr val="E5B8B7"/>
                  </a:gs>
                </a:gsLst>
                <a:lin ang="0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">
                    <a:latin typeface="Consolas"/>
                    <a:ea typeface="Consolas"/>
                    <a:cs typeface="Consolas"/>
                    <a:sym typeface="Consolas"/>
                  </a:rPr>
                  <a:t>sub</a:t>
                </a:r>
                <a:endParaRPr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204" name="Google Shape;204;p18"/>
              <p:cNvSpPr/>
              <p:nvPr/>
            </p:nvSpPr>
            <p:spPr>
              <a:xfrm>
                <a:off x="1833734" y="4708277"/>
                <a:ext cx="6105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B7CCE4"/>
                  </a:gs>
                  <a:gs pos="50000">
                    <a:srgbClr val="B7CCE4"/>
                  </a:gs>
                  <a:gs pos="50000">
                    <a:srgbClr val="E5B8B7"/>
                  </a:gs>
                  <a:gs pos="100000">
                    <a:srgbClr val="E5B8B7"/>
                  </a:gs>
                </a:gsLst>
                <a:lin ang="0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relu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205" name="Google Shape;205;p18"/>
              <p:cNvSpPr/>
              <p:nvPr/>
            </p:nvSpPr>
            <p:spPr>
              <a:xfrm>
                <a:off x="2641179" y="4708277"/>
                <a:ext cx="6402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B7CCE4"/>
                  </a:gs>
                  <a:gs pos="50000">
                    <a:srgbClr val="B7CCE4"/>
                  </a:gs>
                  <a:gs pos="50000">
                    <a:srgbClr val="E5B8B7"/>
                  </a:gs>
                  <a:gs pos="100000">
                    <a:srgbClr val="E5B8B7"/>
                  </a:gs>
                </a:gsLst>
                <a:lin ang="0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Arial"/>
                  <a:buNone/>
                </a:pPr>
                <a:r>
                  <a:rPr lang="en" sz="1300">
                    <a:solidFill>
                      <a:schemeClr val="dk1"/>
                    </a:solidFill>
                    <a:latin typeface="Consolas"/>
                    <a:ea typeface="Consolas"/>
                    <a:cs typeface="Consolas"/>
                    <a:sym typeface="Consolas"/>
                  </a:rPr>
                  <a:t>matmul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211" name="Google Shape;211;p18"/>
              <p:cNvSpPr/>
              <p:nvPr/>
            </p:nvSpPr>
            <p:spPr>
              <a:xfrm>
                <a:off x="2641179" y="4299204"/>
                <a:ext cx="6402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B7CCE4"/>
                  </a:gs>
                  <a:gs pos="50000">
                    <a:srgbClr val="B7CCE4"/>
                  </a:gs>
                  <a:gs pos="50000">
                    <a:srgbClr val="E5B8B7"/>
                  </a:gs>
                  <a:gs pos="100000">
                    <a:srgbClr val="E5B8B7"/>
                  </a:gs>
                </a:gsLst>
                <a:lin ang="0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w2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cxnSp>
            <p:nvCxnSpPr>
              <p:cNvPr id="212" name="Google Shape;212;p18"/>
              <p:cNvCxnSpPr>
                <a:stCxn id="211" idx="2"/>
                <a:endCxn id="205" idx="0"/>
              </p:cNvCxnSpPr>
              <p:nvPr/>
            </p:nvCxnSpPr>
            <p:spPr>
              <a:xfrm>
                <a:off x="2961279" y="4573404"/>
                <a:ext cx="0" cy="135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207" name="Google Shape;207;p18"/>
              <p:cNvSpPr/>
              <p:nvPr/>
            </p:nvSpPr>
            <p:spPr>
              <a:xfrm>
                <a:off x="890338" y="4708277"/>
                <a:ext cx="6402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B7CCE4"/>
                  </a:gs>
                  <a:gs pos="50000">
                    <a:srgbClr val="B7CCE4"/>
                  </a:gs>
                  <a:gs pos="50000">
                    <a:srgbClr val="E5B8B7"/>
                  </a:gs>
                  <a:gs pos="100000">
                    <a:srgbClr val="E5B8B7"/>
                  </a:gs>
                </a:gsLst>
                <a:lin ang="0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matmul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213" name="Google Shape;213;p18"/>
              <p:cNvSpPr/>
              <p:nvPr/>
            </p:nvSpPr>
            <p:spPr>
              <a:xfrm>
                <a:off x="890338" y="4299204"/>
                <a:ext cx="6402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B7CCE4"/>
                  </a:gs>
                  <a:gs pos="50000">
                    <a:srgbClr val="B7CCE4"/>
                  </a:gs>
                  <a:gs pos="50000">
                    <a:srgbClr val="E5B8B7"/>
                  </a:gs>
                  <a:gs pos="100000">
                    <a:srgbClr val="E5B8B7"/>
                  </a:gs>
                </a:gsLst>
                <a:lin ang="0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w1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cxnSp>
            <p:nvCxnSpPr>
              <p:cNvPr id="214" name="Google Shape;214;p18"/>
              <p:cNvCxnSpPr>
                <a:stCxn id="213" idx="2"/>
                <a:endCxn id="207" idx="0"/>
              </p:cNvCxnSpPr>
              <p:nvPr/>
            </p:nvCxnSpPr>
            <p:spPr>
              <a:xfrm>
                <a:off x="1210438" y="4573404"/>
                <a:ext cx="0" cy="135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sp>
          <p:nvSpPr>
            <p:cNvPr id="215" name="Google Shape;215;p18"/>
            <p:cNvSpPr txBox="1"/>
            <p:nvPr/>
          </p:nvSpPr>
          <p:spPr>
            <a:xfrm>
              <a:off x="378129" y="3773550"/>
              <a:ext cx="38757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/>
                <a:t>Strategy 2: Intra-operator Parallelism</a:t>
              </a:r>
              <a:endParaRPr sz="1600" b="1"/>
            </a:p>
          </p:txBody>
        </p:sp>
      </p:grpSp>
      <p:graphicFrame>
        <p:nvGraphicFramePr>
          <p:cNvPr id="216" name="Google Shape;216;p18"/>
          <p:cNvGraphicFramePr/>
          <p:nvPr/>
        </p:nvGraphicFramePr>
        <p:xfrm>
          <a:off x="4542425" y="2875978"/>
          <a:ext cx="4272200" cy="1401990"/>
        </p:xfrm>
        <a:graphic>
          <a:graphicData uri="http://schemas.openxmlformats.org/drawingml/2006/table">
            <a:tbl>
              <a:tblPr>
                <a:noFill/>
                <a:tableStyleId>{A6B0FA44-4BF5-4AB9-95E7-03E1E43CA5D0}</a:tableStyleId>
              </a:tblPr>
              <a:tblGrid>
                <a:gridCol w="1514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8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3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Inter-operator</a:t>
                      </a:r>
                      <a:endParaRPr b="1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Parallelism</a:t>
                      </a:r>
                      <a:endParaRPr b="1"/>
                    </a:p>
                  </a:txBody>
                  <a:tcPr marL="91425" marR="91425" marT="91425" marB="91425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Intra-operator</a:t>
                      </a:r>
                      <a:endParaRPr b="1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Parallelism</a:t>
                      </a:r>
                      <a:endParaRPr b="1"/>
                    </a:p>
                  </a:txBody>
                  <a:tcPr marL="91425" marR="91425" marT="91425" marB="91425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Communication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AA84F"/>
                          </a:solidFill>
                        </a:rPr>
                        <a:t>Less</a:t>
                      </a:r>
                      <a:endParaRPr>
                        <a:solidFill>
                          <a:srgbClr val="6AA84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C0000"/>
                          </a:solidFill>
                        </a:rPr>
                        <a:t>More</a:t>
                      </a:r>
                      <a:endParaRPr>
                        <a:solidFill>
                          <a:srgbClr val="CC0000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Device Idle Time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C0000"/>
                          </a:solidFill>
                        </a:rPr>
                        <a:t>More</a:t>
                      </a:r>
                      <a:endParaRPr>
                        <a:solidFill>
                          <a:srgbClr val="CC0000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AA84F"/>
                          </a:solidFill>
                        </a:rPr>
                        <a:t>Less</a:t>
                      </a:r>
                      <a:endParaRPr>
                        <a:solidFill>
                          <a:srgbClr val="6AA84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B7CCE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7" name="Google Shape;217;p18"/>
          <p:cNvSpPr txBox="1"/>
          <p:nvPr/>
        </p:nvSpPr>
        <p:spPr>
          <a:xfrm>
            <a:off x="4497750" y="2313725"/>
            <a:ext cx="12177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/>
              <a:t>Trade-off</a:t>
            </a:r>
            <a:endParaRPr sz="1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9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Partition Computational Graphs</a:t>
            </a:r>
            <a:endParaRPr/>
          </a:p>
        </p:txBody>
      </p:sp>
      <p:grpSp>
        <p:nvGrpSpPr>
          <p:cNvPr id="223" name="Google Shape;223;p19"/>
          <p:cNvGrpSpPr/>
          <p:nvPr/>
        </p:nvGrpSpPr>
        <p:grpSpPr>
          <a:xfrm>
            <a:off x="406333" y="2071977"/>
            <a:ext cx="3465777" cy="683273"/>
            <a:chOff x="397684" y="2072977"/>
            <a:chExt cx="3465777" cy="683273"/>
          </a:xfrm>
        </p:grpSpPr>
        <p:sp>
          <p:nvSpPr>
            <p:cNvPr id="224" name="Google Shape;224;p19"/>
            <p:cNvSpPr/>
            <p:nvPr/>
          </p:nvSpPr>
          <p:spPr>
            <a:xfrm>
              <a:off x="397684" y="2482051"/>
              <a:ext cx="274200" cy="2742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x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225" name="Google Shape;225;p19"/>
            <p:cNvCxnSpPr>
              <a:stCxn id="226" idx="3"/>
              <a:endCxn id="227" idx="1"/>
            </p:cNvCxnSpPr>
            <p:nvPr/>
          </p:nvCxnSpPr>
          <p:spPr>
            <a:xfrm>
              <a:off x="2432016" y="2619151"/>
              <a:ext cx="196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8" name="Google Shape;228;p19"/>
            <p:cNvCxnSpPr>
              <a:stCxn id="229" idx="3"/>
              <a:endCxn id="226" idx="1"/>
            </p:cNvCxnSpPr>
            <p:nvPr/>
          </p:nvCxnSpPr>
          <p:spPr>
            <a:xfrm>
              <a:off x="1518321" y="2619151"/>
              <a:ext cx="3033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30" name="Google Shape;230;p19"/>
            <p:cNvCxnSpPr>
              <a:stCxn id="224" idx="3"/>
              <a:endCxn id="229" idx="1"/>
            </p:cNvCxnSpPr>
            <p:nvPr/>
          </p:nvCxnSpPr>
          <p:spPr>
            <a:xfrm>
              <a:off x="671884" y="2619151"/>
              <a:ext cx="2061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31" name="Google Shape;231;p19"/>
            <p:cNvCxnSpPr>
              <a:stCxn id="227" idx="3"/>
              <a:endCxn id="232" idx="1"/>
            </p:cNvCxnSpPr>
            <p:nvPr/>
          </p:nvCxnSpPr>
          <p:spPr>
            <a:xfrm>
              <a:off x="3269161" y="2619151"/>
              <a:ext cx="2286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32" name="Google Shape;232;p19"/>
            <p:cNvSpPr/>
            <p:nvPr/>
          </p:nvSpPr>
          <p:spPr>
            <a:xfrm>
              <a:off x="3497761" y="2482051"/>
              <a:ext cx="365700" cy="2742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sub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26" name="Google Shape;226;p19"/>
            <p:cNvSpPr/>
            <p:nvPr/>
          </p:nvSpPr>
          <p:spPr>
            <a:xfrm>
              <a:off x="1821516" y="2482051"/>
              <a:ext cx="610500" cy="274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relu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27" name="Google Shape;227;p19"/>
            <p:cNvSpPr/>
            <p:nvPr/>
          </p:nvSpPr>
          <p:spPr>
            <a:xfrm>
              <a:off x="2628961" y="2482051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 sz="13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33" name="Google Shape;233;p19"/>
            <p:cNvSpPr/>
            <p:nvPr/>
          </p:nvSpPr>
          <p:spPr>
            <a:xfrm>
              <a:off x="2628961" y="2072977"/>
              <a:ext cx="640200" cy="274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540070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w2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234" name="Google Shape;234;p19"/>
            <p:cNvCxnSpPr>
              <a:stCxn id="233" idx="2"/>
              <a:endCxn id="227" idx="0"/>
            </p:cNvCxnSpPr>
            <p:nvPr/>
          </p:nvCxnSpPr>
          <p:spPr>
            <a:xfrm>
              <a:off x="2949061" y="2347177"/>
              <a:ext cx="0" cy="1350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29" name="Google Shape;229;p19"/>
            <p:cNvSpPr/>
            <p:nvPr/>
          </p:nvSpPr>
          <p:spPr>
            <a:xfrm>
              <a:off x="878121" y="2482051"/>
              <a:ext cx="640200" cy="274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35" name="Google Shape;235;p19"/>
            <p:cNvSpPr/>
            <p:nvPr/>
          </p:nvSpPr>
          <p:spPr>
            <a:xfrm>
              <a:off x="878121" y="2072977"/>
              <a:ext cx="640200" cy="2742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w1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236" name="Google Shape;236;p19"/>
            <p:cNvCxnSpPr>
              <a:stCxn id="235" idx="2"/>
              <a:endCxn id="229" idx="0"/>
            </p:cNvCxnSpPr>
            <p:nvPr/>
          </p:nvCxnSpPr>
          <p:spPr>
            <a:xfrm>
              <a:off x="1198221" y="2347177"/>
              <a:ext cx="0" cy="1350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sp>
        <p:nvSpPr>
          <p:cNvPr id="237" name="Google Shape;237;p19"/>
          <p:cNvSpPr txBox="1"/>
          <p:nvPr/>
        </p:nvSpPr>
        <p:spPr>
          <a:xfrm>
            <a:off x="320348" y="996875"/>
            <a:ext cx="4143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Multiple intra-op strategies for a single node</a:t>
            </a:r>
            <a:endParaRPr b="1"/>
          </a:p>
        </p:txBody>
      </p:sp>
      <p:grpSp>
        <p:nvGrpSpPr>
          <p:cNvPr id="238" name="Google Shape;238;p19"/>
          <p:cNvGrpSpPr/>
          <p:nvPr/>
        </p:nvGrpSpPr>
        <p:grpSpPr>
          <a:xfrm>
            <a:off x="3552248" y="1409156"/>
            <a:ext cx="1177011" cy="398700"/>
            <a:chOff x="3543599" y="1633732"/>
            <a:chExt cx="1177011" cy="398700"/>
          </a:xfrm>
        </p:grpSpPr>
        <p:sp>
          <p:nvSpPr>
            <p:cNvPr id="239" name="Google Shape;239;p19"/>
            <p:cNvSpPr/>
            <p:nvPr/>
          </p:nvSpPr>
          <p:spPr>
            <a:xfrm>
              <a:off x="3543599" y="1718800"/>
              <a:ext cx="228600" cy="2286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</a:endParaRPr>
            </a:p>
          </p:txBody>
        </p:sp>
        <p:sp>
          <p:nvSpPr>
            <p:cNvPr id="240" name="Google Shape;240;p19"/>
            <p:cNvSpPr/>
            <p:nvPr/>
          </p:nvSpPr>
          <p:spPr>
            <a:xfrm>
              <a:off x="3719210" y="1633732"/>
              <a:ext cx="10014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Replicated</a:t>
              </a:r>
              <a:endParaRPr sz="1200"/>
            </a:p>
          </p:txBody>
        </p:sp>
      </p:grpSp>
      <p:grpSp>
        <p:nvGrpSpPr>
          <p:cNvPr id="241" name="Google Shape;241;p19"/>
          <p:cNvGrpSpPr/>
          <p:nvPr/>
        </p:nvGrpSpPr>
        <p:grpSpPr>
          <a:xfrm>
            <a:off x="1860444" y="1409146"/>
            <a:ext cx="1691810" cy="398700"/>
            <a:chOff x="1851795" y="1633721"/>
            <a:chExt cx="1691810" cy="398700"/>
          </a:xfrm>
        </p:grpSpPr>
        <p:sp>
          <p:nvSpPr>
            <p:cNvPr id="242" name="Google Shape;242;p19"/>
            <p:cNvSpPr/>
            <p:nvPr/>
          </p:nvSpPr>
          <p:spPr>
            <a:xfrm>
              <a:off x="1851795" y="1718800"/>
              <a:ext cx="228600" cy="2286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0" scaled="0"/>
            </a:gra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</a:endParaRPr>
            </a:p>
          </p:txBody>
        </p:sp>
        <p:sp>
          <p:nvSpPr>
            <p:cNvPr id="243" name="Google Shape;243;p19"/>
            <p:cNvSpPr/>
            <p:nvPr/>
          </p:nvSpPr>
          <p:spPr>
            <a:xfrm>
              <a:off x="2027405" y="1633721"/>
              <a:ext cx="15162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Column-partitioned</a:t>
              </a:r>
              <a:endParaRPr sz="1200"/>
            </a:p>
          </p:txBody>
        </p:sp>
      </p:grpSp>
      <p:grpSp>
        <p:nvGrpSpPr>
          <p:cNvPr id="244" name="Google Shape;244;p19"/>
          <p:cNvGrpSpPr/>
          <p:nvPr/>
        </p:nvGrpSpPr>
        <p:grpSpPr>
          <a:xfrm>
            <a:off x="406329" y="1409150"/>
            <a:ext cx="1454226" cy="398700"/>
            <a:chOff x="397679" y="1633725"/>
            <a:chExt cx="1454226" cy="398700"/>
          </a:xfrm>
        </p:grpSpPr>
        <p:sp>
          <p:nvSpPr>
            <p:cNvPr id="245" name="Google Shape;245;p19"/>
            <p:cNvSpPr/>
            <p:nvPr/>
          </p:nvSpPr>
          <p:spPr>
            <a:xfrm>
              <a:off x="397679" y="1718800"/>
              <a:ext cx="228600" cy="2286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B7CCE4"/>
                </a:gs>
                <a:gs pos="50000">
                  <a:srgbClr val="B7CCE4"/>
                </a:gs>
                <a:gs pos="50000">
                  <a:srgbClr val="E5B8B7"/>
                </a:gs>
                <a:gs pos="100000">
                  <a:srgbClr val="E5B8B7"/>
                </a:gs>
              </a:gsLst>
              <a:lin ang="5400012" scaled="0"/>
            </a:gra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</a:endParaRPr>
            </a:p>
          </p:txBody>
        </p:sp>
        <p:sp>
          <p:nvSpPr>
            <p:cNvPr id="246" name="Google Shape;246;p19"/>
            <p:cNvSpPr/>
            <p:nvPr/>
          </p:nvSpPr>
          <p:spPr>
            <a:xfrm>
              <a:off x="573305" y="1633725"/>
              <a:ext cx="12786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0000"/>
                  </a:solidFill>
                </a:rPr>
                <a:t>Row-partitioned</a:t>
              </a:r>
              <a:endParaRPr sz="1200"/>
            </a:p>
          </p:txBody>
        </p:sp>
      </p:grpSp>
      <p:pic>
        <p:nvPicPr>
          <p:cNvPr id="247" name="Google Shape;247;p19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4024" y="2679039"/>
            <a:ext cx="4143900" cy="231713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8" name="Google Shape;248;p19"/>
          <p:cNvGrpSpPr/>
          <p:nvPr/>
        </p:nvGrpSpPr>
        <p:grpSpPr>
          <a:xfrm>
            <a:off x="5128175" y="996875"/>
            <a:ext cx="3551732" cy="1569374"/>
            <a:chOff x="311712" y="3434051"/>
            <a:chExt cx="3551732" cy="1569374"/>
          </a:xfrm>
        </p:grpSpPr>
        <p:grpSp>
          <p:nvGrpSpPr>
            <p:cNvPr id="249" name="Google Shape;249;p19"/>
            <p:cNvGrpSpPr/>
            <p:nvPr/>
          </p:nvGrpSpPr>
          <p:grpSpPr>
            <a:xfrm>
              <a:off x="311712" y="3434051"/>
              <a:ext cx="3551732" cy="1235082"/>
              <a:chOff x="311712" y="3434051"/>
              <a:chExt cx="3551732" cy="1235082"/>
            </a:xfrm>
          </p:grpSpPr>
          <p:sp>
            <p:nvSpPr>
              <p:cNvPr id="250" name="Google Shape;250;p19"/>
              <p:cNvSpPr/>
              <p:nvPr/>
            </p:nvSpPr>
            <p:spPr>
              <a:xfrm>
                <a:off x="397668" y="4394932"/>
                <a:ext cx="2742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B7CCE4"/>
                  </a:gs>
                  <a:gs pos="50000">
                    <a:srgbClr val="B7CCE4"/>
                  </a:gs>
                  <a:gs pos="50000">
                    <a:srgbClr val="E5B8B7"/>
                  </a:gs>
                  <a:gs pos="100000">
                    <a:srgbClr val="E5B8B7"/>
                  </a:gs>
                </a:gsLst>
                <a:lin ang="0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latin typeface="Consolas"/>
                    <a:ea typeface="Consolas"/>
                    <a:cs typeface="Consolas"/>
                    <a:sym typeface="Consolas"/>
                  </a:rPr>
                  <a:t>x</a:t>
                </a:r>
                <a:endParaRPr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cxnSp>
            <p:nvCxnSpPr>
              <p:cNvPr id="251" name="Google Shape;251;p19"/>
              <p:cNvCxnSpPr>
                <a:stCxn id="252" idx="3"/>
                <a:endCxn id="253" idx="1"/>
              </p:cNvCxnSpPr>
              <p:nvPr/>
            </p:nvCxnSpPr>
            <p:spPr>
              <a:xfrm>
                <a:off x="2432000" y="4532032"/>
                <a:ext cx="196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254" name="Google Shape;254;p19"/>
              <p:cNvCxnSpPr>
                <a:stCxn id="255" idx="3"/>
                <a:endCxn id="252" idx="1"/>
              </p:cNvCxnSpPr>
              <p:nvPr/>
            </p:nvCxnSpPr>
            <p:spPr>
              <a:xfrm>
                <a:off x="1518305" y="4532032"/>
                <a:ext cx="30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256" name="Google Shape;256;p19"/>
              <p:cNvCxnSpPr>
                <a:stCxn id="250" idx="3"/>
                <a:endCxn id="255" idx="1"/>
              </p:cNvCxnSpPr>
              <p:nvPr/>
            </p:nvCxnSpPr>
            <p:spPr>
              <a:xfrm>
                <a:off x="671868" y="4532032"/>
                <a:ext cx="206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257" name="Google Shape;257;p19"/>
              <p:cNvCxnSpPr>
                <a:stCxn id="253" idx="3"/>
                <a:endCxn id="258" idx="1"/>
              </p:cNvCxnSpPr>
              <p:nvPr/>
            </p:nvCxnSpPr>
            <p:spPr>
              <a:xfrm>
                <a:off x="3269145" y="4532032"/>
                <a:ext cx="228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258" name="Google Shape;258;p19"/>
              <p:cNvSpPr/>
              <p:nvPr/>
            </p:nvSpPr>
            <p:spPr>
              <a:xfrm>
                <a:off x="3497744" y="4394932"/>
                <a:ext cx="3657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93C47D"/>
                  </a:gs>
                  <a:gs pos="51000">
                    <a:srgbClr val="93C47D"/>
                  </a:gs>
                  <a:gs pos="51000">
                    <a:srgbClr val="FFE599"/>
                  </a:gs>
                  <a:gs pos="100000">
                    <a:srgbClr val="FFE599"/>
                  </a:gs>
                </a:gsLst>
                <a:lin ang="10800025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">
                    <a:latin typeface="Consolas"/>
                    <a:ea typeface="Consolas"/>
                    <a:cs typeface="Consolas"/>
                    <a:sym typeface="Consolas"/>
                  </a:rPr>
                  <a:t>sub</a:t>
                </a:r>
                <a:endParaRPr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252" name="Google Shape;252;p19"/>
              <p:cNvSpPr/>
              <p:nvPr/>
            </p:nvSpPr>
            <p:spPr>
              <a:xfrm>
                <a:off x="1821500" y="4394932"/>
                <a:ext cx="6105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93C47D"/>
                  </a:gs>
                  <a:gs pos="51000">
                    <a:srgbClr val="93C47D"/>
                  </a:gs>
                  <a:gs pos="51000">
                    <a:srgbClr val="FFE599"/>
                  </a:gs>
                  <a:gs pos="100000">
                    <a:srgbClr val="FFE599"/>
                  </a:gs>
                </a:gsLst>
                <a:lin ang="10800025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relu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253" name="Google Shape;253;p19"/>
              <p:cNvSpPr/>
              <p:nvPr/>
            </p:nvSpPr>
            <p:spPr>
              <a:xfrm>
                <a:off x="2628945" y="4394932"/>
                <a:ext cx="6402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93C47D"/>
                  </a:gs>
                  <a:gs pos="51000">
                    <a:srgbClr val="93C47D"/>
                  </a:gs>
                  <a:gs pos="51000">
                    <a:srgbClr val="FFE599"/>
                  </a:gs>
                  <a:gs pos="100000">
                    <a:srgbClr val="FFE599"/>
                  </a:gs>
                </a:gsLst>
                <a:lin ang="10800025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Arial"/>
                  <a:buNone/>
                </a:pPr>
                <a:r>
                  <a:rPr lang="en" sz="1300">
                    <a:solidFill>
                      <a:schemeClr val="dk1"/>
                    </a:solidFill>
                    <a:latin typeface="Consolas"/>
                    <a:ea typeface="Consolas"/>
                    <a:cs typeface="Consolas"/>
                    <a:sym typeface="Consolas"/>
                  </a:rPr>
                  <a:t>matmul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259" name="Google Shape;259;p19"/>
              <p:cNvSpPr/>
              <p:nvPr/>
            </p:nvSpPr>
            <p:spPr>
              <a:xfrm>
                <a:off x="2628945" y="3985859"/>
                <a:ext cx="6402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93C47D"/>
                  </a:gs>
                  <a:gs pos="51000">
                    <a:srgbClr val="93C47D"/>
                  </a:gs>
                  <a:gs pos="51000">
                    <a:srgbClr val="FFE599"/>
                  </a:gs>
                  <a:gs pos="100000">
                    <a:srgbClr val="FFE599"/>
                  </a:gs>
                </a:gsLst>
                <a:lin ang="10800025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w2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cxnSp>
            <p:nvCxnSpPr>
              <p:cNvPr id="260" name="Google Shape;260;p19"/>
              <p:cNvCxnSpPr>
                <a:stCxn id="259" idx="2"/>
                <a:endCxn id="253" idx="0"/>
              </p:cNvCxnSpPr>
              <p:nvPr/>
            </p:nvCxnSpPr>
            <p:spPr>
              <a:xfrm>
                <a:off x="2949045" y="4260059"/>
                <a:ext cx="0" cy="135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255" name="Google Shape;255;p19"/>
              <p:cNvSpPr/>
              <p:nvPr/>
            </p:nvSpPr>
            <p:spPr>
              <a:xfrm>
                <a:off x="878105" y="4394932"/>
                <a:ext cx="6402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B7CCE4"/>
                  </a:gs>
                  <a:gs pos="50000">
                    <a:srgbClr val="B7CCE4"/>
                  </a:gs>
                  <a:gs pos="50000">
                    <a:srgbClr val="E5B8B7"/>
                  </a:gs>
                  <a:gs pos="100000">
                    <a:srgbClr val="E5B8B7"/>
                  </a:gs>
                </a:gsLst>
                <a:lin ang="0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matmul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261" name="Google Shape;261;p19"/>
              <p:cNvSpPr/>
              <p:nvPr/>
            </p:nvSpPr>
            <p:spPr>
              <a:xfrm>
                <a:off x="878105" y="3985859"/>
                <a:ext cx="640200" cy="2742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B7CCE4"/>
                  </a:gs>
                  <a:gs pos="50000">
                    <a:srgbClr val="B7CCE4"/>
                  </a:gs>
                  <a:gs pos="50000">
                    <a:srgbClr val="E5B8B7"/>
                  </a:gs>
                  <a:gs pos="100000">
                    <a:srgbClr val="E5B8B7"/>
                  </a:gs>
                </a:gsLst>
                <a:lin ang="0" scaled="0"/>
              </a:gra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w1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cxnSp>
            <p:nvCxnSpPr>
              <p:cNvPr id="262" name="Google Shape;262;p19"/>
              <p:cNvCxnSpPr>
                <a:stCxn id="261" idx="2"/>
                <a:endCxn id="255" idx="0"/>
              </p:cNvCxnSpPr>
              <p:nvPr/>
            </p:nvCxnSpPr>
            <p:spPr>
              <a:xfrm>
                <a:off x="1198205" y="4260059"/>
                <a:ext cx="0" cy="135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263" name="Google Shape;263;p19"/>
              <p:cNvSpPr txBox="1"/>
              <p:nvPr/>
            </p:nvSpPr>
            <p:spPr>
              <a:xfrm>
                <a:off x="311712" y="3434051"/>
                <a:ext cx="29940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b="1"/>
                  <a:t>Combine Intra-op and Inter-op</a:t>
                </a:r>
                <a:endParaRPr/>
              </a:p>
            </p:txBody>
          </p:sp>
        </p:grpSp>
        <p:cxnSp>
          <p:nvCxnSpPr>
            <p:cNvPr id="264" name="Google Shape;264;p19"/>
            <p:cNvCxnSpPr/>
            <p:nvPr/>
          </p:nvCxnSpPr>
          <p:spPr>
            <a:xfrm>
              <a:off x="1656236" y="3906625"/>
              <a:ext cx="15600" cy="109680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lg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65" name="Google Shape;265;p19"/>
          <p:cNvGrpSpPr/>
          <p:nvPr/>
        </p:nvGrpSpPr>
        <p:grpSpPr>
          <a:xfrm>
            <a:off x="387899" y="3127550"/>
            <a:ext cx="4143900" cy="1646975"/>
            <a:chOff x="387899" y="3127550"/>
            <a:chExt cx="4143900" cy="1646975"/>
          </a:xfrm>
        </p:grpSpPr>
        <p:sp>
          <p:nvSpPr>
            <p:cNvPr id="266" name="Google Shape;266;p19"/>
            <p:cNvSpPr txBox="1"/>
            <p:nvPr/>
          </p:nvSpPr>
          <p:spPr>
            <a:xfrm>
              <a:off x="387899" y="3127550"/>
              <a:ext cx="41439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/>
                <a:t>Pipeline the execution for inter-op parallelism</a:t>
              </a:r>
              <a:endParaRPr b="1"/>
            </a:p>
          </p:txBody>
        </p:sp>
        <p:grpSp>
          <p:nvGrpSpPr>
            <p:cNvPr id="267" name="Google Shape;267;p19"/>
            <p:cNvGrpSpPr/>
            <p:nvPr/>
          </p:nvGrpSpPr>
          <p:grpSpPr>
            <a:xfrm>
              <a:off x="418988" y="3738325"/>
              <a:ext cx="274200" cy="1036200"/>
              <a:chOff x="418988" y="3738325"/>
              <a:chExt cx="274200" cy="1036200"/>
            </a:xfrm>
          </p:grpSpPr>
          <p:sp>
            <p:nvSpPr>
              <p:cNvPr id="268" name="Google Shape;268;p19"/>
              <p:cNvSpPr/>
              <p:nvPr/>
            </p:nvSpPr>
            <p:spPr>
              <a:xfrm>
                <a:off x="418988" y="4500325"/>
                <a:ext cx="274200" cy="274200"/>
              </a:xfrm>
              <a:prstGeom prst="roundRect">
                <a:avLst>
                  <a:gd name="adj" fmla="val 16667"/>
                </a:avLst>
              </a:prstGeom>
              <a:solidFill>
                <a:srgbClr val="FCE5CD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w3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269" name="Google Shape;269;p19"/>
              <p:cNvSpPr/>
              <p:nvPr/>
            </p:nvSpPr>
            <p:spPr>
              <a:xfrm>
                <a:off x="418988" y="4119325"/>
                <a:ext cx="274200" cy="274200"/>
              </a:xfrm>
              <a:prstGeom prst="roundRect">
                <a:avLst>
                  <a:gd name="adj" fmla="val 16667"/>
                </a:avLst>
              </a:prstGeom>
              <a:solidFill>
                <a:srgbClr val="E5B8B7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w2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270" name="Google Shape;270;p19"/>
              <p:cNvSpPr/>
              <p:nvPr/>
            </p:nvSpPr>
            <p:spPr>
              <a:xfrm>
                <a:off x="418988" y="3738325"/>
                <a:ext cx="274200" cy="274200"/>
              </a:xfrm>
              <a:prstGeom prst="roundRect">
                <a:avLst>
                  <a:gd name="adj" fmla="val 16667"/>
                </a:avLst>
              </a:prstGeom>
              <a:solidFill>
                <a:srgbClr val="B7CCE4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latin typeface="Consolas"/>
                    <a:ea typeface="Consolas"/>
                    <a:cs typeface="Consolas"/>
                    <a:sym typeface="Consolas"/>
                  </a:rPr>
                  <a:t>w1</a:t>
                </a:r>
                <a:endParaRPr sz="13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</p:grpSp>
      </p:grpSp>
      <p:sp>
        <p:nvSpPr>
          <p:cNvPr id="271" name="Google Shape;271;p19"/>
          <p:cNvSpPr/>
          <p:nvPr/>
        </p:nvSpPr>
        <p:spPr>
          <a:xfrm>
            <a:off x="858521" y="3738325"/>
            <a:ext cx="640200" cy="274200"/>
          </a:xfrm>
          <a:prstGeom prst="roundRect">
            <a:avLst>
              <a:gd name="adj" fmla="val 16667"/>
            </a:avLst>
          </a:prstGeom>
          <a:solidFill>
            <a:srgbClr val="B7CCE4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 sz="1300">
              <a:latin typeface="Consolas"/>
              <a:ea typeface="Consolas"/>
              <a:cs typeface="Consolas"/>
              <a:sym typeface="Consolas"/>
            </a:endParaRPr>
          </a:p>
        </p:txBody>
      </p:sp>
      <p:grpSp>
        <p:nvGrpSpPr>
          <p:cNvPr id="272" name="Google Shape;272;p19"/>
          <p:cNvGrpSpPr/>
          <p:nvPr/>
        </p:nvGrpSpPr>
        <p:grpSpPr>
          <a:xfrm>
            <a:off x="2304255" y="3738325"/>
            <a:ext cx="805534" cy="1036200"/>
            <a:chOff x="2304255" y="3738325"/>
            <a:chExt cx="805534" cy="1036200"/>
          </a:xfrm>
        </p:grpSpPr>
        <p:sp>
          <p:nvSpPr>
            <p:cNvPr id="273" name="Google Shape;273;p19"/>
            <p:cNvSpPr/>
            <p:nvPr/>
          </p:nvSpPr>
          <p:spPr>
            <a:xfrm>
              <a:off x="2469589" y="4500325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rgbClr val="FCE5CD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74" name="Google Shape;274;p19"/>
            <p:cNvSpPr/>
            <p:nvPr/>
          </p:nvSpPr>
          <p:spPr>
            <a:xfrm>
              <a:off x="2469589" y="4119325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rgbClr val="E5B8B7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75" name="Google Shape;275;p19"/>
            <p:cNvSpPr/>
            <p:nvPr/>
          </p:nvSpPr>
          <p:spPr>
            <a:xfrm>
              <a:off x="2469589" y="3738325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rgbClr val="B7CCE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276" name="Google Shape;276;p19"/>
            <p:cNvCxnSpPr>
              <a:stCxn id="277" idx="3"/>
              <a:endCxn id="273" idx="1"/>
            </p:cNvCxnSpPr>
            <p:nvPr/>
          </p:nvCxnSpPr>
          <p:spPr>
            <a:xfrm>
              <a:off x="2304255" y="4256425"/>
              <a:ext cx="165300" cy="381000"/>
            </a:xfrm>
            <a:prstGeom prst="bentConnector3">
              <a:avLst>
                <a:gd name="adj1" fmla="val 33769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8" name="Google Shape;278;p19"/>
            <p:cNvCxnSpPr>
              <a:stCxn id="279" idx="3"/>
              <a:endCxn id="274" idx="1"/>
            </p:cNvCxnSpPr>
            <p:nvPr/>
          </p:nvCxnSpPr>
          <p:spPr>
            <a:xfrm>
              <a:off x="2304255" y="3875425"/>
              <a:ext cx="165300" cy="381000"/>
            </a:xfrm>
            <a:prstGeom prst="bentConnector3">
              <a:avLst>
                <a:gd name="adj1" fmla="val 61007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80" name="Google Shape;280;p19"/>
          <p:cNvGrpSpPr/>
          <p:nvPr/>
        </p:nvGrpSpPr>
        <p:grpSpPr>
          <a:xfrm>
            <a:off x="3109789" y="3875425"/>
            <a:ext cx="805534" cy="899100"/>
            <a:chOff x="3109789" y="3875425"/>
            <a:chExt cx="805534" cy="899100"/>
          </a:xfrm>
        </p:grpSpPr>
        <p:sp>
          <p:nvSpPr>
            <p:cNvPr id="281" name="Google Shape;281;p19"/>
            <p:cNvSpPr/>
            <p:nvPr/>
          </p:nvSpPr>
          <p:spPr>
            <a:xfrm>
              <a:off x="3275123" y="4500325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rgbClr val="FCE5CD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82" name="Google Shape;282;p19"/>
            <p:cNvSpPr/>
            <p:nvPr/>
          </p:nvSpPr>
          <p:spPr>
            <a:xfrm>
              <a:off x="3275123" y="4119325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rgbClr val="E5B8B7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283" name="Google Shape;283;p19"/>
            <p:cNvCxnSpPr>
              <a:stCxn id="274" idx="3"/>
              <a:endCxn id="281" idx="1"/>
            </p:cNvCxnSpPr>
            <p:nvPr/>
          </p:nvCxnSpPr>
          <p:spPr>
            <a:xfrm>
              <a:off x="3109789" y="4256425"/>
              <a:ext cx="165300" cy="381000"/>
            </a:xfrm>
            <a:prstGeom prst="bentConnector3">
              <a:avLst>
                <a:gd name="adj1" fmla="val 36894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4" name="Google Shape;284;p19"/>
            <p:cNvCxnSpPr>
              <a:stCxn id="275" idx="3"/>
              <a:endCxn id="282" idx="1"/>
            </p:cNvCxnSpPr>
            <p:nvPr/>
          </p:nvCxnSpPr>
          <p:spPr>
            <a:xfrm>
              <a:off x="3109789" y="3875425"/>
              <a:ext cx="165300" cy="381000"/>
            </a:xfrm>
            <a:prstGeom prst="bentConnector3">
              <a:avLst>
                <a:gd name="adj1" fmla="val 7231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85" name="Google Shape;285;p19"/>
          <p:cNvGrpSpPr/>
          <p:nvPr/>
        </p:nvGrpSpPr>
        <p:grpSpPr>
          <a:xfrm>
            <a:off x="3915323" y="4256425"/>
            <a:ext cx="805534" cy="518100"/>
            <a:chOff x="3915323" y="4256425"/>
            <a:chExt cx="805534" cy="518100"/>
          </a:xfrm>
        </p:grpSpPr>
        <p:sp>
          <p:nvSpPr>
            <p:cNvPr id="286" name="Google Shape;286;p19"/>
            <p:cNvSpPr/>
            <p:nvPr/>
          </p:nvSpPr>
          <p:spPr>
            <a:xfrm>
              <a:off x="4080656" y="4500325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rgbClr val="FCE5CD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287" name="Google Shape;287;p19"/>
            <p:cNvCxnSpPr>
              <a:stCxn id="282" idx="3"/>
              <a:endCxn id="286" idx="1"/>
            </p:cNvCxnSpPr>
            <p:nvPr/>
          </p:nvCxnSpPr>
          <p:spPr>
            <a:xfrm>
              <a:off x="3915323" y="4256425"/>
              <a:ext cx="165300" cy="381000"/>
            </a:xfrm>
            <a:prstGeom prst="bentConnector3">
              <a:avLst>
                <a:gd name="adj1" fmla="val 5001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88" name="Google Shape;288;p19"/>
          <p:cNvGrpSpPr/>
          <p:nvPr/>
        </p:nvGrpSpPr>
        <p:grpSpPr>
          <a:xfrm>
            <a:off x="1498721" y="3738325"/>
            <a:ext cx="805534" cy="655200"/>
            <a:chOff x="1498721" y="3738325"/>
            <a:chExt cx="805534" cy="655200"/>
          </a:xfrm>
        </p:grpSpPr>
        <p:sp>
          <p:nvSpPr>
            <p:cNvPr id="277" name="Google Shape;277;p19"/>
            <p:cNvSpPr/>
            <p:nvPr/>
          </p:nvSpPr>
          <p:spPr>
            <a:xfrm>
              <a:off x="1664055" y="4119325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rgbClr val="E5B8B7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79" name="Google Shape;279;p19"/>
            <p:cNvSpPr/>
            <p:nvPr/>
          </p:nvSpPr>
          <p:spPr>
            <a:xfrm>
              <a:off x="1664055" y="3738325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rgbClr val="B7CCE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289" name="Google Shape;289;p19"/>
            <p:cNvCxnSpPr>
              <a:stCxn id="271" idx="3"/>
              <a:endCxn id="277" idx="1"/>
            </p:cNvCxnSpPr>
            <p:nvPr/>
          </p:nvCxnSpPr>
          <p:spPr>
            <a:xfrm>
              <a:off x="1498721" y="3875425"/>
              <a:ext cx="165300" cy="381000"/>
            </a:xfrm>
            <a:prstGeom prst="bentConnector3">
              <a:avLst>
                <a:gd name="adj1" fmla="val 5001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" name="Rectangle 1"/>
          <p:cNvSpPr/>
          <p:nvPr/>
        </p:nvSpPr>
        <p:spPr>
          <a:xfrm>
            <a:off x="173848" y="4894199"/>
            <a:ext cx="884407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374151"/>
                </a:solidFill>
                <a:latin typeface="Söhne"/>
              </a:rPr>
              <a:t>TFLOPS stands for "</a:t>
            </a:r>
            <a:r>
              <a:rPr lang="en-US" sz="1000" dirty="0" err="1">
                <a:solidFill>
                  <a:srgbClr val="374151"/>
                </a:solidFill>
                <a:latin typeface="Söhne"/>
              </a:rPr>
              <a:t>TeraFLOPS</a:t>
            </a:r>
            <a:r>
              <a:rPr lang="en-US" sz="1000" dirty="0">
                <a:solidFill>
                  <a:srgbClr val="374151"/>
                </a:solidFill>
                <a:latin typeface="Söhne"/>
              </a:rPr>
              <a:t>," where "</a:t>
            </a:r>
            <a:r>
              <a:rPr lang="en-US" sz="1000" dirty="0" err="1">
                <a:solidFill>
                  <a:srgbClr val="374151"/>
                </a:solidFill>
                <a:latin typeface="Söhne"/>
              </a:rPr>
              <a:t>Tera</a:t>
            </a:r>
            <a:r>
              <a:rPr lang="en-US" sz="1000" dirty="0">
                <a:solidFill>
                  <a:srgbClr val="374151"/>
                </a:solidFill>
                <a:latin typeface="Söhne"/>
              </a:rPr>
              <a:t>" represents a trillion (10^12) and "FLOPS" stands for "Floating Point Operations Per Second."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0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Network Topology</a:t>
            </a:r>
            <a:endParaRPr/>
          </a:p>
        </p:txBody>
      </p:sp>
      <p:grpSp>
        <p:nvGrpSpPr>
          <p:cNvPr id="295" name="Google Shape;295;p20"/>
          <p:cNvGrpSpPr/>
          <p:nvPr/>
        </p:nvGrpSpPr>
        <p:grpSpPr>
          <a:xfrm>
            <a:off x="163125" y="3439546"/>
            <a:ext cx="2055600" cy="983700"/>
            <a:chOff x="163125" y="3160716"/>
            <a:chExt cx="2055600" cy="983700"/>
          </a:xfrm>
        </p:grpSpPr>
        <p:sp>
          <p:nvSpPr>
            <p:cNvPr id="296" name="Google Shape;296;p20"/>
            <p:cNvSpPr/>
            <p:nvPr/>
          </p:nvSpPr>
          <p:spPr>
            <a:xfrm>
              <a:off x="163125" y="3160716"/>
              <a:ext cx="2055600" cy="983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297" name="Google Shape;297;p2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55061" y="3501953"/>
              <a:ext cx="393636" cy="393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8" name="Google Shape;298;p2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233153" y="3501953"/>
              <a:ext cx="393636" cy="393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9" name="Google Shape;299;p2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711245" y="3501953"/>
              <a:ext cx="393636" cy="393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0" name="Google Shape;300;p20"/>
            <p:cNvSpPr txBox="1"/>
            <p:nvPr/>
          </p:nvSpPr>
          <p:spPr>
            <a:xfrm>
              <a:off x="656325" y="3160716"/>
              <a:ext cx="10692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machine</a:t>
              </a:r>
              <a:endParaRPr/>
            </a:p>
          </p:txBody>
        </p:sp>
      </p:grpSp>
      <p:pic>
        <p:nvPicPr>
          <p:cNvPr id="301" name="Google Shape;3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6970" y="3780783"/>
            <a:ext cx="393636" cy="39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2" name="Google Shape;302;p20"/>
          <p:cNvGrpSpPr/>
          <p:nvPr/>
        </p:nvGrpSpPr>
        <p:grpSpPr>
          <a:xfrm>
            <a:off x="2417175" y="3439546"/>
            <a:ext cx="6563700" cy="983700"/>
            <a:chOff x="2417175" y="3160716"/>
            <a:chExt cx="6563700" cy="983700"/>
          </a:xfrm>
        </p:grpSpPr>
        <p:grpSp>
          <p:nvGrpSpPr>
            <p:cNvPr id="303" name="Google Shape;303;p20"/>
            <p:cNvGrpSpPr/>
            <p:nvPr/>
          </p:nvGrpSpPr>
          <p:grpSpPr>
            <a:xfrm>
              <a:off x="2417175" y="3160716"/>
              <a:ext cx="2055600" cy="983700"/>
              <a:chOff x="92200" y="1253825"/>
              <a:chExt cx="2055600" cy="983700"/>
            </a:xfrm>
          </p:grpSpPr>
          <p:sp>
            <p:nvSpPr>
              <p:cNvPr id="304" name="Google Shape;304;p20"/>
              <p:cNvSpPr/>
              <p:nvPr/>
            </p:nvSpPr>
            <p:spPr>
              <a:xfrm>
                <a:off x="92200" y="1253825"/>
                <a:ext cx="2055600" cy="9837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05" name="Google Shape;305;p20"/>
              <p:cNvGrpSpPr/>
              <p:nvPr/>
            </p:nvGrpSpPr>
            <p:grpSpPr>
              <a:xfrm>
                <a:off x="206045" y="1595062"/>
                <a:ext cx="1827911" cy="393600"/>
                <a:chOff x="821399" y="1468308"/>
                <a:chExt cx="1827911" cy="393600"/>
              </a:xfrm>
            </p:grpSpPr>
            <p:pic>
              <p:nvPicPr>
                <p:cNvPr id="306" name="Google Shape;306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821399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07" name="Google Shape;307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1299491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08" name="Google Shape;308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1777582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09" name="Google Shape;309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2255674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310" name="Google Shape;310;p20"/>
              <p:cNvSpPr txBox="1"/>
              <p:nvPr/>
            </p:nvSpPr>
            <p:spPr>
              <a:xfrm>
                <a:off x="585400" y="1253825"/>
                <a:ext cx="10692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machine</a:t>
                </a:r>
                <a:endParaRPr/>
              </a:p>
            </p:txBody>
          </p:sp>
        </p:grpSp>
        <p:grpSp>
          <p:nvGrpSpPr>
            <p:cNvPr id="311" name="Google Shape;311;p20"/>
            <p:cNvGrpSpPr/>
            <p:nvPr/>
          </p:nvGrpSpPr>
          <p:grpSpPr>
            <a:xfrm>
              <a:off x="4671225" y="3160716"/>
              <a:ext cx="2055600" cy="983700"/>
              <a:chOff x="92200" y="1253825"/>
              <a:chExt cx="2055600" cy="983700"/>
            </a:xfrm>
          </p:grpSpPr>
          <p:sp>
            <p:nvSpPr>
              <p:cNvPr id="312" name="Google Shape;312;p20"/>
              <p:cNvSpPr/>
              <p:nvPr/>
            </p:nvSpPr>
            <p:spPr>
              <a:xfrm>
                <a:off x="92200" y="1253825"/>
                <a:ext cx="2055600" cy="9837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13" name="Google Shape;313;p20"/>
              <p:cNvGrpSpPr/>
              <p:nvPr/>
            </p:nvGrpSpPr>
            <p:grpSpPr>
              <a:xfrm>
                <a:off x="206045" y="1595062"/>
                <a:ext cx="1827911" cy="393600"/>
                <a:chOff x="821399" y="1468308"/>
                <a:chExt cx="1827911" cy="393600"/>
              </a:xfrm>
            </p:grpSpPr>
            <p:pic>
              <p:nvPicPr>
                <p:cNvPr id="314" name="Google Shape;314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821399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15" name="Google Shape;315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1299491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16" name="Google Shape;316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1777582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17" name="Google Shape;317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2255674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318" name="Google Shape;318;p20"/>
              <p:cNvSpPr txBox="1"/>
              <p:nvPr/>
            </p:nvSpPr>
            <p:spPr>
              <a:xfrm>
                <a:off x="585400" y="1253825"/>
                <a:ext cx="10692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machine</a:t>
                </a:r>
                <a:endParaRPr/>
              </a:p>
            </p:txBody>
          </p:sp>
        </p:grpSp>
        <p:grpSp>
          <p:nvGrpSpPr>
            <p:cNvPr id="319" name="Google Shape;319;p20"/>
            <p:cNvGrpSpPr/>
            <p:nvPr/>
          </p:nvGrpSpPr>
          <p:grpSpPr>
            <a:xfrm>
              <a:off x="6925275" y="3160716"/>
              <a:ext cx="2055600" cy="983700"/>
              <a:chOff x="92200" y="1253825"/>
              <a:chExt cx="2055600" cy="983700"/>
            </a:xfrm>
          </p:grpSpPr>
          <p:sp>
            <p:nvSpPr>
              <p:cNvPr id="320" name="Google Shape;320;p20"/>
              <p:cNvSpPr/>
              <p:nvPr/>
            </p:nvSpPr>
            <p:spPr>
              <a:xfrm>
                <a:off x="92200" y="1253825"/>
                <a:ext cx="2055600" cy="9837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21" name="Google Shape;321;p20"/>
              <p:cNvGrpSpPr/>
              <p:nvPr/>
            </p:nvGrpSpPr>
            <p:grpSpPr>
              <a:xfrm>
                <a:off x="206045" y="1595062"/>
                <a:ext cx="1827911" cy="393600"/>
                <a:chOff x="821399" y="1468308"/>
                <a:chExt cx="1827911" cy="393600"/>
              </a:xfrm>
            </p:grpSpPr>
            <p:pic>
              <p:nvPicPr>
                <p:cNvPr id="322" name="Google Shape;322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821399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23" name="Google Shape;323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1299491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24" name="Google Shape;324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1777582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25" name="Google Shape;325;p20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2255674" y="1468308"/>
                  <a:ext cx="393636" cy="393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326" name="Google Shape;326;p20"/>
              <p:cNvSpPr txBox="1"/>
              <p:nvPr/>
            </p:nvSpPr>
            <p:spPr>
              <a:xfrm>
                <a:off x="585400" y="1253825"/>
                <a:ext cx="10692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machine</a:t>
                </a:r>
                <a:endParaRPr/>
              </a:p>
            </p:txBody>
          </p:sp>
        </p:grpSp>
      </p:grpSp>
      <p:grpSp>
        <p:nvGrpSpPr>
          <p:cNvPr id="327" name="Google Shape;327;p20"/>
          <p:cNvGrpSpPr/>
          <p:nvPr/>
        </p:nvGrpSpPr>
        <p:grpSpPr>
          <a:xfrm>
            <a:off x="227625" y="4318696"/>
            <a:ext cx="8688750" cy="0"/>
            <a:chOff x="227625" y="4039866"/>
            <a:chExt cx="8688750" cy="0"/>
          </a:xfrm>
        </p:grpSpPr>
        <p:cxnSp>
          <p:nvCxnSpPr>
            <p:cNvPr id="328" name="Google Shape;328;p20"/>
            <p:cNvCxnSpPr/>
            <p:nvPr/>
          </p:nvCxnSpPr>
          <p:spPr>
            <a:xfrm>
              <a:off x="227625" y="4039866"/>
              <a:ext cx="1926600" cy="0"/>
            </a:xfrm>
            <a:prstGeom prst="straightConnector1">
              <a:avLst/>
            </a:prstGeom>
            <a:noFill/>
            <a:ln w="28575" cap="flat" cmpd="sng">
              <a:solidFill>
                <a:srgbClr val="93C47D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cxnSp>
          <p:nvCxnSpPr>
            <p:cNvPr id="329" name="Google Shape;329;p20"/>
            <p:cNvCxnSpPr/>
            <p:nvPr/>
          </p:nvCxnSpPr>
          <p:spPr>
            <a:xfrm>
              <a:off x="2481675" y="4039866"/>
              <a:ext cx="1926600" cy="0"/>
            </a:xfrm>
            <a:prstGeom prst="straightConnector1">
              <a:avLst/>
            </a:prstGeom>
            <a:noFill/>
            <a:ln w="28575" cap="flat" cmpd="sng">
              <a:solidFill>
                <a:srgbClr val="93C47D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cxnSp>
          <p:nvCxnSpPr>
            <p:cNvPr id="330" name="Google Shape;330;p20"/>
            <p:cNvCxnSpPr/>
            <p:nvPr/>
          </p:nvCxnSpPr>
          <p:spPr>
            <a:xfrm>
              <a:off x="4735725" y="4039866"/>
              <a:ext cx="1926600" cy="0"/>
            </a:xfrm>
            <a:prstGeom prst="straightConnector1">
              <a:avLst/>
            </a:prstGeom>
            <a:noFill/>
            <a:ln w="28575" cap="flat" cmpd="sng">
              <a:solidFill>
                <a:srgbClr val="93C47D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cxnSp>
          <p:nvCxnSpPr>
            <p:cNvPr id="331" name="Google Shape;331;p20"/>
            <p:cNvCxnSpPr/>
            <p:nvPr/>
          </p:nvCxnSpPr>
          <p:spPr>
            <a:xfrm>
              <a:off x="6989775" y="4039866"/>
              <a:ext cx="1926600" cy="0"/>
            </a:xfrm>
            <a:prstGeom prst="straightConnector1">
              <a:avLst/>
            </a:prstGeom>
            <a:noFill/>
            <a:ln w="28575" cap="flat" cmpd="sng">
              <a:solidFill>
                <a:srgbClr val="93C47D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</p:grpSp>
      <p:cxnSp>
        <p:nvCxnSpPr>
          <p:cNvPr id="332" name="Google Shape;332;p20"/>
          <p:cNvCxnSpPr/>
          <p:nvPr/>
        </p:nvCxnSpPr>
        <p:spPr>
          <a:xfrm>
            <a:off x="172360" y="4609371"/>
            <a:ext cx="8802900" cy="0"/>
          </a:xfrm>
          <a:prstGeom prst="straightConnector1">
            <a:avLst/>
          </a:prstGeom>
          <a:noFill/>
          <a:ln w="28575" cap="flat" cmpd="sng">
            <a:solidFill>
              <a:srgbClr val="E06666"/>
            </a:solidFill>
            <a:prstDash val="solid"/>
            <a:round/>
            <a:headEnd type="triangle" w="med" len="med"/>
            <a:tailEnd type="triangle" w="med" len="med"/>
          </a:ln>
        </p:spPr>
      </p:cxnSp>
      <p:grpSp>
        <p:nvGrpSpPr>
          <p:cNvPr id="333" name="Google Shape;333;p20"/>
          <p:cNvGrpSpPr/>
          <p:nvPr/>
        </p:nvGrpSpPr>
        <p:grpSpPr>
          <a:xfrm>
            <a:off x="544125" y="2543925"/>
            <a:ext cx="2269415" cy="716938"/>
            <a:chOff x="163125" y="2010525"/>
            <a:chExt cx="2269415" cy="716938"/>
          </a:xfrm>
        </p:grpSpPr>
        <p:cxnSp>
          <p:nvCxnSpPr>
            <p:cNvPr id="334" name="Google Shape;334;p20"/>
            <p:cNvCxnSpPr/>
            <p:nvPr/>
          </p:nvCxnSpPr>
          <p:spPr>
            <a:xfrm>
              <a:off x="163125" y="2210628"/>
              <a:ext cx="621900" cy="0"/>
            </a:xfrm>
            <a:prstGeom prst="straightConnector1">
              <a:avLst/>
            </a:prstGeom>
            <a:noFill/>
            <a:ln w="28575" cap="flat" cmpd="sng">
              <a:solidFill>
                <a:srgbClr val="93C47D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sp>
          <p:nvSpPr>
            <p:cNvPr id="335" name="Google Shape;335;p20"/>
            <p:cNvSpPr txBox="1"/>
            <p:nvPr/>
          </p:nvSpPr>
          <p:spPr>
            <a:xfrm>
              <a:off x="847040" y="2010525"/>
              <a:ext cx="15855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Fast connections</a:t>
              </a:r>
              <a:endParaRPr/>
            </a:p>
          </p:txBody>
        </p:sp>
        <p:cxnSp>
          <p:nvCxnSpPr>
            <p:cNvPr id="336" name="Google Shape;336;p20"/>
            <p:cNvCxnSpPr/>
            <p:nvPr/>
          </p:nvCxnSpPr>
          <p:spPr>
            <a:xfrm>
              <a:off x="163125" y="2527366"/>
              <a:ext cx="621900" cy="0"/>
            </a:xfrm>
            <a:prstGeom prst="straightConnector1">
              <a:avLst/>
            </a:prstGeom>
            <a:noFill/>
            <a:ln w="28575" cap="flat" cmpd="sng">
              <a:solidFill>
                <a:srgbClr val="E06666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sp>
          <p:nvSpPr>
            <p:cNvPr id="337" name="Google Shape;337;p20"/>
            <p:cNvSpPr txBox="1"/>
            <p:nvPr/>
          </p:nvSpPr>
          <p:spPr>
            <a:xfrm>
              <a:off x="847040" y="2327263"/>
              <a:ext cx="15855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Slow connections</a:t>
              </a:r>
              <a:endParaRPr/>
            </a:p>
          </p:txBody>
        </p:sp>
      </p:grpSp>
      <p:grpSp>
        <p:nvGrpSpPr>
          <p:cNvPr id="338" name="Google Shape;338;p20"/>
          <p:cNvGrpSpPr/>
          <p:nvPr/>
        </p:nvGrpSpPr>
        <p:grpSpPr>
          <a:xfrm>
            <a:off x="3210226" y="1162566"/>
            <a:ext cx="5545874" cy="1979745"/>
            <a:chOff x="3353176" y="1377179"/>
            <a:chExt cx="5545874" cy="1979745"/>
          </a:xfrm>
        </p:grpSpPr>
        <p:sp>
          <p:nvSpPr>
            <p:cNvPr id="339" name="Google Shape;339;p20"/>
            <p:cNvSpPr/>
            <p:nvPr/>
          </p:nvSpPr>
          <p:spPr>
            <a:xfrm>
              <a:off x="3353176" y="1786252"/>
              <a:ext cx="2742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x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340" name="Google Shape;340;p20"/>
            <p:cNvCxnSpPr>
              <a:stCxn id="341" idx="3"/>
              <a:endCxn id="342" idx="1"/>
            </p:cNvCxnSpPr>
            <p:nvPr/>
          </p:nvCxnSpPr>
          <p:spPr>
            <a:xfrm>
              <a:off x="5387509" y="1923352"/>
              <a:ext cx="196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343" name="Google Shape;343;p20"/>
            <p:cNvCxnSpPr>
              <a:stCxn id="344" idx="3"/>
              <a:endCxn id="341" idx="1"/>
            </p:cNvCxnSpPr>
            <p:nvPr/>
          </p:nvCxnSpPr>
          <p:spPr>
            <a:xfrm>
              <a:off x="4473813" y="1923352"/>
              <a:ext cx="3033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345" name="Google Shape;345;p20"/>
            <p:cNvCxnSpPr>
              <a:stCxn id="339" idx="3"/>
              <a:endCxn id="344" idx="1"/>
            </p:cNvCxnSpPr>
            <p:nvPr/>
          </p:nvCxnSpPr>
          <p:spPr>
            <a:xfrm>
              <a:off x="3627376" y="1923352"/>
              <a:ext cx="2061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346" name="Google Shape;346;p20"/>
            <p:cNvCxnSpPr>
              <a:stCxn id="342" idx="3"/>
              <a:endCxn id="347" idx="1"/>
            </p:cNvCxnSpPr>
            <p:nvPr/>
          </p:nvCxnSpPr>
          <p:spPr>
            <a:xfrm>
              <a:off x="6224654" y="1923352"/>
              <a:ext cx="2286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347" name="Google Shape;347;p20"/>
            <p:cNvSpPr/>
            <p:nvPr/>
          </p:nvSpPr>
          <p:spPr>
            <a:xfrm>
              <a:off x="6453253" y="1786252"/>
              <a:ext cx="3657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sub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341" name="Google Shape;341;p20"/>
            <p:cNvSpPr/>
            <p:nvPr/>
          </p:nvSpPr>
          <p:spPr>
            <a:xfrm>
              <a:off x="4777009" y="1786252"/>
              <a:ext cx="6105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relu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342" name="Google Shape;342;p20"/>
            <p:cNvSpPr/>
            <p:nvPr/>
          </p:nvSpPr>
          <p:spPr>
            <a:xfrm>
              <a:off x="5584454" y="1786252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" sz="13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348" name="Google Shape;348;p20"/>
            <p:cNvSpPr/>
            <p:nvPr/>
          </p:nvSpPr>
          <p:spPr>
            <a:xfrm>
              <a:off x="5584454" y="1377179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w2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349" name="Google Shape;349;p20"/>
            <p:cNvCxnSpPr>
              <a:stCxn id="348" idx="2"/>
              <a:endCxn id="342" idx="0"/>
            </p:cNvCxnSpPr>
            <p:nvPr/>
          </p:nvCxnSpPr>
          <p:spPr>
            <a:xfrm>
              <a:off x="5904554" y="1651379"/>
              <a:ext cx="0" cy="1350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344" name="Google Shape;344;p20"/>
            <p:cNvSpPr/>
            <p:nvPr/>
          </p:nvSpPr>
          <p:spPr>
            <a:xfrm>
              <a:off x="3833613" y="1786252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350" name="Google Shape;350;p20"/>
            <p:cNvSpPr/>
            <p:nvPr/>
          </p:nvSpPr>
          <p:spPr>
            <a:xfrm>
              <a:off x="3833613" y="1377179"/>
              <a:ext cx="640200" cy="2742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w1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351" name="Google Shape;351;p20"/>
            <p:cNvCxnSpPr>
              <a:stCxn id="350" idx="2"/>
              <a:endCxn id="344" idx="0"/>
            </p:cNvCxnSpPr>
            <p:nvPr/>
          </p:nvCxnSpPr>
          <p:spPr>
            <a:xfrm>
              <a:off x="4153713" y="1651379"/>
              <a:ext cx="0" cy="1350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352" name="Google Shape;352;p20"/>
            <p:cNvSpPr/>
            <p:nvPr/>
          </p:nvSpPr>
          <p:spPr>
            <a:xfrm rot="5400000">
              <a:off x="4560850" y="2699474"/>
              <a:ext cx="1042800" cy="272100"/>
            </a:xfrm>
            <a:prstGeom prst="rightArrow">
              <a:avLst>
                <a:gd name="adj1" fmla="val 39287"/>
                <a:gd name="adj2" fmla="val 82506"/>
              </a:avLst>
            </a:prstGeom>
            <a:solidFill>
              <a:srgbClr val="EFEFEF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0"/>
            <p:cNvSpPr txBox="1"/>
            <p:nvPr/>
          </p:nvSpPr>
          <p:spPr>
            <a:xfrm>
              <a:off x="5590350" y="2411450"/>
              <a:ext cx="3308700" cy="677100"/>
            </a:xfrm>
            <a:prstGeom prst="rect">
              <a:avLst/>
            </a:prstGeom>
            <a:noFill/>
            <a:ln w="19050" cap="flat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rgbClr val="CC0000"/>
                  </a:solidFill>
                </a:rPr>
                <a:t>Challenge</a:t>
              </a:r>
              <a:r>
                <a:rPr lang="en" sz="1600">
                  <a:solidFill>
                    <a:srgbClr val="CC0000"/>
                  </a:solidFill>
                </a:rPr>
                <a:t>: How to handle heterogeneous network topology?</a:t>
              </a:r>
              <a:endParaRPr sz="1600">
                <a:solidFill>
                  <a:srgbClr val="CC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" name="Google Shape;358;p21"/>
          <p:cNvGrpSpPr/>
          <p:nvPr/>
        </p:nvGrpSpPr>
        <p:grpSpPr>
          <a:xfrm>
            <a:off x="-130825" y="1541948"/>
            <a:ext cx="5587061" cy="3255877"/>
            <a:chOff x="-130825" y="1541948"/>
            <a:chExt cx="5587061" cy="3255877"/>
          </a:xfrm>
        </p:grpSpPr>
        <p:sp>
          <p:nvSpPr>
            <p:cNvPr id="359" name="Google Shape;359;p21"/>
            <p:cNvSpPr/>
            <p:nvPr/>
          </p:nvSpPr>
          <p:spPr>
            <a:xfrm>
              <a:off x="2230936" y="1541948"/>
              <a:ext cx="3225300" cy="3225300"/>
            </a:xfrm>
            <a:prstGeom prst="ellipse">
              <a:avLst/>
            </a:prstGeom>
            <a:solidFill>
              <a:srgbClr val="FFF2CC">
                <a:alpha val="49160"/>
              </a:srgbClr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1"/>
            <p:cNvSpPr txBox="1"/>
            <p:nvPr/>
          </p:nvSpPr>
          <p:spPr>
            <a:xfrm>
              <a:off x="-130825" y="4120725"/>
              <a:ext cx="30000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>
                  <a:solidFill>
                    <a:srgbClr val="F1C232"/>
                  </a:solidFill>
                </a:rPr>
                <a:t>Inter-op Parallelism</a:t>
              </a:r>
              <a:endParaRPr sz="1700" b="1">
                <a:solidFill>
                  <a:srgbClr val="F1C232"/>
                </a:solidFill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rgbClr val="F1C232"/>
                  </a:solidFill>
                </a:rPr>
                <a:t>(w/ pipeline)</a:t>
              </a:r>
              <a:endParaRPr sz="1500">
                <a:solidFill>
                  <a:srgbClr val="F1C232"/>
                </a:solidFill>
              </a:endParaRPr>
            </a:p>
          </p:txBody>
        </p:sp>
      </p:grpSp>
      <p:grpSp>
        <p:nvGrpSpPr>
          <p:cNvPr id="361" name="Google Shape;361;p21"/>
          <p:cNvGrpSpPr/>
          <p:nvPr/>
        </p:nvGrpSpPr>
        <p:grpSpPr>
          <a:xfrm>
            <a:off x="2959338" y="331925"/>
            <a:ext cx="5187462" cy="3272136"/>
            <a:chOff x="2959338" y="331925"/>
            <a:chExt cx="5187462" cy="3272136"/>
          </a:xfrm>
        </p:grpSpPr>
        <p:sp>
          <p:nvSpPr>
            <p:cNvPr id="362" name="Google Shape;362;p21"/>
            <p:cNvSpPr/>
            <p:nvPr/>
          </p:nvSpPr>
          <p:spPr>
            <a:xfrm>
              <a:off x="2959338" y="378761"/>
              <a:ext cx="3225300" cy="3225300"/>
            </a:xfrm>
            <a:prstGeom prst="ellipse">
              <a:avLst/>
            </a:prstGeom>
            <a:solidFill>
              <a:srgbClr val="F4CCCC">
                <a:alpha val="44130"/>
              </a:srgbClr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1"/>
            <p:cNvSpPr txBox="1"/>
            <p:nvPr/>
          </p:nvSpPr>
          <p:spPr>
            <a:xfrm>
              <a:off x="5891400" y="331925"/>
              <a:ext cx="22554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>
                  <a:solidFill>
                    <a:srgbClr val="CC0000"/>
                  </a:solidFill>
                </a:rPr>
                <a:t>Intra-op Parallelism</a:t>
              </a:r>
              <a:endParaRPr sz="1700" b="1">
                <a:solidFill>
                  <a:srgbClr val="CC0000"/>
                </a:solidFill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rgbClr val="CC0000"/>
                  </a:solidFill>
                </a:rPr>
                <a:t>(w/ operator-level)</a:t>
              </a:r>
              <a:endParaRPr sz="1500">
                <a:solidFill>
                  <a:srgbClr val="CC0000"/>
                </a:solidFill>
              </a:endParaRPr>
            </a:p>
          </p:txBody>
        </p:sp>
      </p:grpSp>
      <p:grpSp>
        <p:nvGrpSpPr>
          <p:cNvPr id="364" name="Google Shape;364;p21"/>
          <p:cNvGrpSpPr/>
          <p:nvPr/>
        </p:nvGrpSpPr>
        <p:grpSpPr>
          <a:xfrm>
            <a:off x="3687751" y="1541931"/>
            <a:ext cx="4727724" cy="3225300"/>
            <a:chOff x="3687751" y="1541931"/>
            <a:chExt cx="4727724" cy="3225300"/>
          </a:xfrm>
        </p:grpSpPr>
        <p:sp>
          <p:nvSpPr>
            <p:cNvPr id="365" name="Google Shape;365;p21"/>
            <p:cNvSpPr/>
            <p:nvPr/>
          </p:nvSpPr>
          <p:spPr>
            <a:xfrm>
              <a:off x="3687751" y="1541931"/>
              <a:ext cx="3225300" cy="3225300"/>
            </a:xfrm>
            <a:prstGeom prst="ellipse">
              <a:avLst/>
            </a:prstGeom>
            <a:solidFill>
              <a:srgbClr val="CFE2F3">
                <a:alpha val="49160"/>
              </a:srgbClr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1"/>
            <p:cNvSpPr txBox="1"/>
            <p:nvPr/>
          </p:nvSpPr>
          <p:spPr>
            <a:xfrm>
              <a:off x="6783775" y="4120725"/>
              <a:ext cx="16317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>
                  <a:solidFill>
                    <a:srgbClr val="3D85C6"/>
                  </a:solidFill>
                </a:rPr>
                <a:t>Automatic</a:t>
              </a:r>
              <a:endParaRPr sz="1700">
                <a:solidFill>
                  <a:srgbClr val="3D85C6"/>
                </a:solidFill>
              </a:endParaRPr>
            </a:p>
          </p:txBody>
        </p:sp>
      </p:grpSp>
      <p:sp>
        <p:nvSpPr>
          <p:cNvPr id="367" name="Google Shape;367;p21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Prior Works</a:t>
            </a:r>
            <a:endParaRPr/>
          </a:p>
        </p:txBody>
      </p:sp>
      <p:sp>
        <p:nvSpPr>
          <p:cNvPr id="368" name="Google Shape;368;p21"/>
          <p:cNvSpPr txBox="1"/>
          <p:nvPr/>
        </p:nvSpPr>
        <p:spPr>
          <a:xfrm>
            <a:off x="3733908" y="454925"/>
            <a:ext cx="17145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Megatron-LM</a:t>
            </a:r>
            <a:endParaRPr sz="1600"/>
          </a:p>
        </p:txBody>
      </p:sp>
      <p:sp>
        <p:nvSpPr>
          <p:cNvPr id="369" name="Google Shape;369;p21"/>
          <p:cNvSpPr txBox="1"/>
          <p:nvPr/>
        </p:nvSpPr>
        <p:spPr>
          <a:xfrm>
            <a:off x="2757392" y="1690270"/>
            <a:ext cx="17145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Megatron-LM </a:t>
            </a:r>
            <a:br>
              <a:rPr lang="en" sz="1600"/>
            </a:br>
            <a:r>
              <a:rPr lang="en" sz="1600"/>
              <a:t>V2</a:t>
            </a:r>
            <a:endParaRPr sz="1600"/>
          </a:p>
        </p:txBody>
      </p:sp>
      <p:grpSp>
        <p:nvGrpSpPr>
          <p:cNvPr id="370" name="Google Shape;370;p21"/>
          <p:cNvGrpSpPr/>
          <p:nvPr/>
        </p:nvGrpSpPr>
        <p:grpSpPr>
          <a:xfrm>
            <a:off x="2506170" y="792300"/>
            <a:ext cx="3001329" cy="3094500"/>
            <a:chOff x="2506170" y="792300"/>
            <a:chExt cx="3001329" cy="3094500"/>
          </a:xfrm>
        </p:grpSpPr>
        <p:sp>
          <p:nvSpPr>
            <p:cNvPr id="371" name="Google Shape;371;p21"/>
            <p:cNvSpPr txBox="1"/>
            <p:nvPr/>
          </p:nvSpPr>
          <p:spPr>
            <a:xfrm>
              <a:off x="2506170" y="3455700"/>
              <a:ext cx="8238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GPipe</a:t>
              </a:r>
              <a:endParaRPr sz="1600"/>
            </a:p>
          </p:txBody>
        </p:sp>
        <p:sp>
          <p:nvSpPr>
            <p:cNvPr id="372" name="Google Shape;372;p21"/>
            <p:cNvSpPr txBox="1"/>
            <p:nvPr/>
          </p:nvSpPr>
          <p:spPr>
            <a:xfrm>
              <a:off x="3674800" y="792300"/>
              <a:ext cx="18327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Mesh-Tensorflow</a:t>
              </a:r>
              <a:endParaRPr sz="1600"/>
            </a:p>
          </p:txBody>
        </p:sp>
        <p:sp>
          <p:nvSpPr>
            <p:cNvPr id="373" name="Google Shape;373;p21"/>
            <p:cNvSpPr txBox="1"/>
            <p:nvPr/>
          </p:nvSpPr>
          <p:spPr>
            <a:xfrm>
              <a:off x="4112958" y="1129692"/>
              <a:ext cx="9564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GShard</a:t>
              </a:r>
              <a:endParaRPr sz="1600"/>
            </a:p>
          </p:txBody>
        </p:sp>
      </p:grpSp>
      <p:grpSp>
        <p:nvGrpSpPr>
          <p:cNvPr id="374" name="Google Shape;374;p21"/>
          <p:cNvGrpSpPr/>
          <p:nvPr/>
        </p:nvGrpSpPr>
        <p:grpSpPr>
          <a:xfrm>
            <a:off x="3907008" y="1654150"/>
            <a:ext cx="2727887" cy="2721075"/>
            <a:chOff x="3907008" y="1654150"/>
            <a:chExt cx="2727887" cy="2721075"/>
          </a:xfrm>
        </p:grpSpPr>
        <p:sp>
          <p:nvSpPr>
            <p:cNvPr id="375" name="Google Shape;375;p21"/>
            <p:cNvSpPr txBox="1"/>
            <p:nvPr/>
          </p:nvSpPr>
          <p:spPr>
            <a:xfrm>
              <a:off x="3907008" y="3620125"/>
              <a:ext cx="13683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PipeDream</a:t>
              </a:r>
              <a:endParaRPr sz="1600"/>
            </a:p>
          </p:txBody>
        </p:sp>
        <p:sp>
          <p:nvSpPr>
            <p:cNvPr id="376" name="Google Shape;376;p21"/>
            <p:cNvSpPr txBox="1"/>
            <p:nvPr/>
          </p:nvSpPr>
          <p:spPr>
            <a:xfrm>
              <a:off x="4112958" y="3944125"/>
              <a:ext cx="9564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Dapple</a:t>
              </a:r>
              <a:endParaRPr sz="1600"/>
            </a:p>
          </p:txBody>
        </p:sp>
        <p:sp>
          <p:nvSpPr>
            <p:cNvPr id="377" name="Google Shape;377;p21"/>
            <p:cNvSpPr txBox="1"/>
            <p:nvPr/>
          </p:nvSpPr>
          <p:spPr>
            <a:xfrm>
              <a:off x="5678495" y="3455700"/>
              <a:ext cx="9564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ZeRO</a:t>
              </a:r>
              <a:endParaRPr sz="1600"/>
            </a:p>
          </p:txBody>
        </p:sp>
        <p:sp>
          <p:nvSpPr>
            <p:cNvPr id="378" name="Google Shape;378;p21"/>
            <p:cNvSpPr txBox="1"/>
            <p:nvPr/>
          </p:nvSpPr>
          <p:spPr>
            <a:xfrm>
              <a:off x="5174995" y="1654150"/>
              <a:ext cx="9564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Tofu</a:t>
              </a:r>
              <a:endParaRPr sz="1600"/>
            </a:p>
          </p:txBody>
        </p:sp>
        <p:sp>
          <p:nvSpPr>
            <p:cNvPr id="379" name="Google Shape;379;p21"/>
            <p:cNvSpPr txBox="1"/>
            <p:nvPr/>
          </p:nvSpPr>
          <p:spPr>
            <a:xfrm>
              <a:off x="5045545" y="1972388"/>
              <a:ext cx="12153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/>
                <a:t>FlexFlow</a:t>
              </a:r>
              <a:endParaRPr sz="1600"/>
            </a:p>
          </p:txBody>
        </p:sp>
      </p:grpSp>
      <p:sp>
        <p:nvSpPr>
          <p:cNvPr id="380" name="Google Shape;380;p21"/>
          <p:cNvSpPr txBox="1"/>
          <p:nvPr/>
        </p:nvSpPr>
        <p:spPr>
          <a:xfrm>
            <a:off x="3615708" y="2290763"/>
            <a:ext cx="195090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smtClean="0"/>
              <a:t>Alpa</a:t>
            </a:r>
            <a:endParaRPr sz="2400" b="1" dirty="0"/>
          </a:p>
        </p:txBody>
      </p:sp>
      <p:sp>
        <p:nvSpPr>
          <p:cNvPr id="381" name="Google Shape;381;p21"/>
          <p:cNvSpPr/>
          <p:nvPr/>
        </p:nvSpPr>
        <p:spPr>
          <a:xfrm>
            <a:off x="2230936" y="1541948"/>
            <a:ext cx="3225300" cy="3225300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21"/>
          <p:cNvSpPr/>
          <p:nvPr/>
        </p:nvSpPr>
        <p:spPr>
          <a:xfrm>
            <a:off x="2959338" y="378761"/>
            <a:ext cx="3225300" cy="3225300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21"/>
          <p:cNvSpPr/>
          <p:nvPr/>
        </p:nvSpPr>
        <p:spPr>
          <a:xfrm>
            <a:off x="3687751" y="1541931"/>
            <a:ext cx="3225300" cy="3225300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1667</Words>
  <Application>Microsoft Office PowerPoint</Application>
  <PresentationFormat>On-screen Show (16:9)</PresentationFormat>
  <Paragraphs>623</Paragraphs>
  <Slides>42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Söhne</vt:lpstr>
      <vt:lpstr>Montserrat Light</vt:lpstr>
      <vt:lpstr>Roboto</vt:lpstr>
      <vt:lpstr>Consolas</vt:lpstr>
      <vt:lpstr>Calibri</vt:lpstr>
      <vt:lpstr>Simple Light</vt:lpstr>
      <vt:lpstr>Automating Inter- and Intra-Operator Parallelism for Distributed Deep Learning</vt:lpstr>
      <vt:lpstr>Background</vt:lpstr>
      <vt:lpstr>Large Models Enable Breakthroughs in Machine Learning</vt:lpstr>
      <vt:lpstr>What are System Challenges?</vt:lpstr>
      <vt:lpstr>What are System Challenges?</vt:lpstr>
      <vt:lpstr>Partition Computational Graphs</vt:lpstr>
      <vt:lpstr>Partition Computational Graphs</vt:lpstr>
      <vt:lpstr>Network Topology</vt:lpstr>
      <vt:lpstr>Prior Works</vt:lpstr>
      <vt:lpstr>Alpa Compiler</vt:lpstr>
      <vt:lpstr>PowerPoint Presentation</vt:lpstr>
      <vt:lpstr>Alpa User API</vt:lpstr>
      <vt:lpstr>Alpa’s Main Contributions</vt:lpstr>
      <vt:lpstr>PowerPoint Presentation</vt:lpstr>
      <vt:lpstr>Alpa Compiler: Hierarchical Optimization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Goal: Minimize Pipeline Execution Latency</vt:lpstr>
      <vt:lpstr>Inter-op Pass: Dynamic Programming Formulation</vt:lpstr>
      <vt:lpstr>DP Assumptions</vt:lpstr>
      <vt:lpstr>PowerPoint Presentation</vt:lpstr>
      <vt:lpstr>PowerPoint Presentation</vt:lpstr>
      <vt:lpstr>Operator Parallelization Strategy</vt:lpstr>
      <vt:lpstr>PowerPoint Presentation</vt:lpstr>
      <vt:lpstr>Re-partition Communication Cost</vt:lpstr>
      <vt:lpstr>Compilation Time Optimization</vt:lpstr>
      <vt:lpstr>PowerPoint Presentation</vt:lpstr>
      <vt:lpstr>Runtime Orchestration</vt:lpstr>
      <vt:lpstr>Alpa Implementation</vt:lpstr>
      <vt:lpstr>Evaluation</vt:lpstr>
      <vt:lpstr>Evaluation: Comparing with Previous Works</vt:lpstr>
      <vt:lpstr>Evaluation: Ablation Study with Inter-op and Intra-op Only  </vt:lpstr>
      <vt:lpstr>Case Study: Wide-ResNet Partition on 16 GPUs.</vt:lpstr>
      <vt:lpstr>PowerPoint Presentation</vt:lpstr>
      <vt:lpstr>Backup Slides</vt:lpstr>
      <vt:lpstr>Compilation Time</vt:lpstr>
      <vt:lpstr>Intra-op Ablation Study</vt:lpstr>
      <vt:lpstr>Inter-op Ablation Study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Automating Inter- and Intra-Operator Parallelism for Distributed Deep Learning</dc:title>
  <cp:lastModifiedBy>Haiying Shen</cp:lastModifiedBy>
  <cp:revision>3</cp:revision>
  <dcterms:modified xsi:type="dcterms:W3CDTF">2023-11-15T17:54:16Z</dcterms:modified>
</cp:coreProperties>
</file>