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467" r:id="rId2"/>
    <p:sldId id="468" r:id="rId3"/>
    <p:sldId id="507" r:id="rId4"/>
    <p:sldId id="469" r:id="rId5"/>
    <p:sldId id="470" r:id="rId6"/>
    <p:sldId id="471" r:id="rId7"/>
    <p:sldId id="472" r:id="rId8"/>
    <p:sldId id="473" r:id="rId9"/>
    <p:sldId id="474" r:id="rId10"/>
    <p:sldId id="475" r:id="rId11"/>
    <p:sldId id="476" r:id="rId12"/>
    <p:sldId id="477" r:id="rId13"/>
    <p:sldId id="478" r:id="rId14"/>
    <p:sldId id="479" r:id="rId15"/>
    <p:sldId id="480" r:id="rId16"/>
    <p:sldId id="481" r:id="rId17"/>
    <p:sldId id="482" r:id="rId18"/>
    <p:sldId id="483" r:id="rId19"/>
    <p:sldId id="484" r:id="rId20"/>
    <p:sldId id="485" r:id="rId21"/>
    <p:sldId id="486" r:id="rId22"/>
    <p:sldId id="487" r:id="rId23"/>
    <p:sldId id="488" r:id="rId24"/>
    <p:sldId id="489" r:id="rId25"/>
    <p:sldId id="490" r:id="rId26"/>
    <p:sldId id="491" r:id="rId27"/>
    <p:sldId id="492" r:id="rId28"/>
    <p:sldId id="493" r:id="rId29"/>
    <p:sldId id="494" r:id="rId30"/>
    <p:sldId id="495" r:id="rId31"/>
    <p:sldId id="496" r:id="rId32"/>
    <p:sldId id="497" r:id="rId33"/>
    <p:sldId id="498" r:id="rId34"/>
    <p:sldId id="499" r:id="rId35"/>
    <p:sldId id="500" r:id="rId36"/>
    <p:sldId id="501" r:id="rId37"/>
    <p:sldId id="502" r:id="rId38"/>
    <p:sldId id="503" r:id="rId39"/>
    <p:sldId id="504" r:id="rId40"/>
    <p:sldId id="505" r:id="rId41"/>
    <p:sldId id="506" r:id="rId42"/>
    <p:sldId id="508" r:id="rId4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70" autoAdjust="0"/>
    <p:restoredTop sz="98673" autoAdjust="0"/>
  </p:normalViewPr>
  <p:slideViewPr>
    <p:cSldViewPr>
      <p:cViewPr>
        <p:scale>
          <a:sx n="87" d="100"/>
          <a:sy n="87" d="100"/>
        </p:scale>
        <p:origin x="-1375" y="-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5" d="100"/>
        <a:sy n="45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310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494F0E6-AAFD-4866-A038-76796769B5F3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2F4F284-C953-4959-8A2F-552AC784C3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67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42316A8-FABF-436D-B9F3-2C3B3FF0643A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kumimoji="0" lang="en-US" alt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2DE0F0B-7653-4E4C-97F9-9F342E703BE7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kumimoji="0" lang="en-US" alt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A117571-6A51-4402-AA5B-20C7F7528A7E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kumimoji="0" lang="en-US" alt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0955D6-0814-44B2-860F-6353E9576604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kumimoji="0" lang="en-US" alt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E930B62-803F-4A54-9A8E-56323B4D6219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kumimoji="0" lang="en-US" alt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9B140F9-19FB-43E9-BF16-7ECAFF1D435E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kumimoji="0" lang="en-US" alt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A51DDFA-26EF-4CC4-A582-0BB50990C795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kumimoji="0" lang="en-US" alt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58B654-FD52-4F27-B799-B6FCF1BE3B0B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kumimoji="0" lang="en-US" alt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9400B4-8C94-47A6-8BDC-51C641AFBF06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kumimoji="0" lang="en-US" alt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B36779E-B7E5-46C7-AFCB-C9FD92D159F7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kumimoji="0" lang="en-US" alt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6A6454-B094-48BF-BC3C-D86255EAD83E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kumimoji="0" lang="en-US" alt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630AAB9-EA66-465B-B305-A409B3F7288F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kumimoji="0" lang="en-US" alt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B91F77-9C27-4440-86FA-9B1A1764CE9A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21</a:t>
            </a:fld>
            <a:endParaRPr kumimoji="0" lang="en-US" alt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8B1E44E-4B1B-486A-B7DE-A9FE5824260B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22</a:t>
            </a:fld>
            <a:endParaRPr kumimoji="0" lang="en-US" alt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0F1347C-1E2D-4EA6-8F04-3BE848C53646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23</a:t>
            </a:fld>
            <a:endParaRPr kumimoji="0" lang="en-US" alt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6D386E8-B8B2-49DA-A7DE-285BAB737026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24</a:t>
            </a:fld>
            <a:endParaRPr kumimoji="0" lang="en-US" alt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23FCC58-762D-4E9C-BF56-AE556C864193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25</a:t>
            </a:fld>
            <a:endParaRPr kumimoji="0" lang="en-US" alt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B11070C-70CA-4E36-8366-00A6C87C0D0D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26</a:t>
            </a:fld>
            <a:endParaRPr kumimoji="0" lang="en-US" alt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D81051D-D734-467B-803E-90B3DD9A69E2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27</a:t>
            </a:fld>
            <a:endParaRPr kumimoji="0" lang="en-US" alt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B18AED-0ED2-44C9-B749-77E4C8C27CD9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28</a:t>
            </a:fld>
            <a:endParaRPr kumimoji="0" lang="en-US" alt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17120F7-0F3E-4FB4-AD97-AE962BBFB4CF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29</a:t>
            </a:fld>
            <a:endParaRPr kumimoji="0" lang="en-US" alt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596B3C2-A069-4333-82BA-3A3265A097A7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30</a:t>
            </a:fld>
            <a:endParaRPr kumimoji="0" lang="en-US" alt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30FC87C-5D90-4B33-874F-FF49D15D0344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kumimoji="0" lang="en-US" alt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EDDDC5-B316-4C8E-8E34-B44EE1BC0E58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31</a:t>
            </a:fld>
            <a:endParaRPr kumimoji="0" lang="en-US" alt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C9AB7BA-AC4F-4022-BEE8-E619692BF629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32</a:t>
            </a:fld>
            <a:endParaRPr kumimoji="0" lang="en-US" alt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D286671-A58A-4FAB-A4B7-420D4FFA085E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33</a:t>
            </a:fld>
            <a:endParaRPr kumimoji="0" lang="en-US" alt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A2AA8BF-7430-4BAC-A1D0-FDA62B18F23A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34</a:t>
            </a:fld>
            <a:endParaRPr kumimoji="0" lang="en-US" alt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F58076A-5A65-4472-9E65-CC7A39A84E0A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35</a:t>
            </a:fld>
            <a:endParaRPr kumimoji="0" lang="en-US" alt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E6336F7-10BB-4CA8-A4D3-7EA210B8A5D2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36</a:t>
            </a:fld>
            <a:endParaRPr kumimoji="0" lang="en-US" alt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B5D5EE6-50A3-45AF-8BCA-255B8EAD1B79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37</a:t>
            </a:fld>
            <a:endParaRPr kumimoji="0" lang="en-US" alt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5E6DAE6-EE3F-49BF-B928-5C28F5A8CC25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38</a:t>
            </a:fld>
            <a:endParaRPr kumimoji="0" lang="en-US" alt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6713A9E-D294-4906-9CB3-C3A40F973517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39</a:t>
            </a:fld>
            <a:endParaRPr kumimoji="0" lang="en-US" alt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F581FAD-7BED-44B3-AC46-38A58BC6BAA1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40</a:t>
            </a:fld>
            <a:endParaRPr kumimoji="0" lang="en-US" alt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5E148CD-27D5-477E-B676-AE9106BBB29D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kumimoji="0" lang="en-US" alt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1270596-66BB-411B-97FB-3E570893BCE3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41</a:t>
            </a:fld>
            <a:endParaRPr kumimoji="0" lang="en-US" alt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76852A5-10CD-4CBB-BCF7-DD6D8B00BB0F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kumimoji="0" lang="en-US" alt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A6706D0-4504-4982-AA77-768548ACB35A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kumimoji="0" lang="en-US" alt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54AAF0-3DD4-48A4-8B8B-D3FB8938AADC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kumimoji="0" lang="en-US" alt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D32743-8FA9-466E-BEA4-EB9353F615C3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kumimoji="0" lang="en-US" alt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86415C7-0DB4-40F8-93FE-CDFF06F7EB19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kumimoji="0" lang="en-US" alt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lang="en-US" sz="3600" b="1" i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b">
            <a:normAutofit/>
          </a:bodyPr>
          <a:lstStyle>
            <a:lvl1pPr marL="0" indent="0" algn="l">
              <a:buNone/>
              <a:defRPr lang="en-US" sz="1800" b="1" i="1" kern="12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4027" y="6030097"/>
            <a:ext cx="2743200" cy="76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772400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1600200"/>
            <a:ext cx="3810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600200"/>
            <a:ext cx="3810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9FF31-B6C1-4694-B3C5-16F159A24B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897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>
            <a:lvl1pPr algn="r"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4400" b="1" i="1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§"/>
        <a:defRPr sz="2400" kern="1200">
          <a:solidFill>
            <a:schemeClr val="accent3">
              <a:lumMod val="50000"/>
            </a:schemeClr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50000"/>
          </a:schemeClr>
        </a:buClr>
        <a:buFont typeface="Arial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hord@ics.mi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2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3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png"/><Relationship Id="rId4" Type="http://schemas.openxmlformats.org/officeDocument/2006/relationships/oleObject" Target="../embeddings/oleObject5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6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7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685800"/>
            <a:ext cx="7772400" cy="16764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Chord: A scalable Peer-to-Peer Lookup Protocol for Internet Applications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286000"/>
            <a:ext cx="7772400" cy="3810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endParaRPr lang="en-US" altLang="en-US" sz="2400" dirty="0" smtClean="0"/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endParaRPr lang="en-US" altLang="en-US" sz="2400" dirty="0" smtClean="0"/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endParaRPr lang="en-US" altLang="en-US" sz="2400" dirty="0" smtClean="0"/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altLang="en-US" sz="2400" dirty="0" smtClean="0"/>
              <a:t>Ion </a:t>
            </a:r>
            <a:r>
              <a:rPr lang="en-US" altLang="en-US" sz="2400" dirty="0" err="1" smtClean="0"/>
              <a:t>Stoica</a:t>
            </a:r>
            <a:r>
              <a:rPr lang="en-US" altLang="en-US" sz="2400" dirty="0" smtClean="0"/>
              <a:t>; Robert Morris, David </a:t>
            </a:r>
            <a:r>
              <a:rPr lang="en-US" altLang="en-US" sz="2400" dirty="0" err="1" smtClean="0"/>
              <a:t>Karger</a:t>
            </a:r>
            <a:r>
              <a:rPr lang="en-US" altLang="en-US" sz="2400" dirty="0" smtClean="0"/>
              <a:t>, M. </a:t>
            </a:r>
            <a:r>
              <a:rPr lang="en-US" altLang="en-US" sz="2400" dirty="0" err="1" smtClean="0"/>
              <a:t>Frans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Kaashoek</a:t>
            </a:r>
            <a:r>
              <a:rPr lang="en-US" altLang="en-US" sz="2400" dirty="0" smtClean="0"/>
              <a:t>, Hari </a:t>
            </a:r>
            <a:r>
              <a:rPr lang="en-US" altLang="en-US" sz="2400" dirty="0" err="1" smtClean="0"/>
              <a:t>Balakrishnan</a:t>
            </a:r>
            <a:endParaRPr lang="en-US" altLang="en-US" sz="2400" dirty="0" smtClean="0"/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endParaRPr lang="en-US" altLang="en-US" sz="2400" dirty="0" smtClean="0"/>
          </a:p>
          <a:p>
            <a:pPr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altLang="en-US" sz="2400" dirty="0" smtClean="0"/>
              <a:t>MIT Laboratory for Computer Science</a:t>
            </a:r>
          </a:p>
          <a:p>
            <a:pPr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altLang="en-US" sz="2400" dirty="0" smtClean="0">
                <a:hlinkClick r:id="rId3"/>
              </a:rPr>
              <a:t>Chord@ics.mit.edu</a:t>
            </a:r>
            <a:endParaRPr lang="en-US" altLang="en-US" sz="2400" dirty="0" smtClean="0"/>
          </a:p>
          <a:p>
            <a:pPr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altLang="en-US" sz="2400" dirty="0" smtClean="0"/>
              <a:t>http://pdos.lcs.mit.edu/chord/</a:t>
            </a:r>
          </a:p>
        </p:txBody>
      </p:sp>
    </p:spTree>
    <p:extLst>
      <p:ext uri="{BB962C8B-B14F-4D97-AF65-F5344CB8AC3E}">
        <p14:creationId xmlns:p14="http://schemas.microsoft.com/office/powerpoint/2010/main" val="346612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3600" smtClean="0"/>
              <a:t>Chord Protocol</a:t>
            </a:r>
            <a:br>
              <a:rPr lang="en-US" altLang="en-US" sz="3600" smtClean="0"/>
            </a:br>
            <a:r>
              <a:rPr lang="en-US" altLang="en-US" sz="3200" smtClean="0"/>
              <a:t>-- overview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Fast distributed computation of a hash function mapping keys to nodes.</a:t>
            </a:r>
          </a:p>
          <a:p>
            <a:pPr eaLnBrk="1" hangingPunct="1"/>
            <a:r>
              <a:rPr lang="en-US" altLang="en-US" smtClean="0"/>
              <a:t>Using </a:t>
            </a:r>
            <a:r>
              <a:rPr lang="en-US" altLang="en-US" i="1" smtClean="0"/>
              <a:t>consistent hashing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i="1" smtClean="0"/>
              <a:t>				-- </a:t>
            </a:r>
            <a:r>
              <a:rPr lang="en-US" altLang="en-US" smtClean="0"/>
              <a:t>load balance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mtClean="0"/>
              <a:t>				--minimum necessary to maintain a balanced load</a:t>
            </a:r>
          </a:p>
          <a:p>
            <a:pPr eaLnBrk="1" hangingPunct="1"/>
            <a:r>
              <a:rPr lang="en-US" altLang="en-US" smtClean="0"/>
              <a:t>Scalability: A node needs a small amount of information</a:t>
            </a:r>
          </a:p>
        </p:txBody>
      </p:sp>
    </p:spTree>
    <p:extLst>
      <p:ext uri="{BB962C8B-B14F-4D97-AF65-F5344CB8AC3E}">
        <p14:creationId xmlns:p14="http://schemas.microsoft.com/office/powerpoint/2010/main" val="344924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3600" smtClean="0"/>
              <a:t>Chord Protocol</a:t>
            </a:r>
            <a:br>
              <a:rPr lang="en-US" altLang="en-US" sz="3600" smtClean="0"/>
            </a:br>
            <a:r>
              <a:rPr lang="en-US" altLang="en-US" sz="3600" smtClean="0"/>
              <a:t>-- </a:t>
            </a:r>
            <a:r>
              <a:rPr lang="en-US" altLang="en-US" sz="3200" smtClean="0"/>
              <a:t>Consistent Hashing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Each node and key has </a:t>
            </a:r>
            <a:r>
              <a:rPr lang="en-US" altLang="en-US" i="1" dirty="0" smtClean="0"/>
              <a:t>an m-bit identifier</a:t>
            </a:r>
          </a:p>
          <a:p>
            <a:pPr eaLnBrk="1" hangingPunct="1"/>
            <a:r>
              <a:rPr lang="en-US" altLang="en-US" dirty="0" smtClean="0"/>
              <a:t>Node’s identifier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dirty="0" smtClean="0"/>
              <a:t>		 – </a:t>
            </a:r>
            <a:r>
              <a:rPr lang="en-US" altLang="en-US" sz="2400" dirty="0" smtClean="0"/>
              <a:t>hashing the node’s IP address</a:t>
            </a:r>
          </a:p>
          <a:p>
            <a:pPr eaLnBrk="1" hangingPunct="1"/>
            <a:r>
              <a:rPr lang="en-US" altLang="en-US" dirty="0" smtClean="0"/>
              <a:t>Key’s identifier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dirty="0" smtClean="0"/>
              <a:t>		– </a:t>
            </a:r>
            <a:r>
              <a:rPr lang="en-US" altLang="en-US" sz="2400" dirty="0" smtClean="0"/>
              <a:t>hashing the key</a:t>
            </a:r>
          </a:p>
          <a:p>
            <a:pPr eaLnBrk="1" hangingPunct="1"/>
            <a:r>
              <a:rPr lang="en-US" altLang="en-US" dirty="0" smtClean="0"/>
              <a:t>Key k is assigned to the </a:t>
            </a:r>
            <a:r>
              <a:rPr lang="en-US" altLang="en-US" i="1" dirty="0" smtClean="0"/>
              <a:t>successor(k)</a:t>
            </a:r>
            <a:endParaRPr lang="en-US" altLang="en-US" dirty="0" smtClean="0"/>
          </a:p>
          <a:p>
            <a:pPr eaLnBrk="1" hangingPunct="1">
              <a:buFont typeface="Symbol" pitchFamily="18" charset="2"/>
              <a:buNone/>
            </a:pPr>
            <a:r>
              <a:rPr lang="en-US" altLang="en-US" dirty="0" smtClean="0"/>
              <a:t>		</a:t>
            </a:r>
            <a:r>
              <a:rPr lang="en-US" altLang="en-US" sz="2400" dirty="0" smtClean="0"/>
              <a:t> </a:t>
            </a:r>
            <a:r>
              <a:rPr lang="en-US" altLang="en-US" dirty="0" smtClean="0"/>
              <a:t>–</a:t>
            </a:r>
            <a:r>
              <a:rPr lang="en-US" altLang="en-US" sz="2400" dirty="0" smtClean="0"/>
              <a:t> identifier of successor(k) is equal to or follows k’s identifier			 </a:t>
            </a:r>
          </a:p>
        </p:txBody>
      </p:sp>
    </p:spTree>
    <p:extLst>
      <p:ext uri="{BB962C8B-B14F-4D97-AF65-F5344CB8AC3E}">
        <p14:creationId xmlns:p14="http://schemas.microsoft.com/office/powerpoint/2010/main" val="240549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295400" y="304800"/>
            <a:ext cx="7620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Chord</a:t>
            </a:r>
            <a:r>
              <a:rPr lang="en-US" altLang="en-US" sz="4000">
                <a:solidFill>
                  <a:schemeClr val="accent2"/>
                </a:solidFill>
              </a:rPr>
              <a:t> </a:t>
            </a:r>
            <a:r>
              <a:rPr lang="en-US" altLang="en-US" sz="4000"/>
              <a:t>IDs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295400" y="1676400"/>
            <a:ext cx="6934200" cy="115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4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 i="1"/>
              <a:t>m</a:t>
            </a:r>
            <a:r>
              <a:rPr lang="en-US" altLang="en-US" sz="2400"/>
              <a:t>  bit identifier space for both keys and nodes</a:t>
            </a:r>
          </a:p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Key identifier = SHA-1(key)</a:t>
            </a: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1304925" y="2862263"/>
            <a:ext cx="4005263" cy="422275"/>
            <a:chOff x="2012" y="3445"/>
            <a:chExt cx="2523" cy="266"/>
          </a:xfrm>
        </p:grpSpPr>
        <p:sp>
          <p:nvSpPr>
            <p:cNvPr id="13324" name="Text Box 5"/>
            <p:cNvSpPr txBox="1">
              <a:spLocks noChangeArrowheads="1"/>
            </p:cNvSpPr>
            <p:nvPr/>
          </p:nvSpPr>
          <p:spPr bwMode="auto">
            <a:xfrm>
              <a:off x="2012" y="3461"/>
              <a:ext cx="110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>
                  <a:solidFill>
                    <a:srgbClr val="FF0000"/>
                  </a:solidFill>
                </a:rPr>
                <a:t>Key=“</a:t>
              </a:r>
              <a:r>
                <a:rPr lang="en-US" altLang="en-US" sz="2000" dirty="0" err="1">
                  <a:solidFill>
                    <a:srgbClr val="FF0000"/>
                  </a:solidFill>
                </a:rPr>
                <a:t>LetItBe</a:t>
              </a:r>
              <a:r>
                <a:rPr lang="en-US" altLang="en-US" sz="2000" dirty="0">
                  <a:solidFill>
                    <a:srgbClr val="FF0000"/>
                  </a:solidFill>
                </a:rPr>
                <a:t>”</a:t>
              </a:r>
            </a:p>
          </p:txBody>
        </p:sp>
        <p:sp>
          <p:nvSpPr>
            <p:cNvPr id="13325" name="Line 6"/>
            <p:cNvSpPr>
              <a:spLocks noChangeShapeType="1"/>
            </p:cNvSpPr>
            <p:nvPr/>
          </p:nvSpPr>
          <p:spPr bwMode="auto">
            <a:xfrm>
              <a:off x="3168" y="3600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6" name="Rectangle 7"/>
            <p:cNvSpPr>
              <a:spLocks noChangeArrowheads="1"/>
            </p:cNvSpPr>
            <p:nvPr/>
          </p:nvSpPr>
          <p:spPr bwMode="auto">
            <a:xfrm>
              <a:off x="4000" y="3456"/>
              <a:ext cx="53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solidFill>
                    <a:srgbClr val="D60093"/>
                  </a:solidFill>
                </a:rPr>
                <a:t>ID=60</a:t>
              </a:r>
            </a:p>
          </p:txBody>
        </p:sp>
        <p:sp>
          <p:nvSpPr>
            <p:cNvPr id="13327" name="Rectangle 8"/>
            <p:cNvSpPr>
              <a:spLocks noChangeArrowheads="1"/>
            </p:cNvSpPr>
            <p:nvPr/>
          </p:nvSpPr>
          <p:spPr bwMode="auto">
            <a:xfrm>
              <a:off x="3259" y="3445"/>
              <a:ext cx="47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ct val="50000"/>
                </a:spcAft>
                <a:buClr>
                  <a:srgbClr val="FF0000"/>
                </a:buClr>
                <a:buSzPct val="80000"/>
                <a:buFont typeface="Monotype Sorts" pitchFamily="2" charset="2"/>
                <a:buNone/>
              </a:pPr>
              <a:r>
                <a:rPr lang="en-US" altLang="en-US" sz="1600"/>
                <a:t>SHA-1</a:t>
              </a:r>
            </a:p>
          </p:txBody>
        </p:sp>
      </p:grpSp>
      <p:grpSp>
        <p:nvGrpSpPr>
          <p:cNvPr id="13317" name="Group 9"/>
          <p:cNvGrpSpPr>
            <a:grpSpLocks/>
          </p:cNvGrpSpPr>
          <p:nvPr/>
        </p:nvGrpSpPr>
        <p:grpSpPr bwMode="auto">
          <a:xfrm>
            <a:off x="1374775" y="4081463"/>
            <a:ext cx="4289425" cy="420687"/>
            <a:chOff x="1874" y="3734"/>
            <a:chExt cx="2702" cy="265"/>
          </a:xfrm>
        </p:grpSpPr>
        <p:sp>
          <p:nvSpPr>
            <p:cNvPr id="13320" name="Text Box 10"/>
            <p:cNvSpPr txBox="1">
              <a:spLocks noChangeArrowheads="1"/>
            </p:cNvSpPr>
            <p:nvPr/>
          </p:nvSpPr>
          <p:spPr bwMode="auto">
            <a:xfrm>
              <a:off x="1874" y="3749"/>
              <a:ext cx="125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>
                  <a:solidFill>
                    <a:srgbClr val="FF0000"/>
                  </a:solidFill>
                </a:rPr>
                <a:t>IP=“198.10.10.1”</a:t>
              </a:r>
            </a:p>
          </p:txBody>
        </p:sp>
        <p:sp>
          <p:nvSpPr>
            <p:cNvPr id="13321" name="Line 11"/>
            <p:cNvSpPr>
              <a:spLocks noChangeShapeType="1"/>
            </p:cNvSpPr>
            <p:nvPr/>
          </p:nvSpPr>
          <p:spPr bwMode="auto">
            <a:xfrm>
              <a:off x="3168" y="3889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2" name="Rectangle 12"/>
            <p:cNvSpPr>
              <a:spLocks noChangeArrowheads="1"/>
            </p:cNvSpPr>
            <p:nvPr/>
          </p:nvSpPr>
          <p:spPr bwMode="auto">
            <a:xfrm>
              <a:off x="3961" y="3745"/>
              <a:ext cx="61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solidFill>
                    <a:srgbClr val="D60093"/>
                  </a:solidFill>
                </a:rPr>
                <a:t>ID=123</a:t>
              </a:r>
            </a:p>
          </p:txBody>
        </p:sp>
        <p:sp>
          <p:nvSpPr>
            <p:cNvPr id="13323" name="Rectangle 13"/>
            <p:cNvSpPr>
              <a:spLocks noChangeArrowheads="1"/>
            </p:cNvSpPr>
            <p:nvPr/>
          </p:nvSpPr>
          <p:spPr bwMode="auto">
            <a:xfrm>
              <a:off x="3259" y="3734"/>
              <a:ext cx="47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ct val="50000"/>
                </a:spcAft>
                <a:buClr>
                  <a:srgbClr val="FF0000"/>
                </a:buClr>
                <a:buSzPct val="80000"/>
                <a:buFont typeface="Monotype Sorts" pitchFamily="2" charset="2"/>
                <a:buNone/>
              </a:pPr>
              <a:r>
                <a:rPr lang="en-US" altLang="en-US" sz="1600"/>
                <a:t>SHA-1</a:t>
              </a:r>
            </a:p>
          </p:txBody>
        </p:sp>
      </p:grpSp>
      <p:sp>
        <p:nvSpPr>
          <p:cNvPr id="13318" name="Rectangle 14"/>
          <p:cNvSpPr>
            <a:spLocks noChangeArrowheads="1"/>
          </p:cNvSpPr>
          <p:nvPr/>
        </p:nvSpPr>
        <p:spPr bwMode="auto">
          <a:xfrm>
            <a:off x="1401763" y="3733800"/>
            <a:ext cx="476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 Node identifier = SHA-1(IP address)</a:t>
            </a:r>
          </a:p>
        </p:txBody>
      </p:sp>
      <p:sp>
        <p:nvSpPr>
          <p:cNvPr id="13319" name="Rectangle 15"/>
          <p:cNvSpPr>
            <a:spLocks noChangeArrowheads="1"/>
          </p:cNvSpPr>
          <p:nvPr/>
        </p:nvSpPr>
        <p:spPr bwMode="auto">
          <a:xfrm>
            <a:off x="1295400" y="5287963"/>
            <a:ext cx="3895725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Both are uniformly distributed</a:t>
            </a:r>
          </a:p>
        </p:txBody>
      </p:sp>
    </p:spTree>
    <p:extLst>
      <p:ext uri="{BB962C8B-B14F-4D97-AF65-F5344CB8AC3E}">
        <p14:creationId xmlns:p14="http://schemas.microsoft.com/office/powerpoint/2010/main" val="1671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371600" y="304800"/>
            <a:ext cx="7620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/>
              <a:t>How to map key IDs to node IDs?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b="1">
              <a:solidFill>
                <a:schemeClr val="accent2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219200" y="6172200"/>
            <a:ext cx="7162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000"/>
              <a:t>A key is stored at its </a:t>
            </a:r>
            <a:r>
              <a:rPr lang="en-US" altLang="en-US" sz="2000">
                <a:solidFill>
                  <a:srgbClr val="FF0000"/>
                </a:solidFill>
              </a:rPr>
              <a:t>successor</a:t>
            </a:r>
            <a:r>
              <a:rPr lang="en-US" altLang="en-US" sz="2000"/>
              <a:t>: node with equal or next higher ID</a:t>
            </a: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2667000" y="2209800"/>
            <a:ext cx="3505200" cy="3352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324600" y="3735388"/>
            <a:ext cx="7191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2"/>
                </a:solidFill>
              </a:rPr>
              <a:t>N32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362200" y="5183188"/>
            <a:ext cx="7191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2"/>
                </a:solidFill>
              </a:rPr>
              <a:t>N90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905000" y="2516188"/>
            <a:ext cx="8715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2"/>
                </a:solidFill>
              </a:rPr>
              <a:t>N123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791200" y="2516188"/>
            <a:ext cx="709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K20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4572000" y="17526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K5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467100" y="3436938"/>
            <a:ext cx="18319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Circular 7-bit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ID space</a:t>
            </a: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V="1">
            <a:off x="2362200" y="3048000"/>
            <a:ext cx="228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1447800" y="22860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349" name="Arc 13"/>
          <p:cNvSpPr>
            <a:spLocks/>
          </p:cNvSpPr>
          <p:nvPr/>
        </p:nvSpPr>
        <p:spPr bwMode="auto">
          <a:xfrm>
            <a:off x="5105400" y="1984375"/>
            <a:ext cx="1885950" cy="1981200"/>
          </a:xfrm>
          <a:custGeom>
            <a:avLst/>
            <a:gdLst>
              <a:gd name="T0" fmla="*/ 0 w 21418"/>
              <a:gd name="T1" fmla="*/ 0 h 21600"/>
              <a:gd name="T2" fmla="*/ 166066271 w 21418"/>
              <a:gd name="T3" fmla="*/ 158180567 h 21600"/>
              <a:gd name="T4" fmla="*/ 0 w 21418"/>
              <a:gd name="T5" fmla="*/ 18172006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418" h="21600" fill="none" extrusionOk="0">
                <a:moveTo>
                  <a:pt x="-1" y="0"/>
                </a:moveTo>
                <a:cubicBezTo>
                  <a:pt x="10847" y="0"/>
                  <a:pt x="20012" y="8045"/>
                  <a:pt x="21418" y="18801"/>
                </a:cubicBezTo>
              </a:path>
              <a:path w="21418" h="21600" stroke="0" extrusionOk="0">
                <a:moveTo>
                  <a:pt x="-1" y="0"/>
                </a:moveTo>
                <a:cubicBezTo>
                  <a:pt x="10847" y="0"/>
                  <a:pt x="20012" y="8045"/>
                  <a:pt x="21418" y="18801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50" name="Arc 14"/>
          <p:cNvSpPr>
            <a:spLocks/>
          </p:cNvSpPr>
          <p:nvPr/>
        </p:nvSpPr>
        <p:spPr bwMode="auto">
          <a:xfrm>
            <a:off x="6324600" y="2900363"/>
            <a:ext cx="466725" cy="914400"/>
          </a:xfrm>
          <a:custGeom>
            <a:avLst/>
            <a:gdLst>
              <a:gd name="T0" fmla="*/ 0 w 21425"/>
              <a:gd name="T1" fmla="*/ 0 h 21600"/>
              <a:gd name="T2" fmla="*/ 10167198 w 21425"/>
              <a:gd name="T3" fmla="*/ 33784879 h 21600"/>
              <a:gd name="T4" fmla="*/ 0 w 21425"/>
              <a:gd name="T5" fmla="*/ 387096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425" h="21600" fill="none" extrusionOk="0">
                <a:moveTo>
                  <a:pt x="-1" y="0"/>
                </a:moveTo>
                <a:cubicBezTo>
                  <a:pt x="10866" y="0"/>
                  <a:pt x="20042" y="8073"/>
                  <a:pt x="21424" y="18852"/>
                </a:cubicBezTo>
              </a:path>
              <a:path w="21425" h="21600" stroke="0" extrusionOk="0">
                <a:moveTo>
                  <a:pt x="-1" y="0"/>
                </a:moveTo>
                <a:cubicBezTo>
                  <a:pt x="10866" y="0"/>
                  <a:pt x="20042" y="8073"/>
                  <a:pt x="21424" y="18852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419600" y="213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4267200" y="175260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0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230188" y="1905000"/>
            <a:ext cx="1984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IP=“198.10.10.1”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1770063" y="3735388"/>
            <a:ext cx="862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K101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5105400" y="5335588"/>
            <a:ext cx="709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K60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6381750" y="5105400"/>
            <a:ext cx="1751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Key=“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00CC00"/>
                </a:solidFill>
              </a:rPr>
              <a:t>”</a:t>
            </a:r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 flipH="1">
            <a:off x="5791200" y="53340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Freeform 22"/>
          <p:cNvSpPr>
            <a:spLocks/>
          </p:cNvSpPr>
          <p:nvPr/>
        </p:nvSpPr>
        <p:spPr bwMode="auto">
          <a:xfrm>
            <a:off x="3200400" y="5486400"/>
            <a:ext cx="1828800" cy="330200"/>
          </a:xfrm>
          <a:custGeom>
            <a:avLst/>
            <a:gdLst>
              <a:gd name="T0" fmla="*/ 2147483647 w 1152"/>
              <a:gd name="T1" fmla="*/ 241935000 h 208"/>
              <a:gd name="T2" fmla="*/ 1572577500 w 1152"/>
              <a:gd name="T3" fmla="*/ 483870000 h 208"/>
              <a:gd name="T4" fmla="*/ 0 w 1152"/>
              <a:gd name="T5" fmla="*/ 0 h 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208">
                <a:moveTo>
                  <a:pt x="1152" y="96"/>
                </a:moveTo>
                <a:cubicBezTo>
                  <a:pt x="984" y="152"/>
                  <a:pt x="816" y="208"/>
                  <a:pt x="624" y="192"/>
                </a:cubicBezTo>
                <a:cubicBezTo>
                  <a:pt x="432" y="176"/>
                  <a:pt x="104" y="32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Text Box 24"/>
          <p:cNvSpPr txBox="1">
            <a:spLocks noChangeArrowheads="1"/>
          </p:cNvSpPr>
          <p:nvPr/>
        </p:nvSpPr>
        <p:spPr bwMode="auto">
          <a:xfrm>
            <a:off x="7924800" y="3733800"/>
            <a:ext cx="709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K32</a:t>
            </a:r>
          </a:p>
        </p:txBody>
      </p:sp>
      <p:sp>
        <p:nvSpPr>
          <p:cNvPr id="14360" name="Line 25"/>
          <p:cNvSpPr>
            <a:spLocks noChangeShapeType="1"/>
          </p:cNvSpPr>
          <p:nvPr/>
        </p:nvSpPr>
        <p:spPr bwMode="auto">
          <a:xfrm flipH="1">
            <a:off x="7086600" y="3962400"/>
            <a:ext cx="838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61" name="Rectangle 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666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Symbol" pitchFamily="18" charset="2"/>
              <a:buNone/>
            </a:pPr>
            <a:r>
              <a:rPr lang="en-US" altLang="en-US" sz="2800" smtClean="0"/>
              <a:t>THEOREM 1. </a:t>
            </a:r>
          </a:p>
          <a:p>
            <a:pPr marL="609600" indent="-609600" eaLnBrk="1" hangingPunct="1">
              <a:buFont typeface="Symbol" pitchFamily="18" charset="2"/>
              <a:buNone/>
            </a:pPr>
            <a:r>
              <a:rPr lang="en-US" altLang="en-US" sz="2800" smtClean="0"/>
              <a:t>	For any set of N nodes and K keys, with high probability:</a:t>
            </a:r>
          </a:p>
          <a:p>
            <a:pPr marL="609600" indent="-609600" eaLnBrk="1" hangingPunct="1">
              <a:buFont typeface="Symbol" pitchFamily="18" charset="2"/>
              <a:buNone/>
            </a:pPr>
            <a:endParaRPr lang="en-US" altLang="en-US" sz="2800" smtClean="0"/>
          </a:p>
          <a:p>
            <a:pPr marL="609600" indent="-609600" eaLnBrk="1" hangingPunct="1">
              <a:buFont typeface="Symbol" pitchFamily="18" charset="2"/>
              <a:buAutoNum type="arabicPeriod"/>
            </a:pPr>
            <a:r>
              <a:rPr lang="en-US" altLang="en-US" sz="2000" smtClean="0"/>
              <a:t>Each node is responsible for at most (1+</a:t>
            </a:r>
            <a:r>
              <a:rPr lang="en-US" altLang="en-US" sz="2000" smtClean="0">
                <a:cs typeface="Times New Roman" pitchFamily="18" charset="0"/>
              </a:rPr>
              <a:t>є</a:t>
            </a:r>
            <a:r>
              <a:rPr lang="en-US" altLang="en-US" sz="2000" smtClean="0"/>
              <a:t>)K/N keys (</a:t>
            </a:r>
            <a:r>
              <a:rPr lang="en-US" altLang="en-US" sz="2000" smtClean="0">
                <a:cs typeface="Times New Roman" pitchFamily="18" charset="0"/>
              </a:rPr>
              <a:t>є=</a:t>
            </a:r>
            <a:r>
              <a:rPr lang="en-US" altLang="en-US" sz="2000" i="1" smtClean="0">
                <a:cs typeface="Times New Roman" pitchFamily="18" charset="0"/>
              </a:rPr>
              <a:t>O</a:t>
            </a:r>
            <a:r>
              <a:rPr lang="en-US" altLang="en-US" sz="2000" smtClean="0">
                <a:cs typeface="Times New Roman" pitchFamily="18" charset="0"/>
              </a:rPr>
              <a:t>(log</a:t>
            </a:r>
            <a:r>
              <a:rPr lang="en-US" altLang="en-US" sz="2000" i="1" smtClean="0">
                <a:cs typeface="Times New Roman" pitchFamily="18" charset="0"/>
              </a:rPr>
              <a:t>N</a:t>
            </a:r>
            <a:r>
              <a:rPr lang="en-US" altLang="en-US" sz="2000" smtClean="0">
                <a:cs typeface="Times New Roman" pitchFamily="18" charset="0"/>
              </a:rPr>
              <a:t>)</a:t>
            </a:r>
            <a:r>
              <a:rPr lang="en-US" altLang="en-US" sz="2000" smtClean="0"/>
              <a:t>)</a:t>
            </a:r>
          </a:p>
          <a:p>
            <a:pPr marL="609600" indent="-609600" eaLnBrk="1" hangingPunct="1">
              <a:buFont typeface="Symbol" pitchFamily="18" charset="2"/>
              <a:buNone/>
            </a:pPr>
            <a:endParaRPr lang="en-US" altLang="en-US" sz="2000" smtClean="0"/>
          </a:p>
          <a:p>
            <a:pPr marL="609600" indent="-609600" eaLnBrk="1" hangingPunct="1">
              <a:buFont typeface="Symbol" pitchFamily="18" charset="2"/>
              <a:buNone/>
            </a:pPr>
            <a:r>
              <a:rPr lang="en-US" altLang="en-US" sz="2000" smtClean="0"/>
              <a:t>2. 	When an (N+1)</a:t>
            </a:r>
            <a:r>
              <a:rPr lang="en-US" altLang="en-US" sz="2000" baseline="30000" smtClean="0"/>
              <a:t>st</a:t>
            </a:r>
            <a:r>
              <a:rPr lang="en-US" altLang="en-US" sz="2000" smtClean="0"/>
              <a:t> node joins or leaves the network, responsibility for </a:t>
            </a:r>
            <a:r>
              <a:rPr lang="en-US" altLang="en-US" sz="2000" i="1" smtClean="0"/>
              <a:t>O(K/N)</a:t>
            </a:r>
            <a:r>
              <a:rPr lang="en-US" altLang="en-US" sz="2000" smtClean="0"/>
              <a:t> keys changes hands.</a:t>
            </a:r>
          </a:p>
          <a:p>
            <a:pPr marL="609600" indent="-609600" eaLnBrk="1" hangingPunct="1">
              <a:buFont typeface="Symbol" pitchFamily="18" charset="2"/>
              <a:buNone/>
            </a:pPr>
            <a:endParaRPr lang="en-GB" altLang="en-US" sz="2000" smtClean="0"/>
          </a:p>
        </p:txBody>
      </p:sp>
    </p:spTree>
    <p:extLst>
      <p:ext uri="{BB962C8B-B14F-4D97-AF65-F5344CB8AC3E}">
        <p14:creationId xmlns:p14="http://schemas.microsoft.com/office/powerpoint/2010/main" val="241000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219200" y="304800"/>
            <a:ext cx="7620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tx2"/>
                </a:solidFill>
              </a:rPr>
              <a:t>Simple Key Location</a:t>
            </a:r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2344738" y="2514600"/>
            <a:ext cx="3505200" cy="3352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002338" y="4040188"/>
            <a:ext cx="71913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2"/>
                </a:solidFill>
              </a:rPr>
              <a:t>N32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039938" y="5487988"/>
            <a:ext cx="71913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2"/>
                </a:solidFill>
              </a:rPr>
              <a:t>N90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651000" y="2820988"/>
            <a:ext cx="8715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2"/>
                </a:solidFill>
              </a:rPr>
              <a:t>N123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4097338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944938" y="205740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0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6035675" y="2955925"/>
            <a:ext cx="25828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Hash(“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FF0000"/>
                </a:solidFill>
              </a:rPr>
              <a:t>”) = K60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257800" y="2363788"/>
            <a:ext cx="7191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2"/>
                </a:solidFill>
              </a:rPr>
              <a:t>N10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410200" y="5402263"/>
            <a:ext cx="7191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2"/>
                </a:solidFill>
              </a:rPr>
              <a:t>N55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5876925" y="2565400"/>
            <a:ext cx="289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Where is “LetItBe”? 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3224213" y="5021263"/>
            <a:ext cx="1751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“N90 has K60”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1295400" y="5487988"/>
            <a:ext cx="709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K60</a:t>
            </a:r>
          </a:p>
        </p:txBody>
      </p:sp>
      <p:sp>
        <p:nvSpPr>
          <p:cNvPr id="16399" name="Freeform 15"/>
          <p:cNvSpPr>
            <a:spLocks/>
          </p:cNvSpPr>
          <p:nvPr/>
        </p:nvSpPr>
        <p:spPr bwMode="auto">
          <a:xfrm>
            <a:off x="5715000" y="2895600"/>
            <a:ext cx="457200" cy="1066800"/>
          </a:xfrm>
          <a:custGeom>
            <a:avLst/>
            <a:gdLst>
              <a:gd name="T0" fmla="*/ 0 w 432"/>
              <a:gd name="T1" fmla="*/ 0 h 768"/>
              <a:gd name="T2" fmla="*/ 322580000 w 432"/>
              <a:gd name="T3" fmla="*/ 648310195 h 768"/>
              <a:gd name="T4" fmla="*/ 483870000 w 432"/>
              <a:gd name="T5" fmla="*/ 1481851875 h 76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768">
                <a:moveTo>
                  <a:pt x="0" y="0"/>
                </a:moveTo>
                <a:cubicBezTo>
                  <a:pt x="108" y="104"/>
                  <a:pt x="216" y="208"/>
                  <a:pt x="288" y="336"/>
                </a:cubicBezTo>
                <a:cubicBezTo>
                  <a:pt x="360" y="464"/>
                  <a:pt x="396" y="616"/>
                  <a:pt x="432" y="768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6400" name="Freeform 16"/>
          <p:cNvSpPr>
            <a:spLocks/>
          </p:cNvSpPr>
          <p:nvPr/>
        </p:nvSpPr>
        <p:spPr bwMode="auto">
          <a:xfrm>
            <a:off x="5791200" y="4572000"/>
            <a:ext cx="457200" cy="762000"/>
          </a:xfrm>
          <a:custGeom>
            <a:avLst/>
            <a:gdLst>
              <a:gd name="T0" fmla="*/ 334986923 w 624"/>
              <a:gd name="T1" fmla="*/ 0 h 1056"/>
              <a:gd name="T2" fmla="*/ 231913967 w 624"/>
              <a:gd name="T3" fmla="*/ 299919159 h 1056"/>
              <a:gd name="T4" fmla="*/ 0 w 624"/>
              <a:gd name="T5" fmla="*/ 549852273 h 10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24" h="1056">
                <a:moveTo>
                  <a:pt x="624" y="0"/>
                </a:moveTo>
                <a:cubicBezTo>
                  <a:pt x="580" y="200"/>
                  <a:pt x="536" y="400"/>
                  <a:pt x="432" y="576"/>
                </a:cubicBezTo>
                <a:cubicBezTo>
                  <a:pt x="328" y="752"/>
                  <a:pt x="164" y="904"/>
                  <a:pt x="0" y="1056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V="1">
            <a:off x="2971800" y="2971800"/>
            <a:ext cx="2133600" cy="2362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6402" name="Freeform 18"/>
          <p:cNvSpPr>
            <a:spLocks/>
          </p:cNvSpPr>
          <p:nvPr/>
        </p:nvSpPr>
        <p:spPr bwMode="auto">
          <a:xfrm>
            <a:off x="2971800" y="5715000"/>
            <a:ext cx="2286000" cy="482600"/>
          </a:xfrm>
          <a:custGeom>
            <a:avLst/>
            <a:gdLst>
              <a:gd name="T0" fmla="*/ 2147483647 w 1440"/>
              <a:gd name="T1" fmla="*/ 0 h 304"/>
              <a:gd name="T2" fmla="*/ 1935480000 w 1440"/>
              <a:gd name="T3" fmla="*/ 725805000 h 304"/>
              <a:gd name="T4" fmla="*/ 0 w 1440"/>
              <a:gd name="T5" fmla="*/ 241935000 h 30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40" h="304">
                <a:moveTo>
                  <a:pt x="1440" y="0"/>
                </a:moveTo>
                <a:cubicBezTo>
                  <a:pt x="1224" y="136"/>
                  <a:pt x="1008" y="272"/>
                  <a:pt x="768" y="288"/>
                </a:cubicBezTo>
                <a:cubicBezTo>
                  <a:pt x="528" y="304"/>
                  <a:pt x="264" y="200"/>
                  <a:pt x="0" y="96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Freeform 19"/>
          <p:cNvSpPr>
            <a:spLocks/>
          </p:cNvSpPr>
          <p:nvPr/>
        </p:nvSpPr>
        <p:spPr bwMode="auto">
          <a:xfrm>
            <a:off x="1790700" y="3429000"/>
            <a:ext cx="495300" cy="1905000"/>
          </a:xfrm>
          <a:custGeom>
            <a:avLst/>
            <a:gdLst>
              <a:gd name="T0" fmla="*/ 786288750 w 312"/>
              <a:gd name="T1" fmla="*/ 2147483647 h 1200"/>
              <a:gd name="T2" fmla="*/ 60483750 w 312"/>
              <a:gd name="T3" fmla="*/ 1572577500 h 1200"/>
              <a:gd name="T4" fmla="*/ 423386250 w 312"/>
              <a:gd name="T5" fmla="*/ 0 h 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2" h="1200">
                <a:moveTo>
                  <a:pt x="312" y="1200"/>
                </a:moveTo>
                <a:cubicBezTo>
                  <a:pt x="180" y="1012"/>
                  <a:pt x="48" y="824"/>
                  <a:pt x="24" y="624"/>
                </a:cubicBezTo>
                <a:cubicBezTo>
                  <a:pt x="0" y="424"/>
                  <a:pt x="84" y="212"/>
                  <a:pt x="168" y="0"/>
                </a:cubicBez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4" name="Freeform 20"/>
          <p:cNvSpPr>
            <a:spLocks/>
          </p:cNvSpPr>
          <p:nvPr/>
        </p:nvSpPr>
        <p:spPr bwMode="auto">
          <a:xfrm>
            <a:off x="2590800" y="2057400"/>
            <a:ext cx="2514600" cy="762000"/>
          </a:xfrm>
          <a:custGeom>
            <a:avLst/>
            <a:gdLst>
              <a:gd name="T0" fmla="*/ 0 w 1584"/>
              <a:gd name="T1" fmla="*/ 1296080357 h 448"/>
              <a:gd name="T2" fmla="*/ 1330642500 w 1584"/>
              <a:gd name="T3" fmla="*/ 324020089 h 448"/>
              <a:gd name="T4" fmla="*/ 2147483647 w 1584"/>
              <a:gd name="T5" fmla="*/ 46288098 h 448"/>
              <a:gd name="T6" fmla="*/ 2147483647 w 1584"/>
              <a:gd name="T7" fmla="*/ 601752080 h 4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84" h="448">
                <a:moveTo>
                  <a:pt x="0" y="448"/>
                </a:moveTo>
                <a:cubicBezTo>
                  <a:pt x="164" y="316"/>
                  <a:pt x="328" y="184"/>
                  <a:pt x="528" y="112"/>
                </a:cubicBezTo>
                <a:cubicBezTo>
                  <a:pt x="728" y="40"/>
                  <a:pt x="1024" y="0"/>
                  <a:pt x="1200" y="16"/>
                </a:cubicBezTo>
                <a:cubicBezTo>
                  <a:pt x="1376" y="32"/>
                  <a:pt x="1480" y="120"/>
                  <a:pt x="1584" y="208"/>
                </a:cubicBez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1600200" y="152400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Every node knows its successor in the ring</a:t>
            </a:r>
          </a:p>
        </p:txBody>
      </p:sp>
      <p:sp>
        <p:nvSpPr>
          <p:cNvPr id="81942" name="Text Box 22"/>
          <p:cNvSpPr txBox="1">
            <a:spLocks noChangeArrowheads="1"/>
          </p:cNvSpPr>
          <p:nvPr/>
        </p:nvSpPr>
        <p:spPr bwMode="auto">
          <a:xfrm>
            <a:off x="1676400" y="6400800"/>
            <a:ext cx="495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requires O(N) time</a:t>
            </a:r>
          </a:p>
        </p:txBody>
      </p:sp>
    </p:spTree>
    <p:extLst>
      <p:ext uri="{BB962C8B-B14F-4D97-AF65-F5344CB8AC3E}">
        <p14:creationId xmlns:p14="http://schemas.microsoft.com/office/powerpoint/2010/main" val="28357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000" smtClean="0"/>
              <a:t>Scalable Key Location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mtClean="0"/>
              <a:t>	How to maintain the successor information correctly?</a:t>
            </a:r>
          </a:p>
          <a:p>
            <a:pPr eaLnBrk="1" hangingPunct="1"/>
            <a:r>
              <a:rPr lang="en-US" altLang="en-US" smtClean="0"/>
              <a:t>N, maintains a routing table with m entries, called the </a:t>
            </a:r>
            <a:r>
              <a:rPr lang="en-US" altLang="en-US" i="1" smtClean="0"/>
              <a:t>finger table</a:t>
            </a:r>
          </a:p>
          <a:p>
            <a:pPr eaLnBrk="1" hangingPunct="1"/>
            <a:r>
              <a:rPr lang="en-US" altLang="en-US" i="1" smtClean="0"/>
              <a:t>i</a:t>
            </a:r>
            <a:r>
              <a:rPr lang="en-US" altLang="en-US" i="1" baseline="30000" smtClean="0"/>
              <a:t>th </a:t>
            </a:r>
            <a:r>
              <a:rPr lang="en-US" altLang="en-US" i="1" smtClean="0"/>
              <a:t>entry is </a:t>
            </a:r>
            <a:r>
              <a:rPr lang="en-US" altLang="en-US" smtClean="0"/>
              <a:t>S = successor(n+2</a:t>
            </a:r>
            <a:r>
              <a:rPr lang="en-US" altLang="en-US" baseline="30000" smtClean="0"/>
              <a:t>i-1</a:t>
            </a:r>
            <a:r>
              <a:rPr lang="en-US" altLang="en-US" smtClean="0"/>
              <a:t>)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mtClean="0"/>
              <a:t>          </a:t>
            </a:r>
            <a:r>
              <a:rPr lang="en-US" altLang="en-US" sz="2400" smtClean="0"/>
              <a:t>-- S succeeds n by at least 2</a:t>
            </a:r>
            <a:r>
              <a:rPr lang="en-US" altLang="en-US" sz="2400" baseline="30000" smtClean="0"/>
              <a:t>i-1 </a:t>
            </a:r>
            <a:r>
              <a:rPr lang="en-US" altLang="en-US" sz="2400" smtClean="0"/>
              <a:t>on the identifier circle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141635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772400" cy="2133600"/>
          </a:xfrm>
        </p:spPr>
        <p:txBody>
          <a:bodyPr/>
          <a:lstStyle/>
          <a:p>
            <a:pPr algn="ctr" eaLnBrk="1" hangingPunct="1"/>
            <a:r>
              <a:rPr lang="en-US" altLang="en-US" sz="4000" smtClean="0"/>
              <a:t>Scalable Key Location </a:t>
            </a:r>
            <a:br>
              <a:rPr lang="en-US" altLang="en-US" sz="4000" smtClean="0"/>
            </a:br>
            <a:r>
              <a:rPr lang="en-US" altLang="en-US" sz="2800" smtClean="0"/>
              <a:t>-- finger table example</a:t>
            </a:r>
            <a:br>
              <a:rPr lang="en-US" altLang="en-US" sz="2800" smtClean="0"/>
            </a:br>
            <a:r>
              <a:rPr lang="en-US" altLang="en-US" sz="2800" smtClean="0"/>
              <a:t> </a:t>
            </a:r>
            <a:r>
              <a:rPr lang="en-US" altLang="en-US" sz="1400" smtClean="0"/>
              <a:t>Finger tables and key locations for a net with nodes 0, 1, and 3 and keys 1, 2 and 6.</a:t>
            </a:r>
          </a:p>
        </p:txBody>
      </p:sp>
      <p:graphicFrame>
        <p:nvGraphicFramePr>
          <p:cNvPr id="1843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590800" y="2819400"/>
          <a:ext cx="4876800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Bitmap Image" r:id="rId4" imgW="2305372" imgH="2019048" progId="Paint.Picture">
                  <p:embed/>
                </p:oleObj>
              </mc:Choice>
              <mc:Fallback>
                <p:oleObj name="Bitmap Image" r:id="rId4" imgW="2305372" imgH="201904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819400"/>
                        <a:ext cx="4876800" cy="373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>
                            <a:solidFill>
                              <a:srgbClr val="000000"/>
                            </a:solidFill>
                            <a:miter lim="800000"/>
                            <a:headEnd type="none" w="med" len="med"/>
                            <a:tailEnd type="none" w="med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584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3600" smtClean="0"/>
              <a:t>Scalable Key Location</a:t>
            </a:r>
            <a:br>
              <a:rPr lang="en-US" altLang="en-US" sz="3600" smtClean="0"/>
            </a:br>
            <a:r>
              <a:rPr lang="en-US" altLang="en-US" sz="3600" smtClean="0"/>
              <a:t>--</a:t>
            </a:r>
            <a:r>
              <a:rPr lang="en-US" altLang="en-US" sz="2000" smtClean="0"/>
              <a:t>What happens when a node does not know the successor of a key k?</a:t>
            </a:r>
            <a:br>
              <a:rPr lang="en-US" altLang="en-US" sz="2000" smtClean="0"/>
            </a:br>
            <a:endParaRPr lang="en-US" altLang="en-US" sz="20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00200"/>
            <a:ext cx="8001000" cy="5257800"/>
          </a:xfrm>
        </p:spPr>
        <p:txBody>
          <a:bodyPr/>
          <a:lstStyle/>
          <a:p>
            <a:pPr eaLnBrk="1" hangingPunct="1"/>
            <a:r>
              <a:rPr lang="en-US" altLang="en-US" sz="1800" dirty="0" smtClean="0"/>
              <a:t>N finds a node whose ID is closer than its own to k</a:t>
            </a:r>
          </a:p>
          <a:p>
            <a:pPr eaLnBrk="1" hangingPunct="1"/>
            <a:r>
              <a:rPr lang="en-US" altLang="en-US" sz="1800" dirty="0" smtClean="0"/>
              <a:t>N searches its finger table for the node j, whose ID most immediately precedes k</a:t>
            </a:r>
          </a:p>
          <a:p>
            <a:pPr eaLnBrk="1" hangingPunct="1"/>
            <a:r>
              <a:rPr lang="en-US" altLang="en-US" sz="1800" dirty="0" smtClean="0"/>
              <a:t>N asks j for the node it knows whose ID is closest to k</a:t>
            </a:r>
          </a:p>
          <a:p>
            <a:pPr eaLnBrk="1" hangingPunct="1"/>
            <a:r>
              <a:rPr lang="en-US" altLang="en-US" sz="1800" dirty="0" smtClean="0"/>
              <a:t>Repeat this process, N learn s about nodes with ids closer and closer to k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1800" dirty="0" smtClean="0"/>
          </a:p>
          <a:p>
            <a:pPr eaLnBrk="1" hangingPunct="1">
              <a:buFont typeface="Symbol" pitchFamily="18" charset="2"/>
              <a:buNone/>
            </a:pPr>
            <a:r>
              <a:rPr lang="en-US" altLang="en-US" sz="1800" dirty="0" smtClean="0"/>
              <a:t>A faster algorithm uses a “finger” table on each node, somewhat similar to a skip list. The time complexity is down to O(log N)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29050"/>
            <a:ext cx="76200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465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z="20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z="2800" smtClean="0"/>
              <a:t>THEOREM 2. 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2400" smtClean="0"/>
              <a:t>	With high probability, the number of nodes that must be contacted to find a successor in an N-node network is O(logN);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2400" smtClean="0"/>
          </a:p>
          <a:p>
            <a:pPr eaLnBrk="1" hangingPunct="1">
              <a:buFont typeface="Symbol" pitchFamily="18" charset="2"/>
              <a:buNone/>
            </a:pPr>
            <a:endParaRPr lang="en-US" altLang="en-US" sz="2800" smtClean="0"/>
          </a:p>
          <a:p>
            <a:pPr eaLnBrk="1" hangingPunct="1">
              <a:buFont typeface="Symbol" pitchFamily="18" charset="2"/>
              <a:buNone/>
            </a:pPr>
            <a:endParaRPr lang="en-US" altLang="en-US" sz="2800" smtClean="0"/>
          </a:p>
          <a:p>
            <a:pPr eaLnBrk="1" hangingPunct="1">
              <a:buFont typeface="Symbol" pitchFamily="18" charset="2"/>
              <a:buNone/>
            </a:pPr>
            <a:endParaRPr lang="en-GB" altLang="en-US" sz="2000" smtClean="0"/>
          </a:p>
        </p:txBody>
      </p:sp>
    </p:spTree>
    <p:extLst>
      <p:ext uri="{BB962C8B-B14F-4D97-AF65-F5344CB8AC3E}">
        <p14:creationId xmlns:p14="http://schemas.microsoft.com/office/powerpoint/2010/main" val="25678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Introduction</a:t>
            </a:r>
          </a:p>
          <a:p>
            <a:pPr eaLnBrk="1" hangingPunct="1"/>
            <a:r>
              <a:rPr lang="en-US" altLang="en-US" smtClean="0"/>
              <a:t>System Model</a:t>
            </a:r>
          </a:p>
          <a:p>
            <a:pPr eaLnBrk="1" hangingPunct="1"/>
            <a:r>
              <a:rPr lang="en-US" altLang="en-US" smtClean="0"/>
              <a:t>Chord Protocol</a:t>
            </a:r>
          </a:p>
          <a:p>
            <a:pPr eaLnBrk="1" hangingPunct="1"/>
            <a:r>
              <a:rPr lang="en-US" altLang="en-US" smtClean="0"/>
              <a:t>Simulation and Experimental Results</a:t>
            </a:r>
          </a:p>
          <a:p>
            <a:pPr eaLnBrk="1" hangingPunct="1"/>
            <a:r>
              <a:rPr lang="en-US" altLang="en-US" smtClean="0"/>
              <a:t>Future Work</a:t>
            </a:r>
          </a:p>
          <a:p>
            <a:pPr eaLnBrk="1" hangingPunct="1"/>
            <a:r>
              <a:rPr lang="en-US" altLang="en-US" smtClean="0"/>
              <a:t>Weakness</a:t>
            </a:r>
          </a:p>
        </p:txBody>
      </p:sp>
    </p:spTree>
    <p:extLst>
      <p:ext uri="{BB962C8B-B14F-4D97-AF65-F5344CB8AC3E}">
        <p14:creationId xmlns:p14="http://schemas.microsoft.com/office/powerpoint/2010/main" val="306047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Node Join Implementation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Three step process:</a:t>
            </a:r>
          </a:p>
          <a:p>
            <a:pPr lvl="1" eaLnBrk="1" hangingPunct="1"/>
            <a:r>
              <a:rPr lang="en-US" altLang="en-US" sz="2400" smtClean="0"/>
              <a:t> </a:t>
            </a:r>
            <a:r>
              <a:rPr lang="en-US" altLang="en-US" sz="2000" smtClean="0"/>
              <a:t>Initialize all fingers of new node</a:t>
            </a:r>
          </a:p>
          <a:p>
            <a:pPr lvl="1" eaLnBrk="1" hangingPunct="1"/>
            <a:r>
              <a:rPr lang="en-US" altLang="en-US" sz="2000" smtClean="0"/>
              <a:t> Update fingers of existing nodes</a:t>
            </a:r>
          </a:p>
          <a:p>
            <a:pPr lvl="1" eaLnBrk="1" hangingPunct="1"/>
            <a:r>
              <a:rPr lang="en-US" altLang="en-US" sz="2000" smtClean="0"/>
              <a:t> Transfer keys from successor to new node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0000"/>
            <a:ext cx="70866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70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4000" smtClean="0"/>
              <a:t>Node Join Implementation</a:t>
            </a:r>
            <a:r>
              <a:rPr lang="en-US" altLang="en-US" sz="3600" smtClean="0"/>
              <a:t> </a:t>
            </a:r>
            <a:br>
              <a:rPr lang="en-US" altLang="en-US" sz="3600" smtClean="0"/>
            </a:br>
            <a:endParaRPr lang="en-US" altLang="en-US" sz="3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z="2400" smtClean="0"/>
              <a:t>Before Node6 joining			After Node6 joining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400" smtClean="0"/>
              <a:t>Changed entries are shown in black, and unchanged in gray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1400" smtClean="0"/>
          </a:p>
        </p:txBody>
      </p:sp>
      <p:pic>
        <p:nvPicPr>
          <p:cNvPr id="2253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438400"/>
            <a:ext cx="3657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438400"/>
            <a:ext cx="39624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06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en-GB" altLang="en-US" sz="40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z="2400" dirty="0" smtClean="0"/>
          </a:p>
          <a:p>
            <a:pPr eaLnBrk="1" hangingPunct="1"/>
            <a:r>
              <a:rPr lang="en-US" altLang="en-US" sz="2400" dirty="0" smtClean="0"/>
              <a:t>To ensure locating every key in the network, Chord needs to preserve two invariants:</a:t>
            </a:r>
          </a:p>
          <a:p>
            <a:pPr eaLnBrk="1" hangingPunct="1">
              <a:buFont typeface="Symbol" pitchFamily="18" charset="2"/>
              <a:buAutoNum type="arabicPeriod"/>
            </a:pPr>
            <a:r>
              <a:rPr lang="en-US" altLang="en-US" sz="1800" dirty="0" smtClean="0"/>
              <a:t>Each node’s successor is correctly maintained</a:t>
            </a:r>
          </a:p>
          <a:p>
            <a:pPr eaLnBrk="1" hangingPunct="1">
              <a:buFont typeface="Symbol" pitchFamily="18" charset="2"/>
              <a:buAutoNum type="arabicPeriod"/>
            </a:pPr>
            <a:r>
              <a:rPr lang="en-US" altLang="en-US" sz="1800" dirty="0" smtClean="0"/>
              <a:t>For every key k, node successor(k) is responsible for k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1800" dirty="0" smtClean="0"/>
          </a:p>
          <a:p>
            <a:pPr eaLnBrk="1" hangingPunct="1"/>
            <a:r>
              <a:rPr lang="en-US" altLang="en-US" sz="2400" dirty="0" smtClean="0"/>
              <a:t>Less aggressive mechanism (lazy finger update):</a:t>
            </a:r>
          </a:p>
          <a:p>
            <a:pPr lvl="1" eaLnBrk="1" hangingPunct="1"/>
            <a:r>
              <a:rPr lang="en-US" altLang="en-US" sz="2400" dirty="0" smtClean="0"/>
              <a:t> </a:t>
            </a:r>
            <a:r>
              <a:rPr lang="en-US" altLang="en-US" sz="1800" dirty="0" smtClean="0"/>
              <a:t>Initialize only the finger to successor node</a:t>
            </a:r>
          </a:p>
          <a:p>
            <a:pPr lvl="1" eaLnBrk="1" hangingPunct="1"/>
            <a:r>
              <a:rPr lang="en-US" altLang="en-US" sz="1800" dirty="0" smtClean="0"/>
              <a:t> Periodically verify immediate successor, predecessor</a:t>
            </a:r>
          </a:p>
          <a:p>
            <a:pPr lvl="1" eaLnBrk="1" hangingPunct="1"/>
            <a:r>
              <a:rPr lang="en-US" altLang="en-US" sz="1800" dirty="0" smtClean="0"/>
              <a:t> Periodically refresh finger table entries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04603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388" name="AutoShape 12"/>
          <p:cNvCxnSpPr>
            <a:cxnSpLocks noChangeShapeType="1"/>
            <a:endCxn id="24598" idx="0"/>
          </p:cNvCxnSpPr>
          <p:nvPr/>
        </p:nvCxnSpPr>
        <p:spPr bwMode="auto">
          <a:xfrm rot="10800000" flipV="1">
            <a:off x="4497388" y="4227513"/>
            <a:ext cx="150812" cy="1030287"/>
          </a:xfrm>
          <a:prstGeom prst="curvedConnector2">
            <a:avLst/>
          </a:prstGeom>
          <a:noFill/>
          <a:ln w="19050" cap="sq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79" name="Text Box 14"/>
          <p:cNvSpPr txBox="1">
            <a:spLocks noChangeArrowheads="1"/>
          </p:cNvSpPr>
          <p:nvPr/>
        </p:nvSpPr>
        <p:spPr bwMode="auto">
          <a:xfrm>
            <a:off x="4953000" y="51816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4953000" y="5257800"/>
            <a:ext cx="1295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chemeClr val="hlink"/>
                </a:solidFill>
              </a:rPr>
              <a:t>Predecessor=N36</a:t>
            </a:r>
          </a:p>
        </p:txBody>
      </p:sp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3124200" y="2590800"/>
            <a:ext cx="9144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/>
              <a:t>Stabilize: ask N40’s predecessor</a:t>
            </a:r>
          </a:p>
        </p:txBody>
      </p:sp>
      <p:sp>
        <p:nvSpPr>
          <p:cNvPr id="101399" name="Line 23"/>
          <p:cNvSpPr>
            <a:spLocks noChangeShapeType="1"/>
          </p:cNvSpPr>
          <p:nvPr/>
        </p:nvSpPr>
        <p:spPr bwMode="auto">
          <a:xfrm>
            <a:off x="3962400" y="3429000"/>
            <a:ext cx="228600" cy="1828800"/>
          </a:xfrm>
          <a:prstGeom prst="line">
            <a:avLst/>
          </a:prstGeom>
          <a:noFill/>
          <a:ln w="19050" cap="sq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 flipH="1" flipV="1">
            <a:off x="4114800" y="3429000"/>
            <a:ext cx="228600" cy="1828800"/>
          </a:xfrm>
          <a:prstGeom prst="line">
            <a:avLst/>
          </a:prstGeom>
          <a:noFill/>
          <a:ln w="19050" cap="sq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1401" name="Text Box 25"/>
          <p:cNvSpPr txBox="1">
            <a:spLocks noChangeArrowheads="1"/>
          </p:cNvSpPr>
          <p:nvPr/>
        </p:nvSpPr>
        <p:spPr bwMode="auto">
          <a:xfrm>
            <a:off x="4724400" y="2971800"/>
            <a:ext cx="1143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/>
              <a:t>Successor=N36</a:t>
            </a:r>
          </a:p>
        </p:txBody>
      </p:sp>
      <p:sp>
        <p:nvSpPr>
          <p:cNvPr id="101402" name="Line 26"/>
          <p:cNvSpPr>
            <a:spLocks noChangeShapeType="1"/>
          </p:cNvSpPr>
          <p:nvPr/>
        </p:nvSpPr>
        <p:spPr bwMode="auto">
          <a:xfrm>
            <a:off x="4572000" y="3429000"/>
            <a:ext cx="304800" cy="609600"/>
          </a:xfrm>
          <a:prstGeom prst="line">
            <a:avLst/>
          </a:prstGeom>
          <a:noFill/>
          <a:ln w="19050" cap="sq">
            <a:solidFill>
              <a:srgbClr val="FFFF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1403" name="Text Box 27"/>
          <p:cNvSpPr txBox="1">
            <a:spLocks noChangeArrowheads="1"/>
          </p:cNvSpPr>
          <p:nvPr/>
        </p:nvSpPr>
        <p:spPr bwMode="auto">
          <a:xfrm>
            <a:off x="5181600" y="3733800"/>
            <a:ext cx="152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FFFF00"/>
                </a:solidFill>
              </a:rPr>
              <a:t>Predecessor=N20</a:t>
            </a:r>
          </a:p>
        </p:txBody>
      </p:sp>
      <p:sp>
        <p:nvSpPr>
          <p:cNvPr id="101405" name="Text Box 29"/>
          <p:cNvSpPr txBox="1">
            <a:spLocks noChangeArrowheads="1"/>
          </p:cNvSpPr>
          <p:nvPr/>
        </p:nvSpPr>
        <p:spPr bwMode="auto">
          <a:xfrm>
            <a:off x="5334000" y="4038600"/>
            <a:ext cx="152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chemeClr val="hlink"/>
                </a:solidFill>
              </a:rPr>
              <a:t>Successor=N40</a:t>
            </a:r>
            <a:endParaRPr lang="en-US" altLang="en-US" sz="2400"/>
          </a:p>
        </p:txBody>
      </p:sp>
      <p:sp>
        <p:nvSpPr>
          <p:cNvPr id="24588" name="Rectangle 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smtClean="0"/>
              <a:t>Stabilization</a:t>
            </a:r>
            <a:br>
              <a:rPr lang="en-US" altLang="en-US" sz="3200" smtClean="0"/>
            </a:br>
            <a:r>
              <a:rPr lang="en-US" altLang="en-US" sz="2000" smtClean="0"/>
              <a:t>-- to keep nodes’ successor pointers up to date</a:t>
            </a:r>
          </a:p>
        </p:txBody>
      </p:sp>
      <p:grpSp>
        <p:nvGrpSpPr>
          <p:cNvPr id="24589" name="Group 33"/>
          <p:cNvGrpSpPr>
            <a:grpSpLocks/>
          </p:cNvGrpSpPr>
          <p:nvPr/>
        </p:nvGrpSpPr>
        <p:grpSpPr bwMode="auto">
          <a:xfrm>
            <a:off x="1295400" y="2667000"/>
            <a:ext cx="3508375" cy="3119438"/>
            <a:chOff x="1440" y="1680"/>
            <a:chExt cx="2210" cy="1965"/>
          </a:xfrm>
        </p:grpSpPr>
        <p:sp>
          <p:nvSpPr>
            <p:cNvPr id="24596" name="Text Box 5"/>
            <p:cNvSpPr txBox="1">
              <a:spLocks noChangeArrowheads="1"/>
            </p:cNvSpPr>
            <p:nvPr/>
          </p:nvSpPr>
          <p:spPr bwMode="auto">
            <a:xfrm>
              <a:off x="1872" y="3408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N60</a:t>
              </a:r>
            </a:p>
          </p:txBody>
        </p:sp>
        <p:sp>
          <p:nvSpPr>
            <p:cNvPr id="24597" name="Oval 6"/>
            <p:cNvSpPr>
              <a:spLocks noChangeArrowheads="1"/>
            </p:cNvSpPr>
            <p:nvPr/>
          </p:nvSpPr>
          <p:spPr bwMode="auto">
            <a:xfrm>
              <a:off x="1920" y="2064"/>
              <a:ext cx="1551" cy="141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24598" name="Text Box 7"/>
            <p:cNvSpPr txBox="1">
              <a:spLocks noChangeArrowheads="1"/>
            </p:cNvSpPr>
            <p:nvPr/>
          </p:nvSpPr>
          <p:spPr bwMode="auto">
            <a:xfrm>
              <a:off x="3264" y="3312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N40</a:t>
              </a:r>
            </a:p>
          </p:txBody>
        </p:sp>
        <p:sp>
          <p:nvSpPr>
            <p:cNvPr id="24599" name="Text Box 8"/>
            <p:cNvSpPr txBox="1">
              <a:spLocks noChangeArrowheads="1"/>
            </p:cNvSpPr>
            <p:nvPr/>
          </p:nvSpPr>
          <p:spPr bwMode="auto">
            <a:xfrm>
              <a:off x="2256" y="1680"/>
              <a:ext cx="30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N5</a:t>
              </a:r>
            </a:p>
          </p:txBody>
        </p:sp>
        <p:sp>
          <p:nvSpPr>
            <p:cNvPr id="24600" name="Text Box 9"/>
            <p:cNvSpPr txBox="1">
              <a:spLocks noChangeArrowheads="1"/>
            </p:cNvSpPr>
            <p:nvPr/>
          </p:nvSpPr>
          <p:spPr bwMode="auto">
            <a:xfrm>
              <a:off x="3120" y="1920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N20</a:t>
              </a:r>
            </a:p>
          </p:txBody>
        </p:sp>
        <p:sp>
          <p:nvSpPr>
            <p:cNvPr id="24601" name="Text Box 10"/>
            <p:cNvSpPr txBox="1">
              <a:spLocks noChangeArrowheads="1"/>
            </p:cNvSpPr>
            <p:nvPr/>
          </p:nvSpPr>
          <p:spPr bwMode="auto">
            <a:xfrm>
              <a:off x="1488" y="2256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N99</a:t>
              </a:r>
            </a:p>
          </p:txBody>
        </p:sp>
        <p:sp>
          <p:nvSpPr>
            <p:cNvPr id="24602" name="Text Box 11"/>
            <p:cNvSpPr txBox="1">
              <a:spLocks noChangeArrowheads="1"/>
            </p:cNvSpPr>
            <p:nvPr/>
          </p:nvSpPr>
          <p:spPr bwMode="auto">
            <a:xfrm>
              <a:off x="1440" y="2880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N80</a:t>
              </a:r>
            </a:p>
          </p:txBody>
        </p:sp>
      </p:grpSp>
      <p:sp>
        <p:nvSpPr>
          <p:cNvPr id="24590" name="Text Box 31"/>
          <p:cNvSpPr txBox="1">
            <a:spLocks noChangeArrowheads="1"/>
          </p:cNvSpPr>
          <p:nvPr/>
        </p:nvSpPr>
        <p:spPr bwMode="auto">
          <a:xfrm>
            <a:off x="4724400" y="4038600"/>
            <a:ext cx="6127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hlink"/>
                </a:solidFill>
                <a:latin typeface="Helvetica" pitchFamily="34" charset="0"/>
              </a:rPr>
              <a:t>N36</a:t>
            </a:r>
          </a:p>
        </p:txBody>
      </p:sp>
      <p:sp>
        <p:nvSpPr>
          <p:cNvPr id="24591" name="Text Box 34"/>
          <p:cNvSpPr txBox="1">
            <a:spLocks noChangeArrowheads="1"/>
          </p:cNvSpPr>
          <p:nvPr/>
        </p:nvSpPr>
        <p:spPr bwMode="auto">
          <a:xfrm>
            <a:off x="1295400" y="1447800"/>
            <a:ext cx="35814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N36 is a newly-joint node.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01411" name="Text Box 35"/>
          <p:cNvSpPr txBox="1">
            <a:spLocks noChangeArrowheads="1"/>
          </p:cNvSpPr>
          <p:nvPr/>
        </p:nvSpPr>
        <p:spPr bwMode="auto">
          <a:xfrm>
            <a:off x="5715000" y="1600200"/>
            <a:ext cx="3581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1. N36 notifies N40 of its existence</a:t>
            </a:r>
          </a:p>
        </p:txBody>
      </p:sp>
      <p:sp>
        <p:nvSpPr>
          <p:cNvPr id="101412" name="Text Box 36"/>
          <p:cNvSpPr txBox="1">
            <a:spLocks noChangeArrowheads="1"/>
          </p:cNvSpPr>
          <p:nvPr/>
        </p:nvSpPr>
        <p:spPr bwMode="auto">
          <a:xfrm>
            <a:off x="5791200" y="2743200"/>
            <a:ext cx="3581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2. N40 updates its pre. To N36</a:t>
            </a:r>
          </a:p>
        </p:txBody>
      </p:sp>
      <p:sp>
        <p:nvSpPr>
          <p:cNvPr id="101413" name="Text Box 37"/>
          <p:cNvSpPr txBox="1">
            <a:spLocks noChangeArrowheads="1"/>
          </p:cNvSpPr>
          <p:nvPr/>
        </p:nvSpPr>
        <p:spPr bwMode="auto">
          <a:xfrm>
            <a:off x="5867400" y="3810000"/>
            <a:ext cx="3581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3. N20 asks its successor N40 for N40’s predecessor</a:t>
            </a:r>
          </a:p>
        </p:txBody>
      </p:sp>
      <p:sp>
        <p:nvSpPr>
          <p:cNvPr id="101414" name="Text Box 38"/>
          <p:cNvSpPr txBox="1">
            <a:spLocks noChangeArrowheads="1"/>
          </p:cNvSpPr>
          <p:nvPr/>
        </p:nvSpPr>
        <p:spPr bwMode="auto">
          <a:xfrm>
            <a:off x="5943600" y="4953000"/>
            <a:ext cx="3581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4. N20 and N36 update their successor and predecessor</a:t>
            </a:r>
          </a:p>
        </p:txBody>
      </p:sp>
    </p:spTree>
    <p:extLst>
      <p:ext uri="{BB962C8B-B14F-4D97-AF65-F5344CB8AC3E}">
        <p14:creationId xmlns:p14="http://schemas.microsoft.com/office/powerpoint/2010/main" val="25313863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1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1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1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1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1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01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01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91" grpId="0"/>
      <p:bldP spid="101393" grpId="0"/>
      <p:bldP spid="101399" grpId="0" animBg="1"/>
      <p:bldP spid="101400" grpId="0" animBg="1"/>
      <p:bldP spid="101401" grpId="0"/>
      <p:bldP spid="101402" grpId="0" animBg="1"/>
      <p:bldP spid="101405" grpId="0"/>
      <p:bldP spid="101411" grpId="0"/>
      <p:bldP spid="101412" grpId="0"/>
      <p:bldP spid="1014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z="2400" smtClean="0"/>
              <a:t>THEOREM</a:t>
            </a:r>
            <a:r>
              <a:rPr lang="en-US" altLang="en-US" smtClean="0"/>
              <a:t> 3.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2400" smtClean="0"/>
              <a:t>	If any sequence of join operations is executed interleaved with stabilizations, then at some time after the last join the successor pointers will form a cycle on all the nodes in the network</a:t>
            </a:r>
            <a:endParaRPr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156698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smtClean="0"/>
              <a:t>Impact of Node Joins on Lookups</a:t>
            </a:r>
            <a:endParaRPr lang="en-GB" altLang="en-US" sz="32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Tx/>
              <a:buNone/>
            </a:pPr>
            <a:endParaRPr lang="en-US" altLang="en-US" sz="2000" smtClean="0"/>
          </a:p>
          <a:p>
            <a:pPr eaLnBrk="1" hangingPunct="1"/>
            <a:r>
              <a:rPr lang="en-US" altLang="en-US" sz="2400" smtClean="0"/>
              <a:t>Lookup behavior during joins</a:t>
            </a:r>
          </a:p>
          <a:p>
            <a:pPr lvl="1" eaLnBrk="1" hangingPunct="1"/>
            <a:r>
              <a:rPr lang="en-US" altLang="en-US" sz="2000" smtClean="0"/>
              <a:t>lookup fails if successor/predecessor are incorrect</a:t>
            </a:r>
          </a:p>
          <a:p>
            <a:pPr lvl="2" eaLnBrk="1" hangingPunct="1"/>
            <a:r>
              <a:rPr lang="en-US" altLang="en-US" sz="2000" smtClean="0"/>
              <a:t>the higher level software needs to retry</a:t>
            </a:r>
          </a:p>
          <a:p>
            <a:pPr lvl="1" eaLnBrk="1" hangingPunct="1"/>
            <a:r>
              <a:rPr lang="en-US" altLang="en-US" sz="2000" smtClean="0"/>
              <a:t>lookup succeeds, but it is slower if fingers are not yet updated; in most cases still O(log N)</a:t>
            </a:r>
          </a:p>
          <a:p>
            <a:pPr lvl="1" eaLnBrk="1" hangingPunct="1"/>
            <a:endParaRPr lang="en-US" altLang="en-US" sz="2000" smtClean="0"/>
          </a:p>
          <a:p>
            <a:pPr eaLnBrk="1" hangingPunct="1"/>
            <a:r>
              <a:rPr lang="en-US" altLang="en-US" sz="2400" smtClean="0"/>
              <a:t>THEOREM 6.</a:t>
            </a:r>
            <a:r>
              <a:rPr lang="en-US" altLang="en-US" sz="2800" smtClean="0"/>
              <a:t> 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2000" smtClean="0"/>
              <a:t>	If we take a stable network with N nodes, and another set of up to N nodes joins the network with no finger pointers (but with correct successor pointers), then lookups will still take O(log N) time with high probability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7457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Node Leaving example</a:t>
            </a:r>
            <a:endParaRPr lang="en-GB" altLang="en-US" sz="36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1600200"/>
            <a:ext cx="7620000" cy="4495800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z="1800" smtClean="0"/>
              <a:t>Before Node1 Leaving 			After Node1 Leaving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000" smtClean="0"/>
              <a:t>Changed entries are shown in black, and unchanged in gray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1800" smtClean="0"/>
          </a:p>
          <a:p>
            <a:pPr eaLnBrk="1" hangingPunct="1">
              <a:buFont typeface="Symbol" pitchFamily="18" charset="2"/>
              <a:buNone/>
            </a:pPr>
            <a:endParaRPr lang="en-US" altLang="en-US" sz="1600" smtClean="0"/>
          </a:p>
          <a:p>
            <a:pPr eaLnBrk="1" hangingPunct="1">
              <a:buFont typeface="Symbol" pitchFamily="18" charset="2"/>
              <a:buNone/>
            </a:pPr>
            <a:endParaRPr lang="en-GB" altLang="en-US" sz="1600" smtClean="0"/>
          </a:p>
        </p:txBody>
      </p:sp>
      <p:pic>
        <p:nvPicPr>
          <p:cNvPr id="27652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133600"/>
            <a:ext cx="4267200" cy="3810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850" y="2133600"/>
            <a:ext cx="4121150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06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524000" y="304800"/>
            <a:ext cx="7620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Handing Failures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057400" y="16002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Failure of nodes might cause incorrect lookup</a:t>
            </a:r>
            <a:endParaRPr lang="en-US" altLang="en-US" sz="2000"/>
          </a:p>
        </p:txBody>
      </p:sp>
      <p:sp>
        <p:nvSpPr>
          <p:cNvPr id="28676" name="Oval 4"/>
          <p:cNvSpPr>
            <a:spLocks noChangeArrowheads="1"/>
          </p:cNvSpPr>
          <p:nvPr/>
        </p:nvSpPr>
        <p:spPr bwMode="auto">
          <a:xfrm>
            <a:off x="2959100" y="2590800"/>
            <a:ext cx="3060700" cy="2743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465513" y="2211388"/>
            <a:ext cx="7588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tx2"/>
                </a:solidFill>
              </a:rPr>
              <a:t>N120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2627313" y="2592388"/>
            <a:ext cx="7588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tx2"/>
                </a:solidFill>
              </a:rPr>
              <a:t>N103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2278063" y="3179763"/>
            <a:ext cx="7588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tx2"/>
                </a:solidFill>
              </a:rPr>
              <a:t>N102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505075" y="4645025"/>
            <a:ext cx="6318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tx2"/>
                </a:solidFill>
              </a:rPr>
              <a:t>N80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2278063" y="4116388"/>
            <a:ext cx="6318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tx2"/>
                </a:solidFill>
              </a:rPr>
              <a:t>N85</a:t>
            </a:r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2209800" y="4298950"/>
            <a:ext cx="7477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>
            <a:off x="2209800" y="3321050"/>
            <a:ext cx="884238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684" name="Freeform 12"/>
          <p:cNvSpPr>
            <a:spLocks/>
          </p:cNvSpPr>
          <p:nvPr/>
        </p:nvSpPr>
        <p:spPr bwMode="auto">
          <a:xfrm>
            <a:off x="3094038" y="4298950"/>
            <a:ext cx="136525" cy="365125"/>
          </a:xfrm>
          <a:custGeom>
            <a:avLst/>
            <a:gdLst>
              <a:gd name="T0" fmla="*/ 82718397 w 104"/>
              <a:gd name="T1" fmla="*/ 555484440 h 240"/>
              <a:gd name="T2" fmla="*/ 165435481 w 104"/>
              <a:gd name="T3" fmla="*/ 111096888 h 240"/>
              <a:gd name="T4" fmla="*/ 0 w 104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4" h="240">
                <a:moveTo>
                  <a:pt x="48" y="240"/>
                </a:moveTo>
                <a:cubicBezTo>
                  <a:pt x="76" y="164"/>
                  <a:pt x="104" y="88"/>
                  <a:pt x="96" y="48"/>
                </a:cubicBezTo>
                <a:cubicBezTo>
                  <a:pt x="88" y="8"/>
                  <a:pt x="44" y="4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685" name="Freeform 13"/>
          <p:cNvSpPr>
            <a:spLocks/>
          </p:cNvSpPr>
          <p:nvPr/>
        </p:nvSpPr>
        <p:spPr bwMode="auto">
          <a:xfrm>
            <a:off x="3094038" y="3505200"/>
            <a:ext cx="487362" cy="1158875"/>
          </a:xfrm>
          <a:custGeom>
            <a:avLst/>
            <a:gdLst>
              <a:gd name="T0" fmla="*/ 96344667 w 344"/>
              <a:gd name="T1" fmla="*/ 1472578142 h 912"/>
              <a:gd name="T2" fmla="*/ 674412669 w 344"/>
              <a:gd name="T3" fmla="*/ 542528856 h 912"/>
              <a:gd name="T4" fmla="*/ 0 w 344"/>
              <a:gd name="T5" fmla="*/ 0 h 9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44" h="912">
                <a:moveTo>
                  <a:pt x="48" y="912"/>
                </a:moveTo>
                <a:cubicBezTo>
                  <a:pt x="196" y="700"/>
                  <a:pt x="344" y="488"/>
                  <a:pt x="336" y="336"/>
                </a:cubicBezTo>
                <a:cubicBezTo>
                  <a:pt x="328" y="184"/>
                  <a:pt x="164" y="92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6" name="Freeform 14"/>
          <p:cNvSpPr>
            <a:spLocks/>
          </p:cNvSpPr>
          <p:nvPr/>
        </p:nvSpPr>
        <p:spPr bwMode="auto">
          <a:xfrm>
            <a:off x="3162300" y="2713038"/>
            <a:ext cx="963613" cy="1951037"/>
          </a:xfrm>
          <a:custGeom>
            <a:avLst/>
            <a:gdLst>
              <a:gd name="T0" fmla="*/ 0 w 680"/>
              <a:gd name="T1" fmla="*/ 2147483647 h 1536"/>
              <a:gd name="T2" fmla="*/ 1156671447 w 680"/>
              <a:gd name="T3" fmla="*/ 1239110458 h 1536"/>
              <a:gd name="T4" fmla="*/ 1253061089 w 680"/>
              <a:gd name="T5" fmla="*/ 0 h 15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80" h="1536">
                <a:moveTo>
                  <a:pt x="0" y="1536"/>
                </a:moveTo>
                <a:cubicBezTo>
                  <a:pt x="236" y="1280"/>
                  <a:pt x="472" y="1024"/>
                  <a:pt x="576" y="768"/>
                </a:cubicBezTo>
                <a:cubicBezTo>
                  <a:pt x="680" y="512"/>
                  <a:pt x="652" y="256"/>
                  <a:pt x="62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5338763" y="2468563"/>
            <a:ext cx="6318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tx2"/>
                </a:solidFill>
              </a:rPr>
              <a:t>N10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4410075" y="4060825"/>
            <a:ext cx="139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Lookup(90)</a:t>
            </a:r>
          </a:p>
        </p:txBody>
      </p:sp>
      <p:sp>
        <p:nvSpPr>
          <p:cNvPr id="28689" name="Freeform 17"/>
          <p:cNvSpPr>
            <a:spLocks/>
          </p:cNvSpPr>
          <p:nvPr/>
        </p:nvSpPr>
        <p:spPr bwMode="auto">
          <a:xfrm>
            <a:off x="3298825" y="2894013"/>
            <a:ext cx="1973263" cy="1768475"/>
          </a:xfrm>
          <a:custGeom>
            <a:avLst/>
            <a:gdLst>
              <a:gd name="T0" fmla="*/ 2147483647 w 1392"/>
              <a:gd name="T1" fmla="*/ 0 h 1392"/>
              <a:gd name="T2" fmla="*/ 1736221947 w 1392"/>
              <a:gd name="T3" fmla="*/ 1472021674 h 1392"/>
              <a:gd name="T4" fmla="*/ 0 w 1392"/>
              <a:gd name="T5" fmla="*/ 2147483647 h 13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92" h="1392">
                <a:moveTo>
                  <a:pt x="1392" y="0"/>
                </a:moveTo>
                <a:cubicBezTo>
                  <a:pt x="1244" y="340"/>
                  <a:pt x="1096" y="680"/>
                  <a:pt x="864" y="912"/>
                </a:cubicBezTo>
                <a:cubicBezTo>
                  <a:pt x="632" y="1144"/>
                  <a:pt x="316" y="1268"/>
                  <a:pt x="0" y="13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1828800" y="5715000"/>
            <a:ext cx="63246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000"/>
              <a:t>N80 doesn’t know correct successor, so lookup fails</a:t>
            </a:r>
          </a:p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000"/>
              <a:t>Successor List are enough for correctness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1295400" y="2895600"/>
            <a:ext cx="758825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FF00"/>
                </a:solidFill>
              </a:rPr>
              <a:t>N103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FF00"/>
                </a:solidFill>
              </a:rPr>
              <a:t>N120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FF00"/>
                </a:solidFill>
              </a:rPr>
              <a:t>N10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FF00"/>
                </a:solidFill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20842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524000" y="304800"/>
            <a:ext cx="7620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Handling Failures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066800" y="2286000"/>
            <a:ext cx="8077200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Use successor list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000"/>
              <a:t>-- Each node knows </a:t>
            </a:r>
            <a:r>
              <a:rPr lang="en-US" altLang="en-US" sz="2000" i="1"/>
              <a:t>r</a:t>
            </a:r>
            <a:r>
              <a:rPr lang="en-US" altLang="en-US" sz="2000"/>
              <a:t> immediate successors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000"/>
              <a:t>-- After failure, will know first live successor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000"/>
              <a:t>-- Correct successors guarantee correct lookups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endParaRPr lang="en-US" altLang="en-US" sz="2000"/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Guarantee is with some probability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000"/>
              <a:t>choose </a:t>
            </a:r>
            <a:r>
              <a:rPr lang="en-US" altLang="en-US" sz="2000" i="1"/>
              <a:t>r</a:t>
            </a:r>
            <a:r>
              <a:rPr lang="en-US" altLang="en-US" sz="2000"/>
              <a:t>  to make probability of lookup failure arbitrarily small</a:t>
            </a:r>
          </a:p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Char char="o"/>
            </a:pPr>
            <a:endParaRPr lang="en-US" altLang="en-US" sz="200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2238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2"/>
          <p:cNvSpPr txBox="1">
            <a:spLocks noChangeArrowheads="1"/>
          </p:cNvSpPr>
          <p:nvPr/>
        </p:nvSpPr>
        <p:spPr bwMode="auto">
          <a:xfrm>
            <a:off x="5943600" y="51816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  <p:sp>
        <p:nvSpPr>
          <p:cNvPr id="30723" name="Rectangle 2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altLang="en-US" sz="3200" smtClean="0"/>
              <a:t>Voluntary Node Departures</a:t>
            </a:r>
            <a:endParaRPr lang="en-US" altLang="en-US" sz="3200" smtClean="0"/>
          </a:p>
        </p:txBody>
      </p:sp>
      <p:grpSp>
        <p:nvGrpSpPr>
          <p:cNvPr id="115757" name="Group 45"/>
          <p:cNvGrpSpPr>
            <a:grpSpLocks/>
          </p:cNvGrpSpPr>
          <p:nvPr/>
        </p:nvGrpSpPr>
        <p:grpSpPr bwMode="auto">
          <a:xfrm>
            <a:off x="-76200" y="2667000"/>
            <a:ext cx="4800600" cy="3398838"/>
            <a:chOff x="-48" y="1680"/>
            <a:chExt cx="3024" cy="2141"/>
          </a:xfrm>
        </p:grpSpPr>
        <p:sp>
          <p:nvSpPr>
            <p:cNvPr id="30741" name="Text Box 2"/>
            <p:cNvSpPr txBox="1">
              <a:spLocks noChangeArrowheads="1"/>
            </p:cNvSpPr>
            <p:nvPr/>
          </p:nvSpPr>
          <p:spPr bwMode="auto">
            <a:xfrm>
              <a:off x="2160" y="2544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F0000"/>
                  </a:solidFill>
                  <a:latin typeface="Helvetica" pitchFamily="34" charset="0"/>
                </a:rPr>
                <a:t>N36</a:t>
              </a:r>
            </a:p>
          </p:txBody>
        </p:sp>
        <p:grpSp>
          <p:nvGrpSpPr>
            <p:cNvPr id="30742" name="Group 44"/>
            <p:cNvGrpSpPr>
              <a:grpSpLocks/>
            </p:cNvGrpSpPr>
            <p:nvPr/>
          </p:nvGrpSpPr>
          <p:grpSpPr bwMode="auto">
            <a:xfrm>
              <a:off x="-48" y="1680"/>
              <a:ext cx="3024" cy="2141"/>
              <a:chOff x="-48" y="1680"/>
              <a:chExt cx="3024" cy="2141"/>
            </a:xfrm>
          </p:grpSpPr>
          <p:sp>
            <p:nvSpPr>
              <p:cNvPr id="30743" name="Text Box 13"/>
              <p:cNvSpPr txBox="1">
                <a:spLocks noChangeArrowheads="1"/>
              </p:cNvSpPr>
              <p:nvPr/>
            </p:nvSpPr>
            <p:spPr bwMode="auto">
              <a:xfrm>
                <a:off x="1776" y="3648"/>
                <a:ext cx="81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tx2"/>
                  </a:buClr>
                  <a:buSzPct val="90000"/>
                  <a:buFont typeface="Symbol" pitchFamily="18" charset="2"/>
                  <a:buChar char="¨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hlink"/>
                    </a:solidFill>
                  </a:rPr>
                  <a:t>Predecessor=N36</a:t>
                </a:r>
              </a:p>
            </p:txBody>
          </p:sp>
          <p:sp>
            <p:nvSpPr>
              <p:cNvPr id="30744" name="Text Box 17"/>
              <p:cNvSpPr txBox="1">
                <a:spLocks noChangeArrowheads="1"/>
              </p:cNvSpPr>
              <p:nvPr/>
            </p:nvSpPr>
            <p:spPr bwMode="auto">
              <a:xfrm>
                <a:off x="2256" y="1920"/>
                <a:ext cx="72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tx2"/>
                  </a:buClr>
                  <a:buSzPct val="90000"/>
                  <a:buFont typeface="Symbol" pitchFamily="18" charset="2"/>
                  <a:buChar char="¨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en-US" sz="1200"/>
                  <a:t>Successor list: N36 N40 N60</a:t>
                </a:r>
              </a:p>
            </p:txBody>
          </p:sp>
          <p:grpSp>
            <p:nvGrpSpPr>
              <p:cNvPr id="30745" name="Group 3"/>
              <p:cNvGrpSpPr>
                <a:grpSpLocks/>
              </p:cNvGrpSpPr>
              <p:nvPr/>
            </p:nvGrpSpPr>
            <p:grpSpPr bwMode="auto">
              <a:xfrm>
                <a:off x="-48" y="1680"/>
                <a:ext cx="2210" cy="1965"/>
                <a:chOff x="1440" y="1680"/>
                <a:chExt cx="2210" cy="1965"/>
              </a:xfrm>
            </p:grpSpPr>
            <p:sp>
              <p:nvSpPr>
                <p:cNvPr id="30746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1872" y="3408"/>
                  <a:ext cx="386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90000"/>
                    <a:buFont typeface="Symbol" pitchFamily="18" charset="2"/>
                    <a:buChar char="¨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800">
                      <a:solidFill>
                        <a:schemeClr val="tx2"/>
                      </a:solidFill>
                      <a:latin typeface="Helvetica" pitchFamily="34" charset="0"/>
                    </a:rPr>
                    <a:t>N60</a:t>
                  </a:r>
                </a:p>
              </p:txBody>
            </p:sp>
            <p:sp>
              <p:nvSpPr>
                <p:cNvPr id="30747" name="Oval 5"/>
                <p:cNvSpPr>
                  <a:spLocks noChangeArrowheads="1"/>
                </p:cNvSpPr>
                <p:nvPr/>
              </p:nvSpPr>
              <p:spPr bwMode="auto">
                <a:xfrm>
                  <a:off x="1920" y="2064"/>
                  <a:ext cx="1551" cy="1417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90000"/>
                    <a:buFont typeface="Symbol" pitchFamily="18" charset="2"/>
                    <a:buChar char="¨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/>
                </a:p>
              </p:txBody>
            </p:sp>
            <p:sp>
              <p:nvSpPr>
                <p:cNvPr id="30748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264" y="3312"/>
                  <a:ext cx="386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90000"/>
                    <a:buFont typeface="Symbol" pitchFamily="18" charset="2"/>
                    <a:buChar char="¨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800">
                      <a:solidFill>
                        <a:schemeClr val="tx2"/>
                      </a:solidFill>
                      <a:latin typeface="Helvetica" pitchFamily="34" charset="0"/>
                    </a:rPr>
                    <a:t>N40</a:t>
                  </a:r>
                </a:p>
              </p:txBody>
            </p:sp>
            <p:sp>
              <p:nvSpPr>
                <p:cNvPr id="30749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256" y="1680"/>
                  <a:ext cx="306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90000"/>
                    <a:buFont typeface="Symbol" pitchFamily="18" charset="2"/>
                    <a:buChar char="¨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800">
                      <a:solidFill>
                        <a:schemeClr val="tx2"/>
                      </a:solidFill>
                      <a:latin typeface="Helvetica" pitchFamily="34" charset="0"/>
                    </a:rPr>
                    <a:t>N5</a:t>
                  </a:r>
                </a:p>
              </p:txBody>
            </p:sp>
            <p:sp>
              <p:nvSpPr>
                <p:cNvPr id="30750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120" y="1920"/>
                  <a:ext cx="386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90000"/>
                    <a:buFont typeface="Symbol" pitchFamily="18" charset="2"/>
                    <a:buChar char="¨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800">
                      <a:solidFill>
                        <a:schemeClr val="tx2"/>
                      </a:solidFill>
                      <a:latin typeface="Helvetica" pitchFamily="34" charset="0"/>
                    </a:rPr>
                    <a:t>N20</a:t>
                  </a:r>
                </a:p>
              </p:txBody>
            </p:sp>
            <p:sp>
              <p:nvSpPr>
                <p:cNvPr id="3075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488" y="2256"/>
                  <a:ext cx="386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90000"/>
                    <a:buFont typeface="Symbol" pitchFamily="18" charset="2"/>
                    <a:buChar char="¨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800">
                      <a:solidFill>
                        <a:schemeClr val="tx2"/>
                      </a:solidFill>
                      <a:latin typeface="Helvetica" pitchFamily="34" charset="0"/>
                    </a:rPr>
                    <a:t>N99</a:t>
                  </a:r>
                </a:p>
              </p:txBody>
            </p:sp>
            <p:sp>
              <p:nvSpPr>
                <p:cNvPr id="3075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440" y="2880"/>
                  <a:ext cx="386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90000"/>
                    <a:buFont typeface="Symbol" pitchFamily="18" charset="2"/>
                    <a:buChar char="¨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800">
                      <a:solidFill>
                        <a:schemeClr val="tx2"/>
                      </a:solidFill>
                      <a:latin typeface="Helvetica" pitchFamily="34" charset="0"/>
                    </a:rPr>
                    <a:t>N80</a:t>
                  </a:r>
                </a:p>
              </p:txBody>
            </p:sp>
          </p:grpSp>
        </p:grpSp>
      </p:grpSp>
      <p:sp>
        <p:nvSpPr>
          <p:cNvPr id="115734" name="Line 22"/>
          <p:cNvSpPr>
            <a:spLocks noChangeShapeType="1"/>
          </p:cNvSpPr>
          <p:nvPr/>
        </p:nvSpPr>
        <p:spPr bwMode="auto">
          <a:xfrm flipH="1" flipV="1">
            <a:off x="3200400" y="3429000"/>
            <a:ext cx="457200" cy="5334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5735" name="Line 23"/>
          <p:cNvSpPr>
            <a:spLocks noChangeShapeType="1"/>
          </p:cNvSpPr>
          <p:nvPr/>
        </p:nvSpPr>
        <p:spPr bwMode="auto">
          <a:xfrm flipH="1">
            <a:off x="3276600" y="4419600"/>
            <a:ext cx="533400" cy="838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115759" name="Group 47"/>
          <p:cNvGrpSpPr>
            <a:grpSpLocks/>
          </p:cNvGrpSpPr>
          <p:nvPr/>
        </p:nvGrpSpPr>
        <p:grpSpPr bwMode="auto">
          <a:xfrm>
            <a:off x="2057400" y="4227513"/>
            <a:ext cx="1371600" cy="1219200"/>
            <a:chOff x="1296" y="2663"/>
            <a:chExt cx="864" cy="768"/>
          </a:xfrm>
        </p:grpSpPr>
        <p:sp>
          <p:nvSpPr>
            <p:cNvPr id="30739" name="Text Box 14"/>
            <p:cNvSpPr txBox="1">
              <a:spLocks noChangeArrowheads="1"/>
            </p:cNvSpPr>
            <p:nvPr/>
          </p:nvSpPr>
          <p:spPr bwMode="auto">
            <a:xfrm>
              <a:off x="1296" y="2832"/>
              <a:ext cx="5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chemeClr val="tx2"/>
                  </a:solidFill>
                </a:rPr>
                <a:t>Transfer its keys</a:t>
              </a:r>
            </a:p>
          </p:txBody>
        </p:sp>
        <p:cxnSp>
          <p:nvCxnSpPr>
            <p:cNvPr id="30740" name="AutoShape 25"/>
            <p:cNvCxnSpPr>
              <a:cxnSpLocks noChangeShapeType="1"/>
              <a:stCxn id="30741" idx="1"/>
              <a:endCxn id="30748" idx="1"/>
            </p:cNvCxnSpPr>
            <p:nvPr/>
          </p:nvCxnSpPr>
          <p:spPr bwMode="auto">
            <a:xfrm rot="10800000" flipV="1">
              <a:off x="1776" y="2663"/>
              <a:ext cx="384" cy="768"/>
            </a:xfrm>
            <a:prstGeom prst="curvedConnector3">
              <a:avLst>
                <a:gd name="adj1" fmla="val 137500"/>
              </a:avLst>
            </a:prstGeom>
            <a:noFill/>
            <a:ln w="38100" cap="sq">
              <a:solidFill>
                <a:schemeClr val="tx2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5738" name="Text Box 26"/>
          <p:cNvSpPr txBox="1">
            <a:spLocks noChangeArrowheads="1"/>
          </p:cNvSpPr>
          <p:nvPr/>
        </p:nvSpPr>
        <p:spPr bwMode="auto">
          <a:xfrm>
            <a:off x="8001000" y="28956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/>
              <a:t>Successor list:  N40 N60 N80</a:t>
            </a:r>
          </a:p>
        </p:txBody>
      </p:sp>
      <p:grpSp>
        <p:nvGrpSpPr>
          <p:cNvPr id="115743" name="Group 31"/>
          <p:cNvGrpSpPr>
            <a:grpSpLocks/>
          </p:cNvGrpSpPr>
          <p:nvPr/>
        </p:nvGrpSpPr>
        <p:grpSpPr bwMode="auto">
          <a:xfrm>
            <a:off x="5483225" y="2971800"/>
            <a:ext cx="3508375" cy="3119438"/>
            <a:chOff x="1440" y="1680"/>
            <a:chExt cx="2210" cy="1965"/>
          </a:xfrm>
        </p:grpSpPr>
        <p:sp>
          <p:nvSpPr>
            <p:cNvPr id="30732" name="Text Box 32"/>
            <p:cNvSpPr txBox="1">
              <a:spLocks noChangeArrowheads="1"/>
            </p:cNvSpPr>
            <p:nvPr/>
          </p:nvSpPr>
          <p:spPr bwMode="auto">
            <a:xfrm>
              <a:off x="1872" y="3408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N60</a:t>
              </a:r>
            </a:p>
          </p:txBody>
        </p:sp>
        <p:sp>
          <p:nvSpPr>
            <p:cNvPr id="30733" name="Oval 33"/>
            <p:cNvSpPr>
              <a:spLocks noChangeArrowheads="1"/>
            </p:cNvSpPr>
            <p:nvPr/>
          </p:nvSpPr>
          <p:spPr bwMode="auto">
            <a:xfrm>
              <a:off x="1920" y="2064"/>
              <a:ext cx="1551" cy="141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30734" name="Text Box 34"/>
            <p:cNvSpPr txBox="1">
              <a:spLocks noChangeArrowheads="1"/>
            </p:cNvSpPr>
            <p:nvPr/>
          </p:nvSpPr>
          <p:spPr bwMode="auto">
            <a:xfrm>
              <a:off x="3264" y="3312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N40</a:t>
              </a:r>
            </a:p>
          </p:txBody>
        </p:sp>
        <p:sp>
          <p:nvSpPr>
            <p:cNvPr id="30735" name="Text Box 35"/>
            <p:cNvSpPr txBox="1">
              <a:spLocks noChangeArrowheads="1"/>
            </p:cNvSpPr>
            <p:nvPr/>
          </p:nvSpPr>
          <p:spPr bwMode="auto">
            <a:xfrm>
              <a:off x="2256" y="1680"/>
              <a:ext cx="30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N5</a:t>
              </a:r>
            </a:p>
          </p:txBody>
        </p:sp>
        <p:sp>
          <p:nvSpPr>
            <p:cNvPr id="30736" name="Text Box 36"/>
            <p:cNvSpPr txBox="1">
              <a:spLocks noChangeArrowheads="1"/>
            </p:cNvSpPr>
            <p:nvPr/>
          </p:nvSpPr>
          <p:spPr bwMode="auto">
            <a:xfrm>
              <a:off x="3120" y="1920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N20</a:t>
              </a:r>
            </a:p>
          </p:txBody>
        </p:sp>
        <p:sp>
          <p:nvSpPr>
            <p:cNvPr id="30737" name="Text Box 37"/>
            <p:cNvSpPr txBox="1">
              <a:spLocks noChangeArrowheads="1"/>
            </p:cNvSpPr>
            <p:nvPr/>
          </p:nvSpPr>
          <p:spPr bwMode="auto">
            <a:xfrm>
              <a:off x="1488" y="2256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N99</a:t>
              </a:r>
            </a:p>
          </p:txBody>
        </p:sp>
        <p:sp>
          <p:nvSpPr>
            <p:cNvPr id="30738" name="Text Box 38"/>
            <p:cNvSpPr txBox="1">
              <a:spLocks noChangeArrowheads="1"/>
            </p:cNvSpPr>
            <p:nvPr/>
          </p:nvSpPr>
          <p:spPr bwMode="auto">
            <a:xfrm>
              <a:off x="1440" y="2880"/>
              <a:ext cx="38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2"/>
                  </a:solidFill>
                  <a:latin typeface="Helvetica" pitchFamily="34" charset="0"/>
                </a:rPr>
                <a:t>N80</a:t>
              </a:r>
            </a:p>
          </p:txBody>
        </p:sp>
      </p:grpSp>
      <p:sp>
        <p:nvSpPr>
          <p:cNvPr id="115754" name="Text Box 42"/>
          <p:cNvSpPr txBox="1">
            <a:spLocks noChangeArrowheads="1"/>
          </p:cNvSpPr>
          <p:nvPr/>
        </p:nvSpPr>
        <p:spPr bwMode="auto">
          <a:xfrm>
            <a:off x="7848600" y="6096000"/>
            <a:ext cx="1295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chemeClr val="hlink"/>
                </a:solidFill>
              </a:rPr>
              <a:t>Predecessor=N20</a:t>
            </a:r>
          </a:p>
        </p:txBody>
      </p:sp>
      <p:sp>
        <p:nvSpPr>
          <p:cNvPr id="115755" name="Line 43"/>
          <p:cNvSpPr>
            <a:spLocks noChangeShapeType="1"/>
          </p:cNvSpPr>
          <p:nvPr/>
        </p:nvSpPr>
        <p:spPr bwMode="auto">
          <a:xfrm>
            <a:off x="4191000" y="4572000"/>
            <a:ext cx="9144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03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5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5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5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5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5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5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5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34" grpId="0" animBg="1"/>
      <p:bldP spid="115735" grpId="0" animBg="1"/>
      <p:bldP spid="115738" grpId="0" autoUpdateAnimBg="0"/>
      <p:bldP spid="115754" grpId="0" autoUpdateAnimBg="0"/>
      <p:bldP spid="1157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838200"/>
            <a:ext cx="5292809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0000"/>
            <a:ext cx="7216726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12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THEOREM 5.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mtClean="0"/>
              <a:t>	 </a:t>
            </a:r>
            <a:r>
              <a:rPr lang="en-US" altLang="en-US" sz="2000" smtClean="0"/>
              <a:t>If we use a successor list of length r=O(log N) in a network that is initially stable, and then every node fails with probability ½, then with high probability find-successor returns the closest living successor to the query key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2000" smtClean="0"/>
          </a:p>
          <a:p>
            <a:pPr eaLnBrk="1" hangingPunct="1"/>
            <a:r>
              <a:rPr lang="en-US" altLang="en-US" sz="2800" smtClean="0"/>
              <a:t>THEOREM 6.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2800" smtClean="0"/>
              <a:t>	</a:t>
            </a:r>
            <a:r>
              <a:rPr lang="en-US" altLang="en-US" sz="2000" smtClean="0"/>
              <a:t>In a network that is initially stable, if every node then fails with probability ½, then the expected time to execute find-successor is O(logN).</a:t>
            </a:r>
            <a:endParaRPr lang="en-US" altLang="en-US" sz="2800" smtClean="0"/>
          </a:p>
          <a:p>
            <a:pPr eaLnBrk="1" hangingPunct="1">
              <a:buFont typeface="Symbol" pitchFamily="18" charset="2"/>
              <a:buNone/>
            </a:pPr>
            <a:endParaRPr lang="en-US" altLang="en-US" sz="2000" smtClean="0"/>
          </a:p>
          <a:p>
            <a:pPr eaLnBrk="1" hangingPunct="1"/>
            <a:endParaRPr lang="en-US" altLang="en-US" sz="2000" smtClean="0"/>
          </a:p>
        </p:txBody>
      </p:sp>
    </p:spTree>
    <p:extLst>
      <p:ext uri="{BB962C8B-B14F-4D97-AF65-F5344CB8AC3E}">
        <p14:creationId xmlns:p14="http://schemas.microsoft.com/office/powerpoint/2010/main" val="281534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Simulation and Experiment Results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Load Balance</a:t>
            </a: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600200" y="2667000"/>
          <a:ext cx="7324725" cy="392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Bitmap Image" r:id="rId4" imgW="8400000" imgH="3591426" progId="Paint.Picture">
                  <p:embed/>
                </p:oleObj>
              </mc:Choice>
              <mc:Fallback>
                <p:oleObj name="Bitmap Image" r:id="rId4" imgW="8400000" imgH="359142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667000"/>
                        <a:ext cx="7324725" cy="3929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938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Application of Virtual nodes</a:t>
            </a:r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z="1800" smtClean="0"/>
              <a:t>	The 99</a:t>
            </a:r>
            <a:r>
              <a:rPr lang="en-US" altLang="en-US" sz="1800" baseline="30000" smtClean="0"/>
              <a:t>th</a:t>
            </a:r>
            <a:r>
              <a:rPr lang="en-US" altLang="en-US" sz="1800" smtClean="0"/>
              <a:t> percentile decreases from 4.8x to 1.6x the mean value, while the 1</a:t>
            </a:r>
            <a:r>
              <a:rPr lang="en-US" altLang="en-US" sz="1800" baseline="30000" smtClean="0"/>
              <a:t>st</a:t>
            </a:r>
            <a:r>
              <a:rPr lang="en-US" altLang="en-US" sz="1800" smtClean="0"/>
              <a:t> percentile increases from 0 to 0.5 the mean value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800" smtClean="0"/>
              <a:t> – adding virtual nodes as an indirection layer can significantly improve load balance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1800" smtClean="0"/>
          </a:p>
          <a:p>
            <a:pPr eaLnBrk="1" hangingPunct="1">
              <a:buFont typeface="Symbol" pitchFamily="18" charset="2"/>
              <a:buNone/>
            </a:pPr>
            <a:endParaRPr lang="en-GB" altLang="en-US" sz="1800" smtClean="0"/>
          </a:p>
        </p:txBody>
      </p:sp>
      <p:graphicFrame>
        <p:nvGraphicFramePr>
          <p:cNvPr id="33796" name="Object 5"/>
          <p:cNvGraphicFramePr>
            <a:graphicFrameLocks noChangeAspect="1"/>
          </p:cNvGraphicFramePr>
          <p:nvPr/>
        </p:nvGraphicFramePr>
        <p:xfrm>
          <a:off x="1143000" y="2819400"/>
          <a:ext cx="7696200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Bitmap Image" r:id="rId4" imgW="8554644" imgH="3134162" progId="Paint.Picture">
                  <p:embed/>
                </p:oleObj>
              </mc:Choice>
              <mc:Fallback>
                <p:oleObj name="Bitmap Image" r:id="rId4" imgW="8554644" imgH="313416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19400"/>
                        <a:ext cx="7696200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317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Path Length</a:t>
            </a:r>
          </a:p>
        </p:txBody>
      </p:sp>
      <p:sp>
        <p:nvSpPr>
          <p:cNvPr id="3481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z="1800" smtClean="0"/>
              <a:t>	N = 2</a:t>
            </a:r>
            <a:r>
              <a:rPr lang="en-US" altLang="en-US" sz="1800" baseline="30000" smtClean="0"/>
              <a:t>k ,</a:t>
            </a:r>
            <a:r>
              <a:rPr lang="en-US" altLang="en-US" sz="1800" smtClean="0"/>
              <a:t> storing</a:t>
            </a:r>
            <a:r>
              <a:rPr lang="en-US" altLang="en-US" sz="1800" baseline="30000" smtClean="0"/>
              <a:t> </a:t>
            </a:r>
            <a:r>
              <a:rPr lang="en-US" altLang="en-US" sz="1800" smtClean="0"/>
              <a:t>100x</a:t>
            </a:r>
            <a:r>
              <a:rPr lang="en-US" altLang="en-US" sz="1800" baseline="30000" smtClean="0"/>
              <a:t> </a:t>
            </a:r>
            <a:r>
              <a:rPr lang="en-US" altLang="en-US" sz="1800" smtClean="0"/>
              <a:t>2</a:t>
            </a:r>
            <a:r>
              <a:rPr lang="en-US" altLang="en-US" sz="1800" baseline="30000" smtClean="0"/>
              <a:t>k  </a:t>
            </a:r>
            <a:r>
              <a:rPr lang="en-US" altLang="en-US" sz="1800" smtClean="0"/>
              <a:t>keys in all.  K is varied from 3 to 14 and each node picked a random set of keys to query from the system.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800" smtClean="0"/>
              <a:t>	The measured path length is about 1/2logN</a:t>
            </a:r>
          </a:p>
          <a:p>
            <a:pPr eaLnBrk="1" hangingPunct="1">
              <a:buFont typeface="Symbol" pitchFamily="18" charset="2"/>
              <a:buNone/>
            </a:pPr>
            <a:endParaRPr lang="en-GB" altLang="en-US" sz="1800" smtClean="0"/>
          </a:p>
        </p:txBody>
      </p:sp>
      <p:graphicFrame>
        <p:nvGraphicFramePr>
          <p:cNvPr id="34820" name="Object 6"/>
          <p:cNvGraphicFramePr>
            <a:graphicFrameLocks noChangeAspect="1"/>
          </p:cNvGraphicFramePr>
          <p:nvPr/>
        </p:nvGraphicFramePr>
        <p:xfrm>
          <a:off x="1066800" y="2667000"/>
          <a:ext cx="7772400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Bitmap Image" r:id="rId4" imgW="8411749" imgH="3428571" progId="Paint.Picture">
                  <p:embed/>
                </p:oleObj>
              </mc:Choice>
              <mc:Fallback>
                <p:oleObj name="Bitmap Image" r:id="rId4" imgW="8411749" imgH="342857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667000"/>
                        <a:ext cx="7772400" cy="316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285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2800" smtClean="0"/>
              <a:t>Simultaneous Node Failures</a:t>
            </a:r>
            <a:br>
              <a:rPr lang="en-US" altLang="en-US" sz="2800" smtClean="0"/>
            </a:br>
            <a:endParaRPr lang="en-US" altLang="en-US" sz="2800" smtClean="0"/>
          </a:p>
        </p:txBody>
      </p:sp>
      <p:sp>
        <p:nvSpPr>
          <p:cNvPr id="3584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7772400" cy="5257800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z="1800" smtClean="0"/>
              <a:t>	The path length and the number of timeouts experienced by a lookup as function of the fraction of nodes that fail simultaneously. The 1</a:t>
            </a:r>
            <a:r>
              <a:rPr lang="en-US" altLang="en-US" sz="1800" baseline="30000" smtClean="0"/>
              <a:t>st</a:t>
            </a:r>
            <a:r>
              <a:rPr lang="en-US" altLang="en-US" sz="1800" smtClean="0"/>
              <a:t> and the 99</a:t>
            </a:r>
            <a:r>
              <a:rPr lang="en-US" altLang="en-US" sz="1800" baseline="30000" smtClean="0"/>
              <a:t>th</a:t>
            </a:r>
            <a:r>
              <a:rPr lang="en-US" altLang="en-US" sz="1800" smtClean="0"/>
              <a:t> percentiles are in parenthesis. Initially, the network has 1000 nodes.</a:t>
            </a:r>
          </a:p>
          <a:p>
            <a:pPr eaLnBrk="1" hangingPunct="1"/>
            <a:r>
              <a:rPr lang="en-US" altLang="en-US" sz="1800" smtClean="0"/>
              <a:t>Predicted value is a little larger than the measured value because the series is finite in practice</a:t>
            </a:r>
          </a:p>
          <a:p>
            <a:pPr eaLnBrk="1" hangingPunct="1"/>
            <a:r>
              <a:rPr lang="en-US" altLang="en-US" sz="1800" smtClean="0"/>
              <a:t>Timeouts match well the measure number </a:t>
            </a:r>
          </a:p>
          <a:p>
            <a:pPr eaLnBrk="1" hangingPunct="1"/>
            <a:r>
              <a:rPr lang="en-US" altLang="en-US" sz="1800" smtClean="0"/>
              <a:t>All lookups were successfully resolved – robustness</a:t>
            </a:r>
          </a:p>
          <a:p>
            <a:pPr eaLnBrk="1" hangingPunct="1">
              <a:buFont typeface="Symbol" pitchFamily="18" charset="2"/>
              <a:buNone/>
            </a:pPr>
            <a:endParaRPr lang="en-GB" altLang="en-US" sz="1800" smtClean="0"/>
          </a:p>
        </p:txBody>
      </p:sp>
      <p:graphicFrame>
        <p:nvGraphicFramePr>
          <p:cNvPr id="35844" name="Object 6"/>
          <p:cNvGraphicFramePr>
            <a:graphicFrameLocks noChangeAspect="1"/>
          </p:cNvGraphicFramePr>
          <p:nvPr/>
        </p:nvGraphicFramePr>
        <p:xfrm>
          <a:off x="1676400" y="3962400"/>
          <a:ext cx="708660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Bitmap Image" r:id="rId4" imgW="2715004" imgH="1162212" progId="Paint.Picture">
                  <p:embed/>
                </p:oleObj>
              </mc:Choice>
              <mc:Fallback>
                <p:oleObj name="Bitmap Image" r:id="rId4" imgW="2715004" imgH="116221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962400"/>
                        <a:ext cx="7086600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315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2800" smtClean="0"/>
              <a:t>Lookups During Stabilization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z="1800" smtClean="0"/>
              <a:t>Key lookups, stabilization are modeled with a certain rate. Change the joins and voluntary leaves rate. </a:t>
            </a:r>
          </a:p>
          <a:p>
            <a:pPr eaLnBrk="1" hangingPunct="1"/>
            <a:r>
              <a:rPr lang="en-US" altLang="en-US" sz="1800" smtClean="0"/>
              <a:t>Measured path length is very close to the predicted value</a:t>
            </a:r>
          </a:p>
          <a:p>
            <a:pPr eaLnBrk="1" hangingPunct="1"/>
            <a:r>
              <a:rPr lang="en-US" altLang="en-US" sz="1800" smtClean="0"/>
              <a:t>Measured timeouts are reasonable close to the predicted value</a:t>
            </a:r>
          </a:p>
          <a:p>
            <a:pPr eaLnBrk="1" hangingPunct="1"/>
            <a:r>
              <a:rPr lang="en-US" altLang="en-US" sz="1800" smtClean="0"/>
              <a:t>Reason for the lookup failures is state inconsistency</a:t>
            </a:r>
          </a:p>
          <a:p>
            <a:pPr eaLnBrk="1" hangingPunct="1">
              <a:buFont typeface="Symbol" pitchFamily="18" charset="2"/>
              <a:buNone/>
            </a:pPr>
            <a:endParaRPr lang="en-GB" altLang="en-US" sz="1800" smtClean="0"/>
          </a:p>
        </p:txBody>
      </p:sp>
      <p:graphicFrame>
        <p:nvGraphicFramePr>
          <p:cNvPr id="36868" name="Object 5"/>
          <p:cNvGraphicFramePr>
            <a:graphicFrameLocks noChangeAspect="1"/>
          </p:cNvGraphicFramePr>
          <p:nvPr/>
        </p:nvGraphicFramePr>
        <p:xfrm>
          <a:off x="1447800" y="3276600"/>
          <a:ext cx="64770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Bitmap Image" r:id="rId4" imgW="4885714" imgH="1600000" progId="Paint.Picture">
                  <p:embed/>
                </p:oleObj>
              </mc:Choice>
              <mc:Fallback>
                <p:oleObj name="Bitmap Image" r:id="rId4" imgW="4885714" imgH="160000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276600"/>
                        <a:ext cx="64770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80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2800" smtClean="0"/>
              <a:t>Improving Routing Latency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US" altLang="en-US" sz="2800" smtClean="0"/>
              <a:t>Motivation:</a:t>
            </a:r>
            <a:endParaRPr lang="en-GB" altLang="en-US" sz="2800" smtClean="0"/>
          </a:p>
          <a:p>
            <a:pPr eaLnBrk="1" hangingPunct="1">
              <a:buFont typeface="Symbol" pitchFamily="18" charset="2"/>
              <a:buNone/>
            </a:pPr>
            <a:r>
              <a:rPr lang="en-US" altLang="en-US" sz="2000" smtClean="0"/>
              <a:t>	</a:t>
            </a:r>
            <a:r>
              <a:rPr lang="en-GB" altLang="en-US" sz="2000" smtClean="0"/>
              <a:t>the node identifiers are randomly distributed,</a:t>
            </a:r>
            <a:r>
              <a:rPr lang="en-US" altLang="en-US" sz="2000" smtClean="0"/>
              <a:t> </a:t>
            </a:r>
            <a:r>
              <a:rPr lang="en-GB" altLang="en-US" sz="2000" smtClean="0"/>
              <a:t>and therefor</a:t>
            </a:r>
            <a:r>
              <a:rPr lang="en-US" altLang="en-US" sz="2000" smtClean="0"/>
              <a:t>e </a:t>
            </a:r>
            <a:r>
              <a:rPr lang="en-GB" altLang="en-US" sz="2000" smtClean="0"/>
              <a:t>nodes close in the identifier space can be far away in</a:t>
            </a:r>
            <a:r>
              <a:rPr lang="en-US" altLang="en-US" sz="2000" smtClean="0"/>
              <a:t> </a:t>
            </a:r>
            <a:r>
              <a:rPr lang="en-GB" altLang="en-US" sz="2000" smtClean="0"/>
              <a:t>the underlying network.</a:t>
            </a:r>
            <a:endParaRPr lang="en-US" altLang="en-US" sz="2000" smtClean="0"/>
          </a:p>
          <a:p>
            <a:pPr eaLnBrk="1" hangingPunct="1">
              <a:buFont typeface="Symbol" pitchFamily="18" charset="2"/>
              <a:buNone/>
            </a:pPr>
            <a:endParaRPr lang="en-US" altLang="en-US" sz="2000" smtClean="0"/>
          </a:p>
          <a:p>
            <a:pPr eaLnBrk="1" hangingPunct="1">
              <a:buFont typeface="Symbol" pitchFamily="18" charset="2"/>
              <a:buNone/>
            </a:pPr>
            <a:r>
              <a:rPr lang="en-US" altLang="en-US" sz="2800" smtClean="0"/>
              <a:t>Solution:</a:t>
            </a:r>
          </a:p>
          <a:p>
            <a:pPr eaLnBrk="1" hangingPunct="1"/>
            <a:r>
              <a:rPr lang="en-US" altLang="en-US" sz="2000" smtClean="0"/>
              <a:t>Each finger maintain a set of alternate nodes.</a:t>
            </a:r>
          </a:p>
          <a:p>
            <a:pPr eaLnBrk="1" hangingPunct="1"/>
            <a:r>
              <a:rPr lang="en-US" altLang="en-US" sz="2000" smtClean="0"/>
              <a:t>Route the queries by selecting the node among the alternate nodes according to some network proximity metirc</a:t>
            </a:r>
            <a:endParaRPr lang="en-GB" altLang="en-US" sz="2000" smtClean="0">
              <a:latin typeface="CMR6" charset="0"/>
            </a:endParaRPr>
          </a:p>
          <a:p>
            <a:pPr eaLnBrk="1" hangingPunct="1">
              <a:buFont typeface="Symbol" pitchFamily="18" charset="2"/>
              <a:buNone/>
            </a:pPr>
            <a:endParaRPr lang="en-GB" altLang="en-US" sz="2000" smtClean="0"/>
          </a:p>
        </p:txBody>
      </p:sp>
    </p:spTree>
    <p:extLst>
      <p:ext uri="{BB962C8B-B14F-4D97-AF65-F5344CB8AC3E}">
        <p14:creationId xmlns:p14="http://schemas.microsoft.com/office/powerpoint/2010/main" val="196854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Experimental Results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z="2000" smtClean="0"/>
              <a:t>The lookup stretch of Chord system with </a:t>
            </a:r>
            <a:r>
              <a:rPr lang="en-US" altLang="en-US" sz="2000" smtClean="0">
                <a:latin typeface="CMR10" charset="0"/>
              </a:rPr>
              <a:t>2</a:t>
            </a:r>
            <a:r>
              <a:rPr lang="en-US" altLang="en-US" sz="2000" smtClean="0">
                <a:latin typeface="CMR7" charset="0"/>
              </a:rPr>
              <a:t>16 </a:t>
            </a:r>
            <a:r>
              <a:rPr lang="en-US" altLang="en-US" sz="2000" smtClean="0"/>
              <a:t>nodes and two network topologies are measured (3-d space and Transit stub)</a:t>
            </a:r>
          </a:p>
          <a:p>
            <a:pPr marL="609600" indent="-609600" eaLnBrk="1" hangingPunct="1"/>
            <a:r>
              <a:rPr lang="en-GB" altLang="en-US" sz="2000" smtClean="0"/>
              <a:t>The </a:t>
            </a:r>
            <a:r>
              <a:rPr lang="en-GB" altLang="en-US" sz="2000" i="1" smtClean="0"/>
              <a:t>lookup stretch</a:t>
            </a:r>
            <a:r>
              <a:rPr lang="en-GB" altLang="en-US" sz="2000" smtClean="0"/>
              <a:t> is defined as the ratio between the</a:t>
            </a:r>
          </a:p>
          <a:p>
            <a:pPr marL="609600" indent="-609600" eaLnBrk="1" hangingPunct="1">
              <a:buFont typeface="Symbol" pitchFamily="18" charset="2"/>
              <a:buNone/>
            </a:pPr>
            <a:r>
              <a:rPr lang="en-GB" altLang="en-US" sz="2000" smtClean="0"/>
              <a:t>	-- latency of a Chord lookup </a:t>
            </a:r>
            <a:endParaRPr lang="en-US" altLang="en-US" sz="2000" smtClean="0"/>
          </a:p>
          <a:p>
            <a:pPr marL="609600" indent="-609600" eaLnBrk="1" hangingPunct="1">
              <a:buFont typeface="Symbol" pitchFamily="18" charset="2"/>
              <a:buNone/>
            </a:pPr>
            <a:r>
              <a:rPr lang="en-US" altLang="en-US" sz="2000" smtClean="0"/>
              <a:t>	-- </a:t>
            </a:r>
            <a:r>
              <a:rPr lang="en-GB" altLang="en-US" sz="2000" smtClean="0"/>
              <a:t>latency of an optimal lookup using the underlying network</a:t>
            </a:r>
            <a:endParaRPr lang="en-US" altLang="en-US" sz="2000" smtClean="0"/>
          </a:p>
          <a:p>
            <a:pPr marL="609600" indent="-609600" eaLnBrk="1" hangingPunct="1"/>
            <a:r>
              <a:rPr lang="en-US" altLang="en-US" sz="2000" smtClean="0"/>
              <a:t>Results show that this heuristic is quite effective, the stretch decreases significantly as s increases.</a:t>
            </a:r>
            <a:endParaRPr lang="en-GB" altLang="en-US" sz="2000" smtClean="0"/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1600200" y="4191000"/>
          <a:ext cx="6553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Bitmap Image" r:id="rId4" imgW="3801006" imgH="1047619" progId="Paint.Picture">
                  <p:embed/>
                </p:oleObj>
              </mc:Choice>
              <mc:Fallback>
                <p:oleObj name="Bitmap Image" r:id="rId4" imgW="3801006" imgH="104761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191000"/>
                        <a:ext cx="6553200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71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Strengths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800" smtClean="0"/>
              <a:t>Based on theoretical work (consistent hashing)</a:t>
            </a:r>
          </a:p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endParaRPr lang="en-US" altLang="en-US" sz="2800" smtClean="0"/>
          </a:p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800" smtClean="0"/>
              <a:t>Proven performance in many different aspects </a:t>
            </a:r>
            <a:r>
              <a:rPr lang="en-US" altLang="en-US" smtClean="0"/>
              <a:t>“with high probability” proofs</a:t>
            </a:r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5293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Future work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No specific mechanism to heal partitioned rings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Find a way to check the malicious or buggy set of Chord participants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1800" smtClean="0"/>
              <a:t>-- Malicious data insertion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1800" smtClean="0"/>
              <a:t>-- Malicious Chord table information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logN messages per lookup many be too many for some applications of Chord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83877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295400" y="381000"/>
            <a:ext cx="7620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Motivation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66800" y="1676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Symbol" pitchFamily="18" charset="2"/>
              <a:buNone/>
            </a:pPr>
            <a:r>
              <a:rPr lang="en-US" altLang="en-US" sz="2400"/>
              <a:t>How to locate a data item in a dynamic peer-to-peer system?</a:t>
            </a:r>
            <a:endParaRPr lang="en-US" altLang="en-US" sz="2800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381000" y="5913438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		Lookup is the key problem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981200" y="457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3209925" y="3429000"/>
            <a:ext cx="3048000" cy="1143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146550" y="3687763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Internet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143000" y="2903538"/>
            <a:ext cx="1141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Publisher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49263" y="3192463"/>
            <a:ext cx="1912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Key=“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FF0000"/>
                </a:solidFill>
              </a:rPr>
              <a:t>”</a:t>
            </a:r>
          </a:p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Value=MP3 data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657975" y="5265738"/>
            <a:ext cx="214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Lookup(“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FF0000"/>
                </a:solidFill>
              </a:rPr>
              <a:t>”)</a:t>
            </a:r>
          </a:p>
        </p:txBody>
      </p:sp>
      <p:grpSp>
        <p:nvGrpSpPr>
          <p:cNvPr id="5131" name="Group 11"/>
          <p:cNvGrpSpPr>
            <a:grpSpLocks/>
          </p:cNvGrpSpPr>
          <p:nvPr/>
        </p:nvGrpSpPr>
        <p:grpSpPr bwMode="auto">
          <a:xfrm>
            <a:off x="2359025" y="2819400"/>
            <a:ext cx="612775" cy="533400"/>
            <a:chOff x="1246" y="1968"/>
            <a:chExt cx="386" cy="336"/>
          </a:xfrm>
        </p:grpSpPr>
        <p:sp>
          <p:nvSpPr>
            <p:cNvPr id="5151" name="Oval 12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5152" name="Text Box 13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1</a:t>
              </a:r>
            </a:p>
          </p:txBody>
        </p:sp>
      </p:grpSp>
      <p:grpSp>
        <p:nvGrpSpPr>
          <p:cNvPr id="5132" name="Group 14"/>
          <p:cNvGrpSpPr>
            <a:grpSpLocks/>
          </p:cNvGrpSpPr>
          <p:nvPr/>
        </p:nvGrpSpPr>
        <p:grpSpPr bwMode="auto">
          <a:xfrm>
            <a:off x="4187825" y="2438400"/>
            <a:ext cx="612775" cy="533400"/>
            <a:chOff x="1246" y="1968"/>
            <a:chExt cx="386" cy="336"/>
          </a:xfrm>
        </p:grpSpPr>
        <p:sp>
          <p:nvSpPr>
            <p:cNvPr id="5149" name="Oval 15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5150" name="Text Box 16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2</a:t>
              </a:r>
            </a:p>
          </p:txBody>
        </p:sp>
      </p:grpSp>
      <p:grpSp>
        <p:nvGrpSpPr>
          <p:cNvPr id="5133" name="Group 17"/>
          <p:cNvGrpSpPr>
            <a:grpSpLocks/>
          </p:cNvGrpSpPr>
          <p:nvPr/>
        </p:nvGrpSpPr>
        <p:grpSpPr bwMode="auto">
          <a:xfrm>
            <a:off x="5940425" y="2590800"/>
            <a:ext cx="612775" cy="533400"/>
            <a:chOff x="1246" y="1968"/>
            <a:chExt cx="386" cy="336"/>
          </a:xfrm>
        </p:grpSpPr>
        <p:sp>
          <p:nvSpPr>
            <p:cNvPr id="5147" name="Oval 18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5148" name="Text Box 19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3</a:t>
              </a:r>
            </a:p>
          </p:txBody>
        </p:sp>
      </p:grpSp>
      <p:grpSp>
        <p:nvGrpSpPr>
          <p:cNvPr id="5134" name="Group 20"/>
          <p:cNvGrpSpPr>
            <a:grpSpLocks/>
          </p:cNvGrpSpPr>
          <p:nvPr/>
        </p:nvGrpSpPr>
        <p:grpSpPr bwMode="auto">
          <a:xfrm>
            <a:off x="5940425" y="4800600"/>
            <a:ext cx="612775" cy="533400"/>
            <a:chOff x="1246" y="1968"/>
            <a:chExt cx="386" cy="336"/>
          </a:xfrm>
        </p:grpSpPr>
        <p:sp>
          <p:nvSpPr>
            <p:cNvPr id="5145" name="Oval 21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5146" name="Text Box 22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5</a:t>
              </a:r>
            </a:p>
          </p:txBody>
        </p:sp>
      </p:grpSp>
      <p:grpSp>
        <p:nvGrpSpPr>
          <p:cNvPr id="5135" name="Group 23"/>
          <p:cNvGrpSpPr>
            <a:grpSpLocks/>
          </p:cNvGrpSpPr>
          <p:nvPr/>
        </p:nvGrpSpPr>
        <p:grpSpPr bwMode="auto">
          <a:xfrm>
            <a:off x="3654425" y="4953000"/>
            <a:ext cx="612775" cy="533400"/>
            <a:chOff x="1246" y="1968"/>
            <a:chExt cx="386" cy="336"/>
          </a:xfrm>
        </p:grpSpPr>
        <p:sp>
          <p:nvSpPr>
            <p:cNvPr id="5143" name="Oval 24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5144" name="Text Box 25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4</a:t>
              </a:r>
            </a:p>
          </p:txBody>
        </p:sp>
      </p:grpSp>
      <p:sp>
        <p:nvSpPr>
          <p:cNvPr id="5136" name="Line 26"/>
          <p:cNvSpPr>
            <a:spLocks noChangeShapeType="1"/>
          </p:cNvSpPr>
          <p:nvPr/>
        </p:nvSpPr>
        <p:spPr bwMode="auto">
          <a:xfrm>
            <a:off x="2895600" y="32004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Line 27"/>
          <p:cNvSpPr>
            <a:spLocks noChangeShapeType="1"/>
          </p:cNvSpPr>
          <p:nvPr/>
        </p:nvSpPr>
        <p:spPr bwMode="auto">
          <a:xfrm>
            <a:off x="4495800" y="2971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Line 28"/>
          <p:cNvSpPr>
            <a:spLocks noChangeShapeType="1"/>
          </p:cNvSpPr>
          <p:nvPr/>
        </p:nvSpPr>
        <p:spPr bwMode="auto">
          <a:xfrm flipH="1">
            <a:off x="5638800" y="31242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Line 29"/>
          <p:cNvSpPr>
            <a:spLocks noChangeShapeType="1"/>
          </p:cNvSpPr>
          <p:nvPr/>
        </p:nvSpPr>
        <p:spPr bwMode="auto">
          <a:xfrm flipV="1">
            <a:off x="4038600" y="44958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Line 30"/>
          <p:cNvSpPr>
            <a:spLocks noChangeShapeType="1"/>
          </p:cNvSpPr>
          <p:nvPr/>
        </p:nvSpPr>
        <p:spPr bwMode="auto">
          <a:xfrm flipH="1" flipV="1">
            <a:off x="5791200" y="44196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Text Box 31"/>
          <p:cNvSpPr txBox="1">
            <a:spLocks noChangeArrowheads="1"/>
          </p:cNvSpPr>
          <p:nvPr/>
        </p:nvSpPr>
        <p:spPr bwMode="auto">
          <a:xfrm>
            <a:off x="6629400" y="4960938"/>
            <a:ext cx="803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Client</a:t>
            </a:r>
          </a:p>
        </p:txBody>
      </p:sp>
      <p:sp>
        <p:nvSpPr>
          <p:cNvPr id="5142" name="Text Box 32"/>
          <p:cNvSpPr txBox="1">
            <a:spLocks noChangeArrowheads="1"/>
          </p:cNvSpPr>
          <p:nvPr/>
        </p:nvSpPr>
        <p:spPr bwMode="auto">
          <a:xfrm>
            <a:off x="7405688" y="4876800"/>
            <a:ext cx="3413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3310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Weakness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altLang="en-US" sz="2400" smtClean="0"/>
              <a:t>* </a:t>
            </a:r>
            <a:r>
              <a:rPr lang="en-US" altLang="en-US" sz="1800" smtClean="0"/>
              <a:t>Hashing both nodes and keys completely destroys locality</a:t>
            </a:r>
          </a:p>
          <a:p>
            <a:pPr marL="914400" lvl="1" indent="-457200" eaLnBrk="1" hangingPunct="1">
              <a:lnSpc>
                <a:spcPct val="80000"/>
              </a:lnSpc>
            </a:pPr>
            <a:r>
              <a:rPr lang="en-US" altLang="en-US" sz="1600" smtClean="0"/>
              <a:t>advantage: resistance to geographic attacks</a:t>
            </a:r>
          </a:p>
          <a:p>
            <a:pPr marL="914400" lvl="1" indent="-457200" eaLnBrk="1" hangingPunct="1">
              <a:lnSpc>
                <a:spcPct val="80000"/>
              </a:lnSpc>
            </a:pPr>
            <a:r>
              <a:rPr lang="en-US" altLang="en-US" sz="1600" smtClean="0"/>
              <a:t>disadvantage: longer network hops</a:t>
            </a:r>
          </a:p>
          <a:p>
            <a:pPr marL="914400" lvl="1" indent="-457200" eaLnBrk="1" hangingPunct="1">
              <a:lnSpc>
                <a:spcPct val="80000"/>
              </a:lnSpc>
            </a:pPr>
            <a:endParaRPr lang="en-US" altLang="en-US" sz="1600" smtClean="0"/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Tx/>
              <a:buNone/>
            </a:pPr>
            <a:r>
              <a:rPr lang="en-US" altLang="en-US" sz="1800" smtClean="0"/>
              <a:t>* </a:t>
            </a:r>
            <a:r>
              <a:rPr lang="en-GB" altLang="en-US" sz="1800" smtClean="0"/>
              <a:t>Chord does not provide a degree of anonymity compared to Freenet whose lookups take the form of searches for cached copies. </a:t>
            </a:r>
            <a:endParaRPr lang="en-US" altLang="en-US" sz="1800" smtClean="0"/>
          </a:p>
          <a:p>
            <a:pPr marL="914400" lvl="1" indent="-457200" eaLnBrk="1" hangingPunct="1">
              <a:lnSpc>
                <a:spcPct val="80000"/>
              </a:lnSpc>
              <a:buFontTx/>
              <a:buNone/>
            </a:pPr>
            <a:endParaRPr lang="en-US" altLang="en-US" sz="1600" smtClean="0"/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1800" b="1" smtClean="0"/>
              <a:t>* NOT</a:t>
            </a:r>
            <a:r>
              <a:rPr lang="en-US" altLang="en-US" sz="1800" smtClean="0"/>
              <a:t> that simple (compared to CAN)</a:t>
            </a:r>
            <a:endParaRPr lang="en-US" altLang="en-US" sz="1600" smtClean="0"/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Tx/>
              <a:buNone/>
            </a:pPr>
            <a:r>
              <a:rPr lang="en-US" altLang="en-US" sz="1800" smtClean="0"/>
              <a:t>* Member joining is complicated</a:t>
            </a:r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Tx/>
              <a:buNone/>
            </a:pPr>
            <a:r>
              <a:rPr lang="en-US" altLang="en-US" sz="1800" smtClean="0"/>
              <a:t>	-- requires too many messages and updates</a:t>
            </a:r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Tx/>
              <a:buNone/>
            </a:pPr>
            <a:r>
              <a:rPr lang="en-US" altLang="en-US" sz="1800" smtClean="0"/>
              <a:t>* Routing table grows with number of members in group</a:t>
            </a:r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Tx/>
              <a:buNone/>
            </a:pPr>
            <a:r>
              <a:rPr lang="en-US" altLang="en-US" sz="1800" smtClean="0"/>
              <a:t>* Worst case lookup can be slow</a:t>
            </a:r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Tx/>
              <a:buNone/>
            </a:pPr>
            <a:r>
              <a:rPr lang="en-US" altLang="en-US" sz="1800" smtClean="0"/>
              <a:t>* ……</a:t>
            </a:r>
          </a:p>
          <a:p>
            <a:pPr marL="533400" indent="-533400" eaLnBrk="1" hangingPunct="1">
              <a:lnSpc>
                <a:spcPct val="80000"/>
              </a:lnSpc>
              <a:buFont typeface="Symbol" pitchFamily="18" charset="2"/>
              <a:buNone/>
            </a:pPr>
            <a:endParaRPr lang="en-US" altLang="en-US" sz="1600" smtClean="0"/>
          </a:p>
        </p:txBody>
      </p:sp>
    </p:spTree>
    <p:extLst>
      <p:ext uri="{BB962C8B-B14F-4D97-AF65-F5344CB8AC3E}">
        <p14:creationId xmlns:p14="http://schemas.microsoft.com/office/powerpoint/2010/main" val="395976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en-GB" altLang="en-US" sz="360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endParaRPr lang="en-US" altLang="en-US" smtClean="0"/>
          </a:p>
          <a:p>
            <a:pPr eaLnBrk="1" hangingPunct="1">
              <a:buFont typeface="Symbol" pitchFamily="18" charset="2"/>
              <a:buNone/>
            </a:pPr>
            <a:endParaRPr lang="en-US" altLang="en-US" smtClean="0"/>
          </a:p>
          <a:p>
            <a:pPr algn="ctr" eaLnBrk="1" hangingPunct="1">
              <a:buFont typeface="Symbol" pitchFamily="18" charset="2"/>
              <a:buNone/>
            </a:pPr>
            <a:r>
              <a:rPr lang="en-US" altLang="en-US" sz="3600" smtClean="0"/>
              <a:t>Thank    you !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en-US" altLang="en-US" sz="3600" smtClean="0"/>
              <a:t>Any question?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3600" smtClean="0"/>
          </a:p>
        </p:txBody>
      </p:sp>
    </p:spTree>
    <p:extLst>
      <p:ext uri="{BB962C8B-B14F-4D97-AF65-F5344CB8AC3E}">
        <p14:creationId xmlns:p14="http://schemas.microsoft.com/office/powerpoint/2010/main" val="17194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"/>
            <a:ext cx="5257800" cy="398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860" y="4092326"/>
            <a:ext cx="5398480" cy="2739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48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71600" y="304800"/>
            <a:ext cx="7620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Centralized</a:t>
            </a:r>
            <a:r>
              <a:rPr lang="en-US" altLang="en-US" sz="4000">
                <a:solidFill>
                  <a:schemeClr val="accent2"/>
                </a:solidFill>
              </a:rPr>
              <a:t> </a:t>
            </a:r>
            <a:r>
              <a:rPr lang="en-US" altLang="en-US" sz="4000"/>
              <a:t>Solution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5638800"/>
            <a:ext cx="830580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		Requires O(M) state</a:t>
            </a:r>
          </a:p>
          <a:p>
            <a:pPr>
              <a:lnSpc>
                <a:spcPct val="70000"/>
              </a:lnSpc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		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3209925" y="3260725"/>
            <a:ext cx="3048000" cy="1295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146550" y="3519488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Internet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143000" y="2735263"/>
            <a:ext cx="1141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Publisher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49263" y="3024188"/>
            <a:ext cx="1912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Key=“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FF0000"/>
                </a:solidFill>
              </a:rPr>
              <a:t>”</a:t>
            </a:r>
          </a:p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Value=MP3 data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657975" y="5097463"/>
            <a:ext cx="214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Lookup(“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FF0000"/>
                </a:solidFill>
              </a:rPr>
              <a:t>”)</a:t>
            </a:r>
          </a:p>
        </p:txBody>
      </p:sp>
      <p:grpSp>
        <p:nvGrpSpPr>
          <p:cNvPr id="6153" name="Group 9"/>
          <p:cNvGrpSpPr>
            <a:grpSpLocks/>
          </p:cNvGrpSpPr>
          <p:nvPr/>
        </p:nvGrpSpPr>
        <p:grpSpPr bwMode="auto">
          <a:xfrm>
            <a:off x="2359025" y="2651125"/>
            <a:ext cx="612775" cy="533400"/>
            <a:chOff x="1246" y="1968"/>
            <a:chExt cx="386" cy="336"/>
          </a:xfrm>
        </p:grpSpPr>
        <p:sp>
          <p:nvSpPr>
            <p:cNvPr id="6179" name="Oval 10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6180" name="Text Box 11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1</a:t>
              </a:r>
            </a:p>
          </p:txBody>
        </p:sp>
      </p:grpSp>
      <p:grpSp>
        <p:nvGrpSpPr>
          <p:cNvPr id="6154" name="Group 12"/>
          <p:cNvGrpSpPr>
            <a:grpSpLocks/>
          </p:cNvGrpSpPr>
          <p:nvPr/>
        </p:nvGrpSpPr>
        <p:grpSpPr bwMode="auto">
          <a:xfrm>
            <a:off x="4187825" y="2270125"/>
            <a:ext cx="612775" cy="533400"/>
            <a:chOff x="1246" y="1968"/>
            <a:chExt cx="386" cy="336"/>
          </a:xfrm>
        </p:grpSpPr>
        <p:sp>
          <p:nvSpPr>
            <p:cNvPr id="6177" name="Oval 13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6178" name="Text Box 14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2</a:t>
              </a:r>
            </a:p>
          </p:txBody>
        </p:sp>
      </p:grpSp>
      <p:grpSp>
        <p:nvGrpSpPr>
          <p:cNvPr id="6155" name="Group 15"/>
          <p:cNvGrpSpPr>
            <a:grpSpLocks/>
          </p:cNvGrpSpPr>
          <p:nvPr/>
        </p:nvGrpSpPr>
        <p:grpSpPr bwMode="auto">
          <a:xfrm>
            <a:off x="5940425" y="2422525"/>
            <a:ext cx="612775" cy="533400"/>
            <a:chOff x="1246" y="1968"/>
            <a:chExt cx="386" cy="336"/>
          </a:xfrm>
        </p:grpSpPr>
        <p:sp>
          <p:nvSpPr>
            <p:cNvPr id="6175" name="Oval 16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6176" name="Text Box 17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3</a:t>
              </a:r>
            </a:p>
          </p:txBody>
        </p:sp>
      </p:grpSp>
      <p:grpSp>
        <p:nvGrpSpPr>
          <p:cNvPr id="6156" name="Group 18"/>
          <p:cNvGrpSpPr>
            <a:grpSpLocks/>
          </p:cNvGrpSpPr>
          <p:nvPr/>
        </p:nvGrpSpPr>
        <p:grpSpPr bwMode="auto">
          <a:xfrm>
            <a:off x="5940425" y="4632325"/>
            <a:ext cx="612775" cy="533400"/>
            <a:chOff x="1246" y="1968"/>
            <a:chExt cx="386" cy="336"/>
          </a:xfrm>
        </p:grpSpPr>
        <p:sp>
          <p:nvSpPr>
            <p:cNvPr id="6173" name="Oval 19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6174" name="Text Box 20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5</a:t>
              </a:r>
            </a:p>
          </p:txBody>
        </p:sp>
      </p:grpSp>
      <p:grpSp>
        <p:nvGrpSpPr>
          <p:cNvPr id="6157" name="Group 21"/>
          <p:cNvGrpSpPr>
            <a:grpSpLocks/>
          </p:cNvGrpSpPr>
          <p:nvPr/>
        </p:nvGrpSpPr>
        <p:grpSpPr bwMode="auto">
          <a:xfrm>
            <a:off x="3654425" y="4784725"/>
            <a:ext cx="612775" cy="533400"/>
            <a:chOff x="1246" y="1968"/>
            <a:chExt cx="386" cy="336"/>
          </a:xfrm>
        </p:grpSpPr>
        <p:sp>
          <p:nvSpPr>
            <p:cNvPr id="6171" name="Oval 22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6172" name="Text Box 23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4</a:t>
              </a:r>
            </a:p>
          </p:txBody>
        </p:sp>
      </p:grpSp>
      <p:sp>
        <p:nvSpPr>
          <p:cNvPr id="6158" name="Line 24"/>
          <p:cNvSpPr>
            <a:spLocks noChangeShapeType="1"/>
          </p:cNvSpPr>
          <p:nvPr/>
        </p:nvSpPr>
        <p:spPr bwMode="auto">
          <a:xfrm>
            <a:off x="2895600" y="3032125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Line 25"/>
          <p:cNvSpPr>
            <a:spLocks noChangeShapeType="1"/>
          </p:cNvSpPr>
          <p:nvPr/>
        </p:nvSpPr>
        <p:spPr bwMode="auto">
          <a:xfrm>
            <a:off x="4495800" y="280352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Line 26"/>
          <p:cNvSpPr>
            <a:spLocks noChangeShapeType="1"/>
          </p:cNvSpPr>
          <p:nvPr/>
        </p:nvSpPr>
        <p:spPr bwMode="auto">
          <a:xfrm flipH="1">
            <a:off x="5638800" y="2955925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Line 27"/>
          <p:cNvSpPr>
            <a:spLocks noChangeShapeType="1"/>
          </p:cNvSpPr>
          <p:nvPr/>
        </p:nvSpPr>
        <p:spPr bwMode="auto">
          <a:xfrm flipV="1">
            <a:off x="4038600" y="4479925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Line 28"/>
          <p:cNvSpPr>
            <a:spLocks noChangeShapeType="1"/>
          </p:cNvSpPr>
          <p:nvPr/>
        </p:nvSpPr>
        <p:spPr bwMode="auto">
          <a:xfrm flipH="1" flipV="1">
            <a:off x="5791200" y="4403725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3" name="Text Box 29"/>
          <p:cNvSpPr txBox="1">
            <a:spLocks noChangeArrowheads="1"/>
          </p:cNvSpPr>
          <p:nvPr/>
        </p:nvSpPr>
        <p:spPr bwMode="auto">
          <a:xfrm>
            <a:off x="6629400" y="4792663"/>
            <a:ext cx="803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Client</a:t>
            </a:r>
          </a:p>
        </p:txBody>
      </p:sp>
      <p:grpSp>
        <p:nvGrpSpPr>
          <p:cNvPr id="6164" name="Group 30"/>
          <p:cNvGrpSpPr>
            <a:grpSpLocks/>
          </p:cNvGrpSpPr>
          <p:nvPr/>
        </p:nvGrpSpPr>
        <p:grpSpPr bwMode="auto">
          <a:xfrm>
            <a:off x="2417763" y="4175125"/>
            <a:ext cx="677862" cy="533400"/>
            <a:chOff x="4355" y="2064"/>
            <a:chExt cx="427" cy="336"/>
          </a:xfrm>
        </p:grpSpPr>
        <p:sp>
          <p:nvSpPr>
            <p:cNvPr id="6169" name="Oval 31"/>
            <p:cNvSpPr>
              <a:spLocks noChangeArrowheads="1"/>
            </p:cNvSpPr>
            <p:nvPr/>
          </p:nvSpPr>
          <p:spPr bwMode="auto">
            <a:xfrm>
              <a:off x="4368" y="2064"/>
              <a:ext cx="384" cy="3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6170" name="Text Box 32"/>
            <p:cNvSpPr txBox="1">
              <a:spLocks noChangeArrowheads="1"/>
            </p:cNvSpPr>
            <p:nvPr/>
          </p:nvSpPr>
          <p:spPr bwMode="auto">
            <a:xfrm>
              <a:off x="4355" y="2070"/>
              <a:ext cx="42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DB</a:t>
              </a:r>
              <a:endParaRPr lang="en-US" altLang="en-US" sz="2800" baseline="-25000">
                <a:solidFill>
                  <a:schemeClr val="accent2"/>
                </a:solidFill>
              </a:endParaRPr>
            </a:p>
          </p:txBody>
        </p:sp>
      </p:grpSp>
      <p:sp>
        <p:nvSpPr>
          <p:cNvPr id="6165" name="Line 33"/>
          <p:cNvSpPr>
            <a:spLocks noChangeShapeType="1"/>
          </p:cNvSpPr>
          <p:nvPr/>
        </p:nvSpPr>
        <p:spPr bwMode="auto">
          <a:xfrm flipV="1">
            <a:off x="2971800" y="4175125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6" name="Freeform 34"/>
          <p:cNvSpPr>
            <a:spLocks/>
          </p:cNvSpPr>
          <p:nvPr/>
        </p:nvSpPr>
        <p:spPr bwMode="auto">
          <a:xfrm rot="5298170">
            <a:off x="2817813" y="3101975"/>
            <a:ext cx="1223962" cy="915988"/>
          </a:xfrm>
          <a:custGeom>
            <a:avLst/>
            <a:gdLst>
              <a:gd name="T0" fmla="*/ 0 w 1344"/>
              <a:gd name="T1" fmla="*/ 2147483647 h 296"/>
              <a:gd name="T2" fmla="*/ 477704901 w 1344"/>
              <a:gd name="T3" fmla="*/ 76608780 h 296"/>
              <a:gd name="T4" fmla="*/ 1114645073 w 1344"/>
              <a:gd name="T5" fmla="*/ 2147483647 h 29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296">
                <a:moveTo>
                  <a:pt x="0" y="296"/>
                </a:moveTo>
                <a:cubicBezTo>
                  <a:pt x="176" y="156"/>
                  <a:pt x="352" y="16"/>
                  <a:pt x="576" y="8"/>
                </a:cubicBezTo>
                <a:cubicBezTo>
                  <a:pt x="800" y="0"/>
                  <a:pt x="1072" y="124"/>
                  <a:pt x="1344" y="248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67" name="Freeform 35"/>
          <p:cNvSpPr>
            <a:spLocks/>
          </p:cNvSpPr>
          <p:nvPr/>
        </p:nvSpPr>
        <p:spPr bwMode="auto">
          <a:xfrm flipV="1">
            <a:off x="3200400" y="4327525"/>
            <a:ext cx="2819400" cy="457200"/>
          </a:xfrm>
          <a:custGeom>
            <a:avLst/>
            <a:gdLst>
              <a:gd name="T0" fmla="*/ 2147483647 w 624"/>
              <a:gd name="T1" fmla="*/ 0 h 240"/>
              <a:gd name="T2" fmla="*/ 2147483647 w 624"/>
              <a:gd name="T3" fmla="*/ 696772800 h 240"/>
              <a:gd name="T4" fmla="*/ 0 w 624"/>
              <a:gd name="T5" fmla="*/ 87096600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24" h="240">
                <a:moveTo>
                  <a:pt x="624" y="0"/>
                </a:moveTo>
                <a:cubicBezTo>
                  <a:pt x="580" y="76"/>
                  <a:pt x="536" y="152"/>
                  <a:pt x="432" y="192"/>
                </a:cubicBezTo>
                <a:cubicBezTo>
                  <a:pt x="328" y="232"/>
                  <a:pt x="164" y="236"/>
                  <a:pt x="0" y="24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68" name="Text Box 36"/>
          <p:cNvSpPr txBox="1">
            <a:spLocks noChangeArrowheads="1"/>
          </p:cNvSpPr>
          <p:nvPr/>
        </p:nvSpPr>
        <p:spPr bwMode="auto">
          <a:xfrm>
            <a:off x="685800" y="1447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	Central server (Napster)</a:t>
            </a:r>
          </a:p>
        </p:txBody>
      </p:sp>
    </p:spTree>
    <p:extLst>
      <p:ext uri="{BB962C8B-B14F-4D97-AF65-F5344CB8AC3E}">
        <p14:creationId xmlns:p14="http://schemas.microsoft.com/office/powerpoint/2010/main" val="9106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219200" y="381000"/>
            <a:ext cx="7620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Distributed</a:t>
            </a:r>
            <a:r>
              <a:rPr lang="en-US" altLang="en-US" sz="4000">
                <a:solidFill>
                  <a:schemeClr val="accent2"/>
                </a:solidFill>
              </a:rPr>
              <a:t> </a:t>
            </a:r>
            <a:r>
              <a:rPr lang="en-US" altLang="en-US" sz="4000"/>
              <a:t>Solution (1)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04800" y="6019800"/>
            <a:ext cx="838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	Worst case O(N) messages per lookup</a:t>
            </a: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3209925" y="3184525"/>
            <a:ext cx="3048000" cy="1295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929063" y="3414713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Internet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143000" y="2659063"/>
            <a:ext cx="1141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Publisher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49263" y="2947988"/>
            <a:ext cx="1912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Key=“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FF0000"/>
                </a:solidFill>
              </a:rPr>
              <a:t>”</a:t>
            </a:r>
          </a:p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Value=MP3 data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657975" y="5021263"/>
            <a:ext cx="214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Lookup(“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FF0000"/>
                </a:solidFill>
              </a:rPr>
              <a:t>”)</a:t>
            </a:r>
          </a:p>
        </p:txBody>
      </p:sp>
      <p:grpSp>
        <p:nvGrpSpPr>
          <p:cNvPr id="7177" name="Group 9"/>
          <p:cNvGrpSpPr>
            <a:grpSpLocks/>
          </p:cNvGrpSpPr>
          <p:nvPr/>
        </p:nvGrpSpPr>
        <p:grpSpPr bwMode="auto">
          <a:xfrm>
            <a:off x="2359025" y="2574925"/>
            <a:ext cx="612775" cy="533400"/>
            <a:chOff x="1246" y="1968"/>
            <a:chExt cx="386" cy="336"/>
          </a:xfrm>
        </p:grpSpPr>
        <p:sp>
          <p:nvSpPr>
            <p:cNvPr id="7202" name="Oval 10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7203" name="Text Box 11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1</a:t>
              </a:r>
            </a:p>
          </p:txBody>
        </p:sp>
      </p:grpSp>
      <p:grpSp>
        <p:nvGrpSpPr>
          <p:cNvPr id="7178" name="Group 12"/>
          <p:cNvGrpSpPr>
            <a:grpSpLocks/>
          </p:cNvGrpSpPr>
          <p:nvPr/>
        </p:nvGrpSpPr>
        <p:grpSpPr bwMode="auto">
          <a:xfrm>
            <a:off x="4187825" y="2193925"/>
            <a:ext cx="612775" cy="533400"/>
            <a:chOff x="1246" y="1968"/>
            <a:chExt cx="386" cy="336"/>
          </a:xfrm>
        </p:grpSpPr>
        <p:sp>
          <p:nvSpPr>
            <p:cNvPr id="7200" name="Oval 13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7201" name="Text Box 14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2</a:t>
              </a:r>
            </a:p>
          </p:txBody>
        </p:sp>
      </p:grpSp>
      <p:grpSp>
        <p:nvGrpSpPr>
          <p:cNvPr id="7179" name="Group 15"/>
          <p:cNvGrpSpPr>
            <a:grpSpLocks/>
          </p:cNvGrpSpPr>
          <p:nvPr/>
        </p:nvGrpSpPr>
        <p:grpSpPr bwMode="auto">
          <a:xfrm>
            <a:off x="5940425" y="2346325"/>
            <a:ext cx="612775" cy="533400"/>
            <a:chOff x="1246" y="1968"/>
            <a:chExt cx="386" cy="336"/>
          </a:xfrm>
        </p:grpSpPr>
        <p:sp>
          <p:nvSpPr>
            <p:cNvPr id="7198" name="Oval 16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7199" name="Text Box 17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3</a:t>
              </a:r>
            </a:p>
          </p:txBody>
        </p:sp>
      </p:grpSp>
      <p:grpSp>
        <p:nvGrpSpPr>
          <p:cNvPr id="7180" name="Group 18"/>
          <p:cNvGrpSpPr>
            <a:grpSpLocks/>
          </p:cNvGrpSpPr>
          <p:nvPr/>
        </p:nvGrpSpPr>
        <p:grpSpPr bwMode="auto">
          <a:xfrm>
            <a:off x="5940425" y="4556125"/>
            <a:ext cx="612775" cy="533400"/>
            <a:chOff x="1246" y="1968"/>
            <a:chExt cx="386" cy="336"/>
          </a:xfrm>
        </p:grpSpPr>
        <p:sp>
          <p:nvSpPr>
            <p:cNvPr id="7196" name="Oval 19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7197" name="Text Box 20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5</a:t>
              </a:r>
            </a:p>
          </p:txBody>
        </p:sp>
      </p:grpSp>
      <p:grpSp>
        <p:nvGrpSpPr>
          <p:cNvPr id="7181" name="Group 21"/>
          <p:cNvGrpSpPr>
            <a:grpSpLocks/>
          </p:cNvGrpSpPr>
          <p:nvPr/>
        </p:nvGrpSpPr>
        <p:grpSpPr bwMode="auto">
          <a:xfrm>
            <a:off x="3654425" y="4708525"/>
            <a:ext cx="612775" cy="533400"/>
            <a:chOff x="1246" y="1968"/>
            <a:chExt cx="386" cy="336"/>
          </a:xfrm>
        </p:grpSpPr>
        <p:sp>
          <p:nvSpPr>
            <p:cNvPr id="7194" name="Oval 22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7195" name="Text Box 23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4</a:t>
              </a:r>
            </a:p>
          </p:txBody>
        </p:sp>
      </p:grpSp>
      <p:sp>
        <p:nvSpPr>
          <p:cNvPr id="7182" name="Line 24"/>
          <p:cNvSpPr>
            <a:spLocks noChangeShapeType="1"/>
          </p:cNvSpPr>
          <p:nvPr/>
        </p:nvSpPr>
        <p:spPr bwMode="auto">
          <a:xfrm>
            <a:off x="2895600" y="2955925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Line 25"/>
          <p:cNvSpPr>
            <a:spLocks noChangeShapeType="1"/>
          </p:cNvSpPr>
          <p:nvPr/>
        </p:nvSpPr>
        <p:spPr bwMode="auto">
          <a:xfrm>
            <a:off x="4495800" y="272732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Line 26"/>
          <p:cNvSpPr>
            <a:spLocks noChangeShapeType="1"/>
          </p:cNvSpPr>
          <p:nvPr/>
        </p:nvSpPr>
        <p:spPr bwMode="auto">
          <a:xfrm flipH="1">
            <a:off x="5791200" y="2879725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Line 27"/>
          <p:cNvSpPr>
            <a:spLocks noChangeShapeType="1"/>
          </p:cNvSpPr>
          <p:nvPr/>
        </p:nvSpPr>
        <p:spPr bwMode="auto">
          <a:xfrm flipV="1">
            <a:off x="4038600" y="4403725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Line 28"/>
          <p:cNvSpPr>
            <a:spLocks noChangeShapeType="1"/>
          </p:cNvSpPr>
          <p:nvPr/>
        </p:nvSpPr>
        <p:spPr bwMode="auto">
          <a:xfrm flipH="1" flipV="1">
            <a:off x="5791200" y="4327525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Text Box 29"/>
          <p:cNvSpPr txBox="1">
            <a:spLocks noChangeArrowheads="1"/>
          </p:cNvSpPr>
          <p:nvPr/>
        </p:nvSpPr>
        <p:spPr bwMode="auto">
          <a:xfrm>
            <a:off x="6629400" y="4716463"/>
            <a:ext cx="803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Client</a:t>
            </a:r>
          </a:p>
        </p:txBody>
      </p:sp>
      <p:sp>
        <p:nvSpPr>
          <p:cNvPr id="7188" name="Freeform 30"/>
          <p:cNvSpPr>
            <a:spLocks/>
          </p:cNvSpPr>
          <p:nvPr/>
        </p:nvSpPr>
        <p:spPr bwMode="auto">
          <a:xfrm>
            <a:off x="5715000" y="2955925"/>
            <a:ext cx="457200" cy="1600200"/>
          </a:xfrm>
          <a:custGeom>
            <a:avLst/>
            <a:gdLst>
              <a:gd name="T0" fmla="*/ 725805000 w 288"/>
              <a:gd name="T1" fmla="*/ 2147483647 h 1008"/>
              <a:gd name="T2" fmla="*/ 0 w 288"/>
              <a:gd name="T3" fmla="*/ 1572577500 h 1008"/>
              <a:gd name="T4" fmla="*/ 725805000 w 288"/>
              <a:gd name="T5" fmla="*/ 0 h 10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1008">
                <a:moveTo>
                  <a:pt x="288" y="1008"/>
                </a:moveTo>
                <a:cubicBezTo>
                  <a:pt x="144" y="900"/>
                  <a:pt x="0" y="792"/>
                  <a:pt x="0" y="624"/>
                </a:cubicBezTo>
                <a:cubicBezTo>
                  <a:pt x="0" y="456"/>
                  <a:pt x="144" y="228"/>
                  <a:pt x="288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9" name="Freeform 31"/>
          <p:cNvSpPr>
            <a:spLocks/>
          </p:cNvSpPr>
          <p:nvPr/>
        </p:nvSpPr>
        <p:spPr bwMode="auto">
          <a:xfrm>
            <a:off x="4572000" y="2803525"/>
            <a:ext cx="1447800" cy="685800"/>
          </a:xfrm>
          <a:custGeom>
            <a:avLst/>
            <a:gdLst>
              <a:gd name="T0" fmla="*/ 2147483647 w 912"/>
              <a:gd name="T1" fmla="*/ 0 h 432"/>
              <a:gd name="T2" fmla="*/ 1088707500 w 912"/>
              <a:gd name="T3" fmla="*/ 1088707500 h 432"/>
              <a:gd name="T4" fmla="*/ 0 w 912"/>
              <a:gd name="T5" fmla="*/ 0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2" h="432">
                <a:moveTo>
                  <a:pt x="912" y="0"/>
                </a:moveTo>
                <a:cubicBezTo>
                  <a:pt x="748" y="216"/>
                  <a:pt x="584" y="432"/>
                  <a:pt x="432" y="432"/>
                </a:cubicBezTo>
                <a:cubicBezTo>
                  <a:pt x="280" y="432"/>
                  <a:pt x="140" y="216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Freeform 32"/>
          <p:cNvSpPr>
            <a:spLocks/>
          </p:cNvSpPr>
          <p:nvPr/>
        </p:nvSpPr>
        <p:spPr bwMode="auto">
          <a:xfrm>
            <a:off x="4191000" y="2803525"/>
            <a:ext cx="1828800" cy="1905000"/>
          </a:xfrm>
          <a:custGeom>
            <a:avLst/>
            <a:gdLst>
              <a:gd name="T0" fmla="*/ 2147483647 w 1200"/>
              <a:gd name="T1" fmla="*/ 0 h 1200"/>
              <a:gd name="T2" fmla="*/ 1895222016 w 1200"/>
              <a:gd name="T3" fmla="*/ 1209675000 h 1200"/>
              <a:gd name="T4" fmla="*/ 445934592 w 1200"/>
              <a:gd name="T5" fmla="*/ 2147483647 h 1200"/>
              <a:gd name="T6" fmla="*/ 0 w 1200"/>
              <a:gd name="T7" fmla="*/ 2147483647 h 12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0" h="1200">
                <a:moveTo>
                  <a:pt x="1200" y="0"/>
                </a:moveTo>
                <a:cubicBezTo>
                  <a:pt x="1092" y="168"/>
                  <a:pt x="984" y="336"/>
                  <a:pt x="816" y="480"/>
                </a:cubicBezTo>
                <a:cubicBezTo>
                  <a:pt x="648" y="624"/>
                  <a:pt x="328" y="744"/>
                  <a:pt x="192" y="864"/>
                </a:cubicBezTo>
                <a:cubicBezTo>
                  <a:pt x="56" y="984"/>
                  <a:pt x="28" y="1092"/>
                  <a:pt x="0" y="120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Freeform 33"/>
          <p:cNvSpPr>
            <a:spLocks/>
          </p:cNvSpPr>
          <p:nvPr/>
        </p:nvSpPr>
        <p:spPr bwMode="auto">
          <a:xfrm>
            <a:off x="2819400" y="3108325"/>
            <a:ext cx="1371600" cy="1600200"/>
          </a:xfrm>
          <a:custGeom>
            <a:avLst/>
            <a:gdLst>
              <a:gd name="T0" fmla="*/ 1717756005 w 888"/>
              <a:gd name="T1" fmla="*/ 2147483647 h 1008"/>
              <a:gd name="T2" fmla="*/ 1832273793 w 888"/>
              <a:gd name="T3" fmla="*/ 1572577500 h 1008"/>
              <a:gd name="T4" fmla="*/ 0 w 888"/>
              <a:gd name="T5" fmla="*/ 0 h 10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88" h="1008">
                <a:moveTo>
                  <a:pt x="720" y="1008"/>
                </a:moveTo>
                <a:cubicBezTo>
                  <a:pt x="804" y="900"/>
                  <a:pt x="888" y="792"/>
                  <a:pt x="768" y="624"/>
                </a:cubicBezTo>
                <a:cubicBezTo>
                  <a:pt x="648" y="456"/>
                  <a:pt x="128" y="104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Freeform 34"/>
          <p:cNvSpPr>
            <a:spLocks/>
          </p:cNvSpPr>
          <p:nvPr/>
        </p:nvSpPr>
        <p:spPr bwMode="auto">
          <a:xfrm>
            <a:off x="2971800" y="2727325"/>
            <a:ext cx="1447800" cy="723900"/>
          </a:xfrm>
          <a:custGeom>
            <a:avLst/>
            <a:gdLst>
              <a:gd name="T0" fmla="*/ 2147483647 w 912"/>
              <a:gd name="T1" fmla="*/ 0 h 456"/>
              <a:gd name="T2" fmla="*/ 1814512500 w 912"/>
              <a:gd name="T3" fmla="*/ 1088707500 h 456"/>
              <a:gd name="T4" fmla="*/ 0 w 912"/>
              <a:gd name="T5" fmla="*/ 362902500 h 4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2" h="456">
                <a:moveTo>
                  <a:pt x="912" y="0"/>
                </a:moveTo>
                <a:cubicBezTo>
                  <a:pt x="892" y="204"/>
                  <a:pt x="872" y="408"/>
                  <a:pt x="720" y="432"/>
                </a:cubicBezTo>
                <a:cubicBezTo>
                  <a:pt x="568" y="456"/>
                  <a:pt x="284" y="300"/>
                  <a:pt x="0" y="1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3" name="Text Box 35"/>
          <p:cNvSpPr txBox="1">
            <a:spLocks noChangeArrowheads="1"/>
          </p:cNvSpPr>
          <p:nvPr/>
        </p:nvSpPr>
        <p:spPr bwMode="auto">
          <a:xfrm>
            <a:off x="1295400" y="16002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Flooding (Gnutella, Morpheus, etc.)</a:t>
            </a:r>
          </a:p>
        </p:txBody>
      </p:sp>
    </p:spTree>
    <p:extLst>
      <p:ext uri="{BB962C8B-B14F-4D97-AF65-F5344CB8AC3E}">
        <p14:creationId xmlns:p14="http://schemas.microsoft.com/office/powerpoint/2010/main" val="332652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24000" y="381000"/>
            <a:ext cx="7620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Distributed Solution (2)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371600" y="1676400"/>
            <a:ext cx="754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Routed messages (Freenet, Tapestry, Chord, CAN, etc.)</a:t>
            </a: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3209925" y="3260725"/>
            <a:ext cx="3048000" cy="1295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929063" y="3490913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Internet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143000" y="2735263"/>
            <a:ext cx="1141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Publisher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9263" y="3024188"/>
            <a:ext cx="1912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Key=“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FF0000"/>
                </a:solidFill>
              </a:rPr>
              <a:t>”</a:t>
            </a:r>
          </a:p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Value=MP3 data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657975" y="5097463"/>
            <a:ext cx="214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Lookup(“</a:t>
            </a:r>
            <a:r>
              <a:rPr lang="en-US" altLang="en-US" sz="2000" dirty="0" err="1">
                <a:solidFill>
                  <a:srgbClr val="FF0000"/>
                </a:solidFill>
              </a:rPr>
              <a:t>LetItBe</a:t>
            </a:r>
            <a:r>
              <a:rPr lang="en-US" altLang="en-US" sz="2000" dirty="0">
                <a:solidFill>
                  <a:srgbClr val="FF0000"/>
                </a:solidFill>
              </a:rPr>
              <a:t>”)</a:t>
            </a:r>
          </a:p>
        </p:txBody>
      </p:sp>
      <p:grpSp>
        <p:nvGrpSpPr>
          <p:cNvPr id="8201" name="Group 9"/>
          <p:cNvGrpSpPr>
            <a:grpSpLocks/>
          </p:cNvGrpSpPr>
          <p:nvPr/>
        </p:nvGrpSpPr>
        <p:grpSpPr bwMode="auto">
          <a:xfrm>
            <a:off x="2359025" y="2651125"/>
            <a:ext cx="612775" cy="533400"/>
            <a:chOff x="1246" y="1968"/>
            <a:chExt cx="386" cy="336"/>
          </a:xfrm>
        </p:grpSpPr>
        <p:sp>
          <p:nvSpPr>
            <p:cNvPr id="8224" name="Oval 10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8225" name="Text Box 11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1</a:t>
              </a:r>
            </a:p>
          </p:txBody>
        </p:sp>
      </p:grpSp>
      <p:grpSp>
        <p:nvGrpSpPr>
          <p:cNvPr id="8202" name="Group 12"/>
          <p:cNvGrpSpPr>
            <a:grpSpLocks/>
          </p:cNvGrpSpPr>
          <p:nvPr/>
        </p:nvGrpSpPr>
        <p:grpSpPr bwMode="auto">
          <a:xfrm>
            <a:off x="4187825" y="2270125"/>
            <a:ext cx="612775" cy="533400"/>
            <a:chOff x="1246" y="1968"/>
            <a:chExt cx="386" cy="336"/>
          </a:xfrm>
        </p:grpSpPr>
        <p:sp>
          <p:nvSpPr>
            <p:cNvPr id="8222" name="Oval 13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8223" name="Text Box 14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2</a:t>
              </a:r>
            </a:p>
          </p:txBody>
        </p:sp>
      </p:grpSp>
      <p:grpSp>
        <p:nvGrpSpPr>
          <p:cNvPr id="8203" name="Group 15"/>
          <p:cNvGrpSpPr>
            <a:grpSpLocks/>
          </p:cNvGrpSpPr>
          <p:nvPr/>
        </p:nvGrpSpPr>
        <p:grpSpPr bwMode="auto">
          <a:xfrm>
            <a:off x="5940425" y="2422525"/>
            <a:ext cx="612775" cy="533400"/>
            <a:chOff x="1246" y="1968"/>
            <a:chExt cx="386" cy="336"/>
          </a:xfrm>
        </p:grpSpPr>
        <p:sp>
          <p:nvSpPr>
            <p:cNvPr id="8220" name="Oval 16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8221" name="Text Box 17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3</a:t>
              </a:r>
            </a:p>
          </p:txBody>
        </p:sp>
      </p:grpSp>
      <p:grpSp>
        <p:nvGrpSpPr>
          <p:cNvPr id="8204" name="Group 18"/>
          <p:cNvGrpSpPr>
            <a:grpSpLocks/>
          </p:cNvGrpSpPr>
          <p:nvPr/>
        </p:nvGrpSpPr>
        <p:grpSpPr bwMode="auto">
          <a:xfrm>
            <a:off x="5940425" y="4632325"/>
            <a:ext cx="612775" cy="533400"/>
            <a:chOff x="1246" y="1968"/>
            <a:chExt cx="386" cy="336"/>
          </a:xfrm>
        </p:grpSpPr>
        <p:sp>
          <p:nvSpPr>
            <p:cNvPr id="8218" name="Oval 19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8219" name="Text Box 20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5</a:t>
              </a:r>
            </a:p>
          </p:txBody>
        </p:sp>
      </p:grpSp>
      <p:grpSp>
        <p:nvGrpSpPr>
          <p:cNvPr id="8205" name="Group 21"/>
          <p:cNvGrpSpPr>
            <a:grpSpLocks/>
          </p:cNvGrpSpPr>
          <p:nvPr/>
        </p:nvGrpSpPr>
        <p:grpSpPr bwMode="auto">
          <a:xfrm>
            <a:off x="3654425" y="4784725"/>
            <a:ext cx="612775" cy="533400"/>
            <a:chOff x="1246" y="1968"/>
            <a:chExt cx="386" cy="336"/>
          </a:xfrm>
        </p:grpSpPr>
        <p:sp>
          <p:nvSpPr>
            <p:cNvPr id="8216" name="Oval 22"/>
            <p:cNvSpPr>
              <a:spLocks noChangeArrowheads="1"/>
            </p:cNvSpPr>
            <p:nvPr/>
          </p:nvSpPr>
          <p:spPr bwMode="auto">
            <a:xfrm>
              <a:off x="1248" y="1968"/>
              <a:ext cx="384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8217" name="Text Box 23"/>
            <p:cNvSpPr txBox="1">
              <a:spLocks noChangeArrowheads="1"/>
            </p:cNvSpPr>
            <p:nvPr/>
          </p:nvSpPr>
          <p:spPr bwMode="auto">
            <a:xfrm>
              <a:off x="1246" y="1974"/>
              <a:ext cx="3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90000"/>
                <a:buFont typeface="Symbol" pitchFamily="18" charset="2"/>
                <a:buChar char="¨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accent2"/>
                  </a:solidFill>
                </a:rPr>
                <a:t>N</a:t>
              </a:r>
              <a:r>
                <a:rPr lang="en-US" altLang="en-US" sz="2800" baseline="-25000">
                  <a:solidFill>
                    <a:schemeClr val="accent2"/>
                  </a:solidFill>
                </a:rPr>
                <a:t>4</a:t>
              </a:r>
            </a:p>
          </p:txBody>
        </p:sp>
      </p:grpSp>
      <p:sp>
        <p:nvSpPr>
          <p:cNvPr id="8206" name="Line 24"/>
          <p:cNvSpPr>
            <a:spLocks noChangeShapeType="1"/>
          </p:cNvSpPr>
          <p:nvPr/>
        </p:nvSpPr>
        <p:spPr bwMode="auto">
          <a:xfrm>
            <a:off x="2895600" y="3032125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Line 25"/>
          <p:cNvSpPr>
            <a:spLocks noChangeShapeType="1"/>
          </p:cNvSpPr>
          <p:nvPr/>
        </p:nvSpPr>
        <p:spPr bwMode="auto">
          <a:xfrm>
            <a:off x="4495800" y="280352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8" name="Line 26"/>
          <p:cNvSpPr>
            <a:spLocks noChangeShapeType="1"/>
          </p:cNvSpPr>
          <p:nvPr/>
        </p:nvSpPr>
        <p:spPr bwMode="auto">
          <a:xfrm flipH="1">
            <a:off x="5791200" y="2955925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9" name="Line 27"/>
          <p:cNvSpPr>
            <a:spLocks noChangeShapeType="1"/>
          </p:cNvSpPr>
          <p:nvPr/>
        </p:nvSpPr>
        <p:spPr bwMode="auto">
          <a:xfrm flipV="1">
            <a:off x="4038600" y="4479925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0" name="Line 28"/>
          <p:cNvSpPr>
            <a:spLocks noChangeShapeType="1"/>
          </p:cNvSpPr>
          <p:nvPr/>
        </p:nvSpPr>
        <p:spPr bwMode="auto">
          <a:xfrm flipH="1" flipV="1">
            <a:off x="5791200" y="4403725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1" name="Text Box 29"/>
          <p:cNvSpPr txBox="1">
            <a:spLocks noChangeArrowheads="1"/>
          </p:cNvSpPr>
          <p:nvPr/>
        </p:nvSpPr>
        <p:spPr bwMode="auto">
          <a:xfrm>
            <a:off x="6629400" y="4792663"/>
            <a:ext cx="803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Client</a:t>
            </a:r>
          </a:p>
        </p:txBody>
      </p:sp>
      <p:sp>
        <p:nvSpPr>
          <p:cNvPr id="8212" name="Freeform 30"/>
          <p:cNvSpPr>
            <a:spLocks/>
          </p:cNvSpPr>
          <p:nvPr/>
        </p:nvSpPr>
        <p:spPr bwMode="auto">
          <a:xfrm>
            <a:off x="5715000" y="3032125"/>
            <a:ext cx="457200" cy="1600200"/>
          </a:xfrm>
          <a:custGeom>
            <a:avLst/>
            <a:gdLst>
              <a:gd name="T0" fmla="*/ 725805000 w 288"/>
              <a:gd name="T1" fmla="*/ 2147483647 h 1008"/>
              <a:gd name="T2" fmla="*/ 0 w 288"/>
              <a:gd name="T3" fmla="*/ 1572577500 h 1008"/>
              <a:gd name="T4" fmla="*/ 725805000 w 288"/>
              <a:gd name="T5" fmla="*/ 0 h 10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1008">
                <a:moveTo>
                  <a:pt x="288" y="1008"/>
                </a:moveTo>
                <a:cubicBezTo>
                  <a:pt x="144" y="900"/>
                  <a:pt x="0" y="792"/>
                  <a:pt x="0" y="624"/>
                </a:cubicBezTo>
                <a:cubicBezTo>
                  <a:pt x="0" y="456"/>
                  <a:pt x="144" y="228"/>
                  <a:pt x="288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3" name="Freeform 31"/>
          <p:cNvSpPr>
            <a:spLocks/>
          </p:cNvSpPr>
          <p:nvPr/>
        </p:nvSpPr>
        <p:spPr bwMode="auto">
          <a:xfrm>
            <a:off x="4191000" y="2879725"/>
            <a:ext cx="1828800" cy="1905000"/>
          </a:xfrm>
          <a:custGeom>
            <a:avLst/>
            <a:gdLst>
              <a:gd name="T0" fmla="*/ 2147483647 w 1200"/>
              <a:gd name="T1" fmla="*/ 0 h 1200"/>
              <a:gd name="T2" fmla="*/ 1895222016 w 1200"/>
              <a:gd name="T3" fmla="*/ 1209675000 h 1200"/>
              <a:gd name="T4" fmla="*/ 445934592 w 1200"/>
              <a:gd name="T5" fmla="*/ 2147483647 h 1200"/>
              <a:gd name="T6" fmla="*/ 0 w 1200"/>
              <a:gd name="T7" fmla="*/ 2147483647 h 12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0" h="1200">
                <a:moveTo>
                  <a:pt x="1200" y="0"/>
                </a:moveTo>
                <a:cubicBezTo>
                  <a:pt x="1092" y="168"/>
                  <a:pt x="984" y="336"/>
                  <a:pt x="816" y="480"/>
                </a:cubicBezTo>
                <a:cubicBezTo>
                  <a:pt x="648" y="624"/>
                  <a:pt x="328" y="744"/>
                  <a:pt x="192" y="864"/>
                </a:cubicBezTo>
                <a:cubicBezTo>
                  <a:pt x="56" y="984"/>
                  <a:pt x="28" y="1092"/>
                  <a:pt x="0" y="120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4" name="Freeform 32"/>
          <p:cNvSpPr>
            <a:spLocks/>
          </p:cNvSpPr>
          <p:nvPr/>
        </p:nvSpPr>
        <p:spPr bwMode="auto">
          <a:xfrm>
            <a:off x="2819400" y="3184525"/>
            <a:ext cx="1371600" cy="1600200"/>
          </a:xfrm>
          <a:custGeom>
            <a:avLst/>
            <a:gdLst>
              <a:gd name="T0" fmla="*/ 1717756005 w 888"/>
              <a:gd name="T1" fmla="*/ 2147483647 h 1008"/>
              <a:gd name="T2" fmla="*/ 1832273793 w 888"/>
              <a:gd name="T3" fmla="*/ 1572577500 h 1008"/>
              <a:gd name="T4" fmla="*/ 0 w 888"/>
              <a:gd name="T5" fmla="*/ 0 h 10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88" h="1008">
                <a:moveTo>
                  <a:pt x="720" y="1008"/>
                </a:moveTo>
                <a:cubicBezTo>
                  <a:pt x="804" y="900"/>
                  <a:pt x="888" y="792"/>
                  <a:pt x="768" y="624"/>
                </a:cubicBezTo>
                <a:cubicBezTo>
                  <a:pt x="648" y="456"/>
                  <a:pt x="128" y="104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5" name="Text Box 33"/>
          <p:cNvSpPr txBox="1">
            <a:spLocks noChangeArrowheads="1"/>
          </p:cNvSpPr>
          <p:nvPr/>
        </p:nvSpPr>
        <p:spPr bwMode="auto">
          <a:xfrm>
            <a:off x="1295400" y="6019800"/>
            <a:ext cx="693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SzPct val="80000"/>
              <a:buFont typeface="Monotype Sorts" pitchFamily="2" charset="2"/>
              <a:buNone/>
            </a:pPr>
            <a:r>
              <a:rPr lang="en-US" altLang="en-US" sz="2400"/>
              <a:t>Only exact matches</a:t>
            </a:r>
          </a:p>
        </p:txBody>
      </p:sp>
    </p:spTree>
    <p:extLst>
      <p:ext uri="{BB962C8B-B14F-4D97-AF65-F5344CB8AC3E}">
        <p14:creationId xmlns:p14="http://schemas.microsoft.com/office/powerpoint/2010/main" val="161392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Introduction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 smtClean="0"/>
              <a:t>Chord  provides peer-to-peer hash lookup service: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 smtClean="0"/>
              <a:t> </a:t>
            </a:r>
            <a:r>
              <a:rPr lang="en-US" altLang="en-US" sz="1800" dirty="0" smtClean="0"/>
              <a:t>Lookup(key) </a:t>
            </a:r>
            <a:r>
              <a:rPr lang="en-US" altLang="en-US" sz="1800" b="1" dirty="0" smtClean="0">
                <a:sym typeface="Symbol" pitchFamily="18" charset="2"/>
              </a:rPr>
              <a:t></a:t>
            </a:r>
            <a:r>
              <a:rPr lang="en-US" altLang="en-US" sz="1800" dirty="0" smtClean="0"/>
              <a:t> IP address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 smtClean="0"/>
              <a:t>Features: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altLang="en-US" sz="2400" dirty="0" smtClean="0"/>
              <a:t>		</a:t>
            </a:r>
            <a:r>
              <a:rPr lang="en-US" altLang="en-US" sz="1800" dirty="0" smtClean="0"/>
              <a:t>Simplicity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altLang="en-US" sz="1800" dirty="0" smtClean="0"/>
              <a:t>		provable correctness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altLang="en-US" sz="1800" dirty="0" smtClean="0"/>
              <a:t>		provable performance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endParaRPr lang="en-US" altLang="en-US" sz="18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How does Chord distribute files?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How does Chord build routing tables?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How does Chord locate a node?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How does Chord maintain routing tables?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How does Chord cope with changes in membership?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7009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/>
              <a:t>System Mode</a:t>
            </a:r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Load balance</a:t>
            </a:r>
          </a:p>
          <a:p>
            <a:pPr lvl="1" eaLnBrk="1" hangingPunct="1"/>
            <a:r>
              <a:rPr lang="en-US" altLang="en-US" sz="2400" smtClean="0"/>
              <a:t>Chord acts a distributed hash function</a:t>
            </a:r>
          </a:p>
          <a:p>
            <a:pPr eaLnBrk="1" hangingPunct="1"/>
            <a:r>
              <a:rPr lang="en-US" altLang="en-US" sz="2800" smtClean="0"/>
              <a:t>Decentralization: fully distributed</a:t>
            </a:r>
          </a:p>
          <a:p>
            <a:pPr eaLnBrk="1" hangingPunct="1"/>
            <a:r>
              <a:rPr lang="en-US" altLang="en-US" sz="2800" smtClean="0"/>
              <a:t>Scalability with high probability </a:t>
            </a:r>
          </a:p>
          <a:p>
            <a:pPr lvl="1" eaLnBrk="1" hangingPunct="1"/>
            <a:r>
              <a:rPr lang="en-US" altLang="en-US" sz="2400" smtClean="0"/>
              <a:t>O(log N) routing tables</a:t>
            </a:r>
          </a:p>
          <a:p>
            <a:pPr lvl="1" eaLnBrk="1" hangingPunct="1"/>
            <a:r>
              <a:rPr lang="en-US" altLang="en-US" sz="2400" smtClean="0"/>
              <a:t>O(log N) lookup</a:t>
            </a:r>
          </a:p>
          <a:p>
            <a:pPr lvl="1" eaLnBrk="1" hangingPunct="1"/>
            <a:r>
              <a:rPr lang="en-US" altLang="en-US" sz="2400" smtClean="0"/>
              <a:t>O(log</a:t>
            </a:r>
            <a:r>
              <a:rPr lang="en-US" altLang="en-US" sz="2400" baseline="30000" smtClean="0"/>
              <a:t>2</a:t>
            </a:r>
            <a:r>
              <a:rPr lang="en-US" altLang="en-US" sz="2400" smtClean="0"/>
              <a:t> N) join/leave</a:t>
            </a:r>
          </a:p>
          <a:p>
            <a:pPr eaLnBrk="1" hangingPunct="1"/>
            <a:r>
              <a:rPr lang="en-US" altLang="en-US" sz="2800" smtClean="0"/>
              <a:t>Availability</a:t>
            </a:r>
          </a:p>
          <a:p>
            <a:pPr eaLnBrk="1" hangingPunct="1"/>
            <a:r>
              <a:rPr lang="en-US" altLang="en-US" sz="2800" smtClean="0"/>
              <a:t>Flexible naming</a:t>
            </a:r>
          </a:p>
          <a:p>
            <a:pPr eaLnBrk="1" hangingPunct="1">
              <a:buFont typeface="Symbol" pitchFamily="18" charset="2"/>
              <a:buNone/>
            </a:pPr>
            <a:endParaRPr lang="en-US" altLang="en-US" sz="2800" smtClean="0"/>
          </a:p>
        </p:txBody>
      </p:sp>
    </p:spTree>
    <p:extLst>
      <p:ext uri="{BB962C8B-B14F-4D97-AF65-F5344CB8AC3E}">
        <p14:creationId xmlns:p14="http://schemas.microsoft.com/office/powerpoint/2010/main" val="225400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</Template>
  <TotalTime>39113</TotalTime>
  <Words>1076</Words>
  <Application>Microsoft Office PowerPoint</Application>
  <PresentationFormat>On-screen Show (4:3)</PresentationFormat>
  <Paragraphs>373</Paragraphs>
  <Slides>42</Slides>
  <Notes>40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Sky</vt:lpstr>
      <vt:lpstr>Bitmap Image</vt:lpstr>
      <vt:lpstr>Chord: A scalable Peer-to-Peer Lookup Protocol for Internet Applications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</vt:lpstr>
      <vt:lpstr>System Mode</vt:lpstr>
      <vt:lpstr>Chord Protocol -- overview</vt:lpstr>
      <vt:lpstr>Chord Protocol -- Consistent Hashing</vt:lpstr>
      <vt:lpstr>PowerPoint Presentation</vt:lpstr>
      <vt:lpstr>PowerPoint Presentation</vt:lpstr>
      <vt:lpstr>PowerPoint Presentation</vt:lpstr>
      <vt:lpstr>PowerPoint Presentation</vt:lpstr>
      <vt:lpstr>Scalable Key Location</vt:lpstr>
      <vt:lpstr>Scalable Key Location  -- finger table example  Finger tables and key locations for a net with nodes 0, 1, and 3 and keys 1, 2 and 6.</vt:lpstr>
      <vt:lpstr>Scalable Key Location --What happens when a node does not know the successor of a key k? </vt:lpstr>
      <vt:lpstr>PowerPoint Presentation</vt:lpstr>
      <vt:lpstr>Node Join Implementation</vt:lpstr>
      <vt:lpstr>Node Join Implementation  </vt:lpstr>
      <vt:lpstr>PowerPoint Presentation</vt:lpstr>
      <vt:lpstr>Stabilization -- to keep nodes’ successor pointers up to date</vt:lpstr>
      <vt:lpstr>PowerPoint Presentation</vt:lpstr>
      <vt:lpstr>Impact of Node Joins on Lookups</vt:lpstr>
      <vt:lpstr>Node Leaving example</vt:lpstr>
      <vt:lpstr>PowerPoint Presentation</vt:lpstr>
      <vt:lpstr>PowerPoint Presentation</vt:lpstr>
      <vt:lpstr>Voluntary Node Departures</vt:lpstr>
      <vt:lpstr>PowerPoint Presentation</vt:lpstr>
      <vt:lpstr>Simulation and Experiment Results</vt:lpstr>
      <vt:lpstr>Application of Virtual nodes</vt:lpstr>
      <vt:lpstr>Path Length</vt:lpstr>
      <vt:lpstr>Simultaneous Node Failures </vt:lpstr>
      <vt:lpstr>Lookups During Stabilization</vt:lpstr>
      <vt:lpstr>Improving Routing Latency</vt:lpstr>
      <vt:lpstr>Experimental Results</vt:lpstr>
      <vt:lpstr>Strengths</vt:lpstr>
      <vt:lpstr>Future work</vt:lpstr>
      <vt:lpstr>Weakness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IaaS - Server Virtualization</dc:title>
  <dc:creator>cyhuang</dc:creator>
  <cp:lastModifiedBy>Haiying (Helen) Shen</cp:lastModifiedBy>
  <cp:revision>2294</cp:revision>
  <cp:lastPrinted>2017-09-27T17:19:58Z</cp:lastPrinted>
  <dcterms:created xsi:type="dcterms:W3CDTF">2006-08-16T00:00:00Z</dcterms:created>
  <dcterms:modified xsi:type="dcterms:W3CDTF">2017-11-01T19:47:00Z</dcterms:modified>
</cp:coreProperties>
</file>