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42" roundtripDataSignature="AMtx7mjJnPRDTumct/X7UiPhmhj2nZfEl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18C91A6-593B-4EAA-AF58-7E5C2F6DED27}">
  <a:tblStyle styleId="{018C91A6-593B-4EAA-AF58-7E5C2F6DED2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customschemas.google.com/relationships/presentationmetadata" Target="metadata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Google Shape;5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Google Shape;6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4" name="Google Shape;294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6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4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42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44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44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44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S3: Increasing GPU Utilization during Generative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for Higher Throughput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1940">
                <a:latin typeface="Calibri"/>
                <a:ea typeface="Calibri"/>
                <a:cs typeface="Calibri"/>
                <a:sym typeface="Calibri"/>
              </a:rPr>
              <a:t>Yunho Jin, Chun-Feng Wu, David Brooks, Gu-Yeon Wei</a:t>
            </a:r>
            <a:endParaRPr sz="194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1940">
                <a:latin typeface="Calibri"/>
                <a:ea typeface="Calibri"/>
                <a:cs typeface="Calibri"/>
                <a:sym typeface="Calibri"/>
              </a:rPr>
              <a:t>Harvard University, National Yang Ming</a:t>
            </a:r>
            <a:endParaRPr sz="194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1940">
                <a:latin typeface="Calibri"/>
                <a:ea typeface="Calibri"/>
                <a:cs typeface="Calibri"/>
                <a:sym typeface="Calibri"/>
              </a:rPr>
              <a:t>Chiao Tung University</a:t>
            </a:r>
            <a:endParaRPr sz="194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Sequence length prediction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973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Instead of predicting the exact length, the sequence length is bucketized to improve robustness.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37973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The range of possible lengths is divided in 10 equal length buckets.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Sequence length prediction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1" name="Google Shape;121;p11"/>
          <p:cNvGraphicFramePr/>
          <p:nvPr/>
        </p:nvGraphicFramePr>
        <p:xfrm>
          <a:off x="2733275" y="18654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1838725"/>
                <a:gridCol w="1838725"/>
              </a:tblGrid>
              <a:tr h="49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Dataset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Bucket Accuracy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49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Alpaca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98.61%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496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Natural Question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77.13%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49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Pile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65.6%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Length aware scheduling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Scheduling is modeled as a bin packing problem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Bin size = High Bandwidth Memory (HBM) size.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The number of bins= 1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Item weight = Size of memory a query uses based on predicted length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Length aware scheduling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Decreasing first fit algorithm is used.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34" name="Google Shape;134;p13"/>
          <p:cNvGraphicFramePr/>
          <p:nvPr/>
        </p:nvGraphicFramePr>
        <p:xfrm>
          <a:off x="466425" y="1789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E066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5" name="Google Shape;135;p13"/>
          <p:cNvGraphicFramePr/>
          <p:nvPr/>
        </p:nvGraphicFramePr>
        <p:xfrm>
          <a:off x="466425" y="21971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9CB9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6" name="Google Shape;136;p13"/>
          <p:cNvGraphicFramePr/>
          <p:nvPr/>
        </p:nvGraphicFramePr>
        <p:xfrm>
          <a:off x="466425" y="2618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97300"/>
                <a:gridCol w="397300"/>
                <a:gridCol w="397300"/>
                <a:gridCol w="397300"/>
                <a:gridCol w="39730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7" name="Google Shape;137;p13"/>
          <p:cNvGraphicFramePr/>
          <p:nvPr/>
        </p:nvGraphicFramePr>
        <p:xfrm>
          <a:off x="466425" y="3053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A4C2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8" name="Google Shape;138;p13"/>
          <p:cNvGraphicFramePr/>
          <p:nvPr/>
        </p:nvGraphicFramePr>
        <p:xfrm>
          <a:off x="466425" y="3488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solidFill>
                      <a:srgbClr val="B4A7D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9" name="Google Shape;139;p13"/>
          <p:cNvGraphicFramePr/>
          <p:nvPr/>
        </p:nvGraphicFramePr>
        <p:xfrm>
          <a:off x="466425" y="3923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7B7B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0" name="Google Shape;140;p13"/>
          <p:cNvGraphicFramePr/>
          <p:nvPr/>
        </p:nvGraphicFramePr>
        <p:xfrm>
          <a:off x="466425" y="4358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1155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Length aware scheduling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4"/>
          <p:cNvSpPr txBox="1"/>
          <p:nvPr>
            <p:ph idx="1" type="body"/>
          </p:nvPr>
        </p:nvSpPr>
        <p:spPr>
          <a:xfrm>
            <a:off x="311700" y="11400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1- Sort the items by size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47" name="Google Shape;147;p14"/>
          <p:cNvGraphicFramePr/>
          <p:nvPr/>
        </p:nvGraphicFramePr>
        <p:xfrm>
          <a:off x="466425" y="2618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E066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8" name="Google Shape;148;p14"/>
          <p:cNvGraphicFramePr/>
          <p:nvPr/>
        </p:nvGraphicFramePr>
        <p:xfrm>
          <a:off x="466425" y="3073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9CB9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9" name="Google Shape;149;p14"/>
          <p:cNvGraphicFramePr/>
          <p:nvPr/>
        </p:nvGraphicFramePr>
        <p:xfrm>
          <a:off x="466425" y="1789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97300"/>
                <a:gridCol w="397300"/>
                <a:gridCol w="397300"/>
                <a:gridCol w="397300"/>
                <a:gridCol w="39730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0" name="Google Shape;150;p14"/>
          <p:cNvGraphicFramePr/>
          <p:nvPr/>
        </p:nvGraphicFramePr>
        <p:xfrm>
          <a:off x="466425" y="3943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A4C2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1" name="Google Shape;151;p14"/>
          <p:cNvGraphicFramePr/>
          <p:nvPr/>
        </p:nvGraphicFramePr>
        <p:xfrm>
          <a:off x="466425" y="443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solidFill>
                      <a:srgbClr val="B4A7D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2" name="Google Shape;152;p14"/>
          <p:cNvGraphicFramePr/>
          <p:nvPr/>
        </p:nvGraphicFramePr>
        <p:xfrm>
          <a:off x="466425" y="3528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7B7B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3" name="Google Shape;153;p14"/>
          <p:cNvGraphicFramePr/>
          <p:nvPr/>
        </p:nvGraphicFramePr>
        <p:xfrm>
          <a:off x="466425" y="220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1155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Length aware scheduling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5"/>
          <p:cNvSpPr txBox="1"/>
          <p:nvPr>
            <p:ph idx="1" type="body"/>
          </p:nvPr>
        </p:nvSpPr>
        <p:spPr>
          <a:xfrm>
            <a:off x="349975" y="11400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2- Put items in the bin starting from largest item.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60" name="Google Shape;160;p15"/>
          <p:cNvGraphicFramePr/>
          <p:nvPr/>
        </p:nvGraphicFramePr>
        <p:xfrm>
          <a:off x="466425" y="2618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E066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1" name="Google Shape;161;p15"/>
          <p:cNvGraphicFramePr/>
          <p:nvPr/>
        </p:nvGraphicFramePr>
        <p:xfrm>
          <a:off x="466425" y="3073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9CB9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2" name="Google Shape;162;p15"/>
          <p:cNvGraphicFramePr/>
          <p:nvPr/>
        </p:nvGraphicFramePr>
        <p:xfrm>
          <a:off x="466425" y="1789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97300"/>
                <a:gridCol w="397300"/>
                <a:gridCol w="397300"/>
                <a:gridCol w="397300"/>
                <a:gridCol w="39730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3" name="Google Shape;163;p15"/>
          <p:cNvGraphicFramePr/>
          <p:nvPr/>
        </p:nvGraphicFramePr>
        <p:xfrm>
          <a:off x="466425" y="3943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A4C2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4" name="Google Shape;164;p15"/>
          <p:cNvGraphicFramePr/>
          <p:nvPr/>
        </p:nvGraphicFramePr>
        <p:xfrm>
          <a:off x="466425" y="443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solidFill>
                      <a:srgbClr val="B4A7D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5" name="Google Shape;165;p15"/>
          <p:cNvGraphicFramePr/>
          <p:nvPr/>
        </p:nvGraphicFramePr>
        <p:xfrm>
          <a:off x="466425" y="3528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7B7B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6" name="Google Shape;166;p15"/>
          <p:cNvGraphicFramePr/>
          <p:nvPr/>
        </p:nvGraphicFramePr>
        <p:xfrm>
          <a:off x="466425" y="220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1155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7" name="Google Shape;167;p15"/>
          <p:cNvGraphicFramePr/>
          <p:nvPr/>
        </p:nvGraphicFramePr>
        <p:xfrm>
          <a:off x="4497125" y="2289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E066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8" name="Google Shape;168;p15"/>
          <p:cNvGraphicFramePr/>
          <p:nvPr/>
        </p:nvGraphicFramePr>
        <p:xfrm>
          <a:off x="6028525" y="22959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9CB9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9" name="Google Shape;169;p15"/>
          <p:cNvGraphicFramePr/>
          <p:nvPr/>
        </p:nvGraphicFramePr>
        <p:xfrm>
          <a:off x="4497125" y="205216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0" name="Google Shape;170;p15"/>
          <p:cNvGraphicFramePr/>
          <p:nvPr/>
        </p:nvGraphicFramePr>
        <p:xfrm>
          <a:off x="6411375" y="205216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1155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1" name="Google Shape;171;p15"/>
          <p:cNvGraphicFramePr/>
          <p:nvPr/>
        </p:nvGraphicFramePr>
        <p:xfrm>
          <a:off x="5646359" y="254663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765475"/>
                <a:gridCol w="765475"/>
                <a:gridCol w="765475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</a:tbl>
          </a:graphicData>
        </a:graphic>
      </p:graphicFrame>
      <p:sp>
        <p:nvSpPr>
          <p:cNvPr id="172" name="Google Shape;172;p15"/>
          <p:cNvSpPr txBox="1"/>
          <p:nvPr/>
        </p:nvSpPr>
        <p:spPr>
          <a:xfrm>
            <a:off x="3806400" y="2163725"/>
            <a:ext cx="765600" cy="2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73" name="Google Shape;173;p15"/>
          <p:cNvGraphicFramePr/>
          <p:nvPr/>
        </p:nvGraphicFramePr>
        <p:xfrm>
          <a:off x="4497125" y="25466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A4C2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4" name="Google Shape;174;p15"/>
          <p:cNvGraphicFramePr/>
          <p:nvPr/>
        </p:nvGraphicFramePr>
        <p:xfrm>
          <a:off x="5262825" y="2546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solidFill>
                      <a:srgbClr val="B4A7D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5" name="Google Shape;175;p15"/>
          <p:cNvGraphicFramePr/>
          <p:nvPr/>
        </p:nvGraphicFramePr>
        <p:xfrm>
          <a:off x="7177293" y="228913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382850"/>
                <a:gridCol w="382850"/>
              </a:tblGrid>
              <a:tr h="25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7B7B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6" name="Google Shape;176;p15"/>
          <p:cNvGraphicFramePr/>
          <p:nvPr/>
        </p:nvGraphicFramePr>
        <p:xfrm>
          <a:off x="4497124" y="2790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{018C91A6-593B-4EAA-AF58-7E5C2F6DED27}</a:tableStyleId>
              </a:tblPr>
              <a:tblGrid>
                <a:gridCol w="1148550"/>
                <a:gridCol w="1148550"/>
                <a:gridCol w="1148550"/>
              </a:tblGrid>
              <a:tr h="1262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t/>
                      </a:r>
                      <a:endParaRPr sz="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Length aware scheduling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The requests in batches don’t have the same length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Solution: Use Orca’s approach</a:t>
            </a:r>
            <a:endParaRPr/>
          </a:p>
          <a:p>
            <a:pPr indent="-4064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Inputs to certain layers are of the same shape regardless of the sequence length – batch them</a:t>
            </a:r>
            <a:endParaRPr/>
          </a:p>
          <a:p>
            <a:pPr indent="-4064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Serialize the inputs for layers that require identically shaped inputs</a:t>
            </a:r>
            <a:endParaRPr/>
          </a:p>
          <a:p>
            <a:pPr indent="-228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Length aware scheduling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Split before attention and merge after attention.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18072" y="1856350"/>
            <a:ext cx="4307849" cy="300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Misprediction handling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In case of misprediction, the GPU could run out of memory.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A component named supervisor prevents out of memory (OOM) error.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Supervisor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When a generated sequence exceeds the reserved length supervisor: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Saves the sequence state to the request pool.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Frees up the memory that the sequence is using.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Assigns double the previous reserved length to the sequence.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Large Language Models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LLMs require very large memory.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Very large models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Very large KV stores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Supervisor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Supervisor’s roles: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Monitor memory usage and prevent OOM.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If the memory usage is less than expected, add a new sequence to the batch.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Supervisor ensures that memory is used to its full extent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Supervisor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Supervisor also trains the predictor network: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When predictor mispredicts, supervisor trains the predictor on error sample so it can learn from its mistakes.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Overheads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Training and inference introduces an overhead.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387191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700"/>
              <a:buFont typeface="Calibri"/>
              <a:buAutoNum type="arabicPeriod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Training overhead on CPU: around 10ms per epoch</a:t>
            </a:r>
            <a:endParaRPr sz="2700">
              <a:latin typeface="Calibri"/>
              <a:ea typeface="Calibri"/>
              <a:cs typeface="Calibri"/>
              <a:sym typeface="Calibri"/>
            </a:endParaRPr>
          </a:p>
          <a:p>
            <a:pPr indent="-38719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Font typeface="Calibri"/>
              <a:buAutoNum type="arabicPeriod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Inference overhead on GPU: around 3.7 ms per request</a:t>
            </a:r>
            <a:endParaRPr sz="27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7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Both are negligible compared to sequence generation time which is seconds</a:t>
            </a:r>
            <a:endParaRPr sz="27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Complete system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Parts: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Supervisor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Predictor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Sequence generator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Complete system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2" name="Google Shape;23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738" y="1809811"/>
            <a:ext cx="7918525" cy="2207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Summary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Predictor estimates the sequence length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Scheduler batches requests and allocates memory according to sequence length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Supervisor is always monitoring the GPU usage. Removes requests if memory usage is too high and adds a request if memory usage is too low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Evaluation setup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Calibri"/>
              <a:buChar char="●"/>
            </a:pPr>
            <a:r>
              <a:rPr lang="en" sz="2500">
                <a:latin typeface="Calibri"/>
                <a:ea typeface="Calibri"/>
                <a:cs typeface="Calibri"/>
                <a:sym typeface="Calibri"/>
              </a:rPr>
              <a:t>GPU: Nvidia A100 80GB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Calibri"/>
              <a:buChar char="●"/>
            </a:pPr>
            <a:r>
              <a:rPr lang="en" sz="2500">
                <a:latin typeface="Calibri"/>
                <a:ea typeface="Calibri"/>
                <a:cs typeface="Calibri"/>
                <a:sym typeface="Calibri"/>
              </a:rPr>
              <a:t>Host: Lenovo ThinkSystem SD650-N V2 Server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Calibri"/>
              <a:buChar char="●"/>
            </a:pPr>
            <a:r>
              <a:rPr lang="en" sz="2500">
                <a:latin typeface="Calibri"/>
                <a:ea typeface="Calibri"/>
                <a:cs typeface="Calibri"/>
                <a:sym typeface="Calibri"/>
              </a:rPr>
              <a:t>Models: Transformer models ranging from 6 billion parameters to 175 billion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Calibri"/>
              <a:buChar char="●"/>
            </a:pPr>
            <a:r>
              <a:rPr lang="en" sz="2500">
                <a:latin typeface="Calibri"/>
                <a:ea typeface="Calibri"/>
                <a:cs typeface="Calibri"/>
                <a:sym typeface="Calibri"/>
              </a:rPr>
              <a:t>Baselines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873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Calibri"/>
              <a:buChar char="○"/>
            </a:pPr>
            <a:r>
              <a:rPr lang="en" sz="2500">
                <a:latin typeface="Calibri"/>
                <a:ea typeface="Calibri"/>
                <a:cs typeface="Calibri"/>
                <a:sym typeface="Calibri"/>
              </a:rPr>
              <a:t>Orca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873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Calibri"/>
              <a:buChar char="○"/>
            </a:pPr>
            <a:r>
              <a:rPr lang="en" sz="2500">
                <a:latin typeface="Calibri"/>
                <a:ea typeface="Calibri"/>
                <a:cs typeface="Calibri"/>
                <a:sym typeface="Calibri"/>
              </a:rPr>
              <a:t>Oracle: S3 with perfect length prediction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Evaluation setup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500">
                <a:latin typeface="Calibri"/>
                <a:ea typeface="Calibri"/>
                <a:cs typeface="Calibri"/>
                <a:sym typeface="Calibri"/>
              </a:rPr>
              <a:t>Latency SLO: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873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500"/>
              <a:buFont typeface="Calibri"/>
              <a:buChar char="●"/>
            </a:pPr>
            <a:r>
              <a:rPr lang="en" sz="2500">
                <a:latin typeface="Calibri"/>
                <a:ea typeface="Calibri"/>
                <a:cs typeface="Calibri"/>
                <a:sym typeface="Calibri"/>
              </a:rPr>
              <a:t>Based on average English reader: 0.1875 seconds per token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Calibri"/>
              <a:buChar char="●"/>
            </a:pPr>
            <a:r>
              <a:rPr lang="en" sz="2500">
                <a:latin typeface="Calibri"/>
                <a:ea typeface="Calibri"/>
                <a:cs typeface="Calibri"/>
                <a:sym typeface="Calibri"/>
              </a:rPr>
              <a:t>This is not based on real deployed systems as they are not publicly available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Offline throughput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7" name="Google Shape;257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2400" y="1193000"/>
            <a:ext cx="5899201" cy="3335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800">
                <a:latin typeface="Calibri"/>
                <a:ea typeface="Calibri"/>
                <a:cs typeface="Calibri"/>
                <a:sym typeface="Calibri"/>
              </a:rPr>
              <a:t>Throughput under latency SLO</a:t>
            </a:r>
            <a:endParaRPr sz="3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4" name="Google Shape;26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63150" y="1260975"/>
            <a:ext cx="5217701" cy="319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LLM throughput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Reasons for low throughput: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Memory allocation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Small batch size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Evaluation: throughput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Larger benefits in large models since large models face more severe memory challenges.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Still room for improvements.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Oracle is not the upperbound since it still uses Orca. There are also further possible gains in the scheduler.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Evaluation: batch size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S3 effectively increases the batch size to near optimal.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7" name="Google Shape;27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675" y="2610724"/>
            <a:ext cx="7856651" cy="130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Evaluation: cost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Same throughput with 6 GPUs as Orca with 10.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4" name="Google Shape;28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86112" y="2115025"/>
            <a:ext cx="4971775" cy="2931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Evaluation: overhead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Overhead and misprediction penalty on average 11%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1" name="Google Shape;29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3625" y="2019326"/>
            <a:ext cx="6056726" cy="3046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By accurately predicting the sequence length, batch size can be increased and memory allocation can be minimized.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S3 enables freely trading off latency for throughput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Limitations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The evaluation is only on Alpaca dataset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SLO is based on the authors’ intuition as real SLO are not released by organizations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Handling irregularly shaped batches can be improved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Memory allocation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Prioritize latency: Allocate maximum memory beforehand. Limits batch size.</a:t>
            </a:r>
            <a:endParaRPr/>
          </a:p>
          <a:p>
            <a:pPr indent="-4064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NVIDIA’s FastTransformer library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Prioritize sequence length: Allocate memory as it’s needed. High overhead.</a:t>
            </a:r>
            <a:endParaRPr/>
          </a:p>
          <a:p>
            <a:pPr indent="-4064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Huggingface’s Transformer library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Batch Size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Latency vs throughput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" name="Google Shape;8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250" y="1694350"/>
            <a:ext cx="6993499" cy="3218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Batch Size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6"/>
          <p:cNvSpPr txBox="1"/>
          <p:nvPr>
            <p:ph idx="1" type="body"/>
          </p:nvPr>
        </p:nvSpPr>
        <p:spPr>
          <a:xfrm>
            <a:off x="311700" y="1152475"/>
            <a:ext cx="4328100" cy="36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There is still a lot of latency left to be traded for throughput.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The real problem: memory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6"/>
          <p:cNvPicPr preferRelativeResize="0"/>
          <p:nvPr/>
        </p:nvPicPr>
        <p:blipFill rotWithShape="1">
          <a:blip r:embed="rId3">
            <a:alphaModFix/>
          </a:blip>
          <a:srcRect b="0" l="0" r="52063" t="13254"/>
          <a:stretch/>
        </p:blipFill>
        <p:spPr>
          <a:xfrm>
            <a:off x="4933975" y="1820700"/>
            <a:ext cx="3670549" cy="30567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" name="Google Shape;88;p6"/>
          <p:cNvCxnSpPr/>
          <p:nvPr/>
        </p:nvCxnSpPr>
        <p:spPr>
          <a:xfrm>
            <a:off x="6569700" y="1849225"/>
            <a:ext cx="17466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89" name="Google Shape;89;p6"/>
          <p:cNvSpPr txBox="1"/>
          <p:nvPr/>
        </p:nvSpPr>
        <p:spPr>
          <a:xfrm>
            <a:off x="6566350" y="1184250"/>
            <a:ext cx="1749900" cy="4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Batch size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 sz="2600">
                <a:latin typeface="Calibri"/>
                <a:ea typeface="Calibri"/>
                <a:cs typeface="Calibri"/>
                <a:sym typeface="Calibri"/>
              </a:rPr>
              <a:t>Not possible to increase batch size for long sequences due to GPU running out of memory.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7"/>
          <p:cNvPicPr preferRelativeResize="0"/>
          <p:nvPr/>
        </p:nvPicPr>
        <p:blipFill rotWithShape="1">
          <a:blip r:embed="rId3">
            <a:alphaModFix/>
          </a:blip>
          <a:srcRect b="0" l="0" r="0" t="4406"/>
          <a:stretch/>
        </p:blipFill>
        <p:spPr>
          <a:xfrm>
            <a:off x="1224237" y="2182875"/>
            <a:ext cx="6695523" cy="296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Solutions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600">
                <a:latin typeface="Calibri"/>
                <a:ea typeface="Calibri"/>
                <a:cs typeface="Calibri"/>
                <a:sym typeface="Calibri"/>
              </a:rPr>
              <a:t>Both issues are memory issues at the core.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2600">
                <a:latin typeface="Calibri"/>
                <a:ea typeface="Calibri"/>
                <a:cs typeface="Calibri"/>
                <a:sym typeface="Calibri"/>
              </a:rPr>
              <a:t>Solutions: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600"/>
              <a:buFont typeface="Calibri"/>
              <a:buAutoNum type="arabicPeriod"/>
            </a:pPr>
            <a:r>
              <a:rPr lang="en" sz="2600">
                <a:latin typeface="Calibri"/>
                <a:ea typeface="Calibri"/>
                <a:cs typeface="Calibri"/>
                <a:sym typeface="Calibri"/>
              </a:rPr>
              <a:t>Predict the memory usage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Calibri"/>
              <a:buAutoNum type="arabicPeriod"/>
            </a:pPr>
            <a:r>
              <a:rPr lang="en" sz="2600">
                <a:latin typeface="Calibri"/>
                <a:ea typeface="Calibri"/>
                <a:cs typeface="Calibri"/>
                <a:sym typeface="Calibri"/>
              </a:rPr>
              <a:t>Memory-aware scheduling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200">
                <a:latin typeface="Calibri"/>
                <a:ea typeface="Calibri"/>
                <a:cs typeface="Calibri"/>
                <a:sym typeface="Calibri"/>
              </a:rPr>
              <a:t>Sequence length prediction</a:t>
            </a:r>
            <a:endParaRPr sz="4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Use another DNN, DistilBert, to predict the length.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Overhead: few miliseconds for length prediction vs seconds for text generation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