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Lst>
  <p:sldSz cy="5143500" cx="9144000"/>
  <p:notesSz cx="6858000" cy="9144000"/>
  <p:embeddedFontLst>
    <p:embeddedFont>
      <p:font typeface="Roboto"/>
      <p:regular r:id="rId61"/>
      <p:bold r:id="rId62"/>
      <p:italic r:id="rId63"/>
      <p:boldItalic r:id="rId6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http://customooxmlschemas.google.com/">
      <go:slidesCustomData xmlns:go="http://customooxmlschemas.google.com/" r:id="rId65" roundtripDataSignature="AMtx7miNBi0dLbUpQj1lv1DyVVWxoqqr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Roboto-bold.fntdata"/><Relationship Id="rId61" Type="http://schemas.openxmlformats.org/officeDocument/2006/relationships/font" Target="fonts/Roboto-regular.fntdata"/><Relationship Id="rId20" Type="http://schemas.openxmlformats.org/officeDocument/2006/relationships/slide" Target="slides/slide14.xml"/><Relationship Id="rId64" Type="http://schemas.openxmlformats.org/officeDocument/2006/relationships/font" Target="fonts/Roboto-boldItalic.fntdata"/><Relationship Id="rId63" Type="http://schemas.openxmlformats.org/officeDocument/2006/relationships/font" Target="fonts/Roboto-italic.fntdata"/><Relationship Id="rId22" Type="http://schemas.openxmlformats.org/officeDocument/2006/relationships/slide" Target="slides/slide16.xml"/><Relationship Id="rId21" Type="http://schemas.openxmlformats.org/officeDocument/2006/relationships/slide" Target="slides/slide15.xml"/><Relationship Id="rId65" Type="http://customschemas.google.com/relationships/presentationmetadata" Target="metadata"/><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9823f74615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g29823f74615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9823f74615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g29823f74615_0_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9823f74615_0_8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g29823f74615_0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9823f74615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g29823f74615_0_1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9823f74615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 name="Google Shape;190;g29823f74615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9823f74615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29823f74615_0_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98c11bef69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g298c11bef69_0_10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298c11bef69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298c11bef69_0_10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98c11bef6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g298c11bef69_0_1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98c11bef69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1" name="Google Shape;221;g298c11bef69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98c11bef69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Google Shape;228;g298c11bef69_0_1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98c11bef69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4" name="Google Shape;234;g298c11bef69_0_1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98c11bef69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298c11bef69_0_1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Left is mean latency, right is tail latency</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98c11bef69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g298c11bef69_0_1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Left is mean latency, right is tail latency</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98c11bef69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g298c11bef69_0_1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Left is mean latency, right is tail latency</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98c11bef69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g298c11bef69_0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Left is mean latency, right is tail latency</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29823f74615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g29823f74615_0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9823f74615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g29823f74615_0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9823f74615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g29823f74615_0_1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29823f74615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6" name="Google Shape;286;g29823f74615_0_1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9823f74615_0_1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g29823f74615_0_1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29823f74615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8" name="Google Shape;298;g29823f74615_0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29823f74615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29823f74615_0_1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98c11bef69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298c11bef69_0_2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98c11bef69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6" name="Google Shape;316;g298c11bef69_0_2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98c11bef69_0_2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2" name="Google Shape;322;g298c11bef69_0_2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98c11bef69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g298c11bef69_0_2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29823f74615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4" name="Google Shape;334;g29823f74615_0_1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29823f74615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1" name="Google Shape;341;g29823f74615_0_1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29823f74615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8" name="Google Shape;348;g29823f74615_0_1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9823f74615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g29823f74615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29823f74615_0_2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g29823f74615_0_2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29823f74615_0_2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g29823f74615_0_27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29823f74615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8" name="Google Shape;368;g29823f74615_0_1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29823f74615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4" name="Google Shape;374;g29823f74615_0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29823f74615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0" name="Google Shape;380;g29823f74615_0_1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29823f74615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6" name="Google Shape;386;g29823f74615_0_2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Models are different. For example in S1 there are 32 versions of BERT-1.3B not 32 similar models.</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29823f74615_0_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3" name="Google Shape;393;g29823f74615_0_2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Models are different. For example in S1 there are 32 versions of BERT-1.3B not 32 similar models.</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29823f74615_0_2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9" name="Google Shape;399;g29823f74615_0_2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29823f74615_0_2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7" name="Google Shape;407;g29823f74615_0_2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29823f74615_0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5" name="Google Shape;415;g29823f74615_0_2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9823f74615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g29823f74615_0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29823f74615_0_2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3" name="Google Shape;423;g29823f74615_0_2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29823f74615_0_2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g29823f74615_0_2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29823f74615_0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g29823f74615_0_2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29823f74615_0_2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4" name="Google Shape;444;g29823f74615_0_2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29823f74615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1" name="Google Shape;451;g29823f74615_0_2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9823f7461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g29823f74615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9823f74615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g29823f74615_0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9823f74615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g29823f74615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9823f74615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5" name="Google Shape;155;g29823f74615_0_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0"/>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0"/>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g298c11bef69_0_29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rtl="0" algn="ctr">
              <a:lnSpc>
                <a:spcPct val="100000"/>
              </a:lnSpc>
              <a:spcBef>
                <a:spcPts val="0"/>
              </a:spcBef>
              <a:spcAft>
                <a:spcPts val="0"/>
              </a:spcAft>
              <a:buSzPts val="5200"/>
              <a:buNone/>
              <a:defRPr sz="5200"/>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56" name="Google Shape;56;g298c11bef69_0_29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g298c11bef69_0_29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58" name="Shape 58"/>
        <p:cNvGrpSpPr/>
        <p:nvPr/>
      </p:nvGrpSpPr>
      <p:grpSpPr>
        <a:xfrm>
          <a:off x="0" y="0"/>
          <a:ext cx="0" cy="0"/>
          <a:chOff x="0" y="0"/>
          <a:chExt cx="0" cy="0"/>
        </a:xfrm>
      </p:grpSpPr>
      <p:sp>
        <p:nvSpPr>
          <p:cNvPr id="59" name="Google Shape;59;g298c11bef69_0_29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60" name="Google Shape;60;g298c11bef69_0_29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61" name="Google Shape;61;g298c11bef69_0_29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2" name="Shape 62"/>
        <p:cNvGrpSpPr/>
        <p:nvPr/>
      </p:nvGrpSpPr>
      <p:grpSpPr>
        <a:xfrm>
          <a:off x="0" y="0"/>
          <a:ext cx="0" cy="0"/>
          <a:chOff x="0" y="0"/>
          <a:chExt cx="0" cy="0"/>
        </a:xfrm>
      </p:grpSpPr>
      <p:sp>
        <p:nvSpPr>
          <p:cNvPr id="63" name="Google Shape;63;g298c11bef69_0_299"/>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SzPts val="3600"/>
              <a:buNone/>
              <a:defRPr sz="3600"/>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64" name="Google Shape;64;g298c11bef69_0_29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g298c11bef69_0_30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67" name="Google Shape;67;g298c11bef69_0_302"/>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04800" lvl="5" marL="2743200" rtl="0" algn="l">
              <a:lnSpc>
                <a:spcPct val="115000"/>
              </a:lnSpc>
              <a:spcBef>
                <a:spcPts val="0"/>
              </a:spcBef>
              <a:spcAft>
                <a:spcPts val="0"/>
              </a:spcAft>
              <a:buSzPts val="1200"/>
              <a:buChar char="■"/>
              <a:defRPr sz="1200"/>
            </a:lvl6pPr>
            <a:lvl7pPr indent="-304800" lvl="6" marL="3200400" rtl="0" algn="l">
              <a:lnSpc>
                <a:spcPct val="115000"/>
              </a:lnSpc>
              <a:spcBef>
                <a:spcPts val="0"/>
              </a:spcBef>
              <a:spcAft>
                <a:spcPts val="0"/>
              </a:spcAft>
              <a:buSzPts val="1200"/>
              <a:buChar char="●"/>
              <a:defRPr sz="1200"/>
            </a:lvl7pPr>
            <a:lvl8pPr indent="-304800" lvl="7" marL="3657600" rtl="0" algn="l">
              <a:lnSpc>
                <a:spcPct val="115000"/>
              </a:lnSpc>
              <a:spcBef>
                <a:spcPts val="0"/>
              </a:spcBef>
              <a:spcAft>
                <a:spcPts val="0"/>
              </a:spcAft>
              <a:buSzPts val="1200"/>
              <a:buChar char="○"/>
              <a:defRPr sz="1200"/>
            </a:lvl8pPr>
            <a:lvl9pPr indent="-304800" lvl="8" marL="4114800" rtl="0" algn="l">
              <a:lnSpc>
                <a:spcPct val="115000"/>
              </a:lnSpc>
              <a:spcBef>
                <a:spcPts val="0"/>
              </a:spcBef>
              <a:spcAft>
                <a:spcPts val="0"/>
              </a:spcAft>
              <a:buSzPts val="1200"/>
              <a:buChar char="■"/>
              <a:defRPr sz="1200"/>
            </a:lvl9pPr>
          </a:lstStyle>
          <a:p/>
        </p:txBody>
      </p:sp>
      <p:sp>
        <p:nvSpPr>
          <p:cNvPr id="68" name="Google Shape;68;g298c11bef69_0_302"/>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04800" lvl="5" marL="2743200" rtl="0" algn="l">
              <a:lnSpc>
                <a:spcPct val="115000"/>
              </a:lnSpc>
              <a:spcBef>
                <a:spcPts val="0"/>
              </a:spcBef>
              <a:spcAft>
                <a:spcPts val="0"/>
              </a:spcAft>
              <a:buSzPts val="1200"/>
              <a:buChar char="■"/>
              <a:defRPr sz="1200"/>
            </a:lvl6pPr>
            <a:lvl7pPr indent="-304800" lvl="6" marL="3200400" rtl="0" algn="l">
              <a:lnSpc>
                <a:spcPct val="115000"/>
              </a:lnSpc>
              <a:spcBef>
                <a:spcPts val="0"/>
              </a:spcBef>
              <a:spcAft>
                <a:spcPts val="0"/>
              </a:spcAft>
              <a:buSzPts val="1200"/>
              <a:buChar char="●"/>
              <a:defRPr sz="1200"/>
            </a:lvl7pPr>
            <a:lvl8pPr indent="-304800" lvl="7" marL="3657600" rtl="0" algn="l">
              <a:lnSpc>
                <a:spcPct val="115000"/>
              </a:lnSpc>
              <a:spcBef>
                <a:spcPts val="0"/>
              </a:spcBef>
              <a:spcAft>
                <a:spcPts val="0"/>
              </a:spcAft>
              <a:buSzPts val="1200"/>
              <a:buChar char="○"/>
              <a:defRPr sz="1200"/>
            </a:lvl8pPr>
            <a:lvl9pPr indent="-304800" lvl="8" marL="4114800" rtl="0" algn="l">
              <a:lnSpc>
                <a:spcPct val="115000"/>
              </a:lnSpc>
              <a:spcBef>
                <a:spcPts val="0"/>
              </a:spcBef>
              <a:spcAft>
                <a:spcPts val="0"/>
              </a:spcAft>
              <a:buSzPts val="1200"/>
              <a:buChar char="■"/>
              <a:defRPr sz="1200"/>
            </a:lvl9pPr>
          </a:lstStyle>
          <a:p/>
        </p:txBody>
      </p:sp>
      <p:sp>
        <p:nvSpPr>
          <p:cNvPr id="69" name="Google Shape;69;g298c11bef69_0_30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g298c11bef69_0_30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72" name="Google Shape;72;g298c11bef69_0_30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g298c11bef69_0_310"/>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rtl="0" algn="l">
              <a:lnSpc>
                <a:spcPct val="100000"/>
              </a:lnSpc>
              <a:spcBef>
                <a:spcPts val="0"/>
              </a:spcBef>
              <a:spcAft>
                <a:spcPts val="0"/>
              </a:spcAft>
              <a:buSzPts val="2400"/>
              <a:buNone/>
              <a:defRPr sz="2400"/>
            </a:lvl1pPr>
            <a:lvl2pPr lvl="1" rtl="0" algn="l">
              <a:lnSpc>
                <a:spcPct val="100000"/>
              </a:lnSpc>
              <a:spcBef>
                <a:spcPts val="0"/>
              </a:spcBef>
              <a:spcAft>
                <a:spcPts val="0"/>
              </a:spcAft>
              <a:buSzPts val="2400"/>
              <a:buNone/>
              <a:defRPr sz="2400"/>
            </a:lvl2pPr>
            <a:lvl3pPr lvl="2" rtl="0" algn="l">
              <a:lnSpc>
                <a:spcPct val="100000"/>
              </a:lnSpc>
              <a:spcBef>
                <a:spcPts val="0"/>
              </a:spcBef>
              <a:spcAft>
                <a:spcPts val="0"/>
              </a:spcAft>
              <a:buSzPts val="2400"/>
              <a:buNone/>
              <a:defRPr sz="2400"/>
            </a:lvl3pPr>
            <a:lvl4pPr lvl="3" rtl="0" algn="l">
              <a:lnSpc>
                <a:spcPct val="100000"/>
              </a:lnSpc>
              <a:spcBef>
                <a:spcPts val="0"/>
              </a:spcBef>
              <a:spcAft>
                <a:spcPts val="0"/>
              </a:spcAft>
              <a:buSzPts val="2400"/>
              <a:buNone/>
              <a:defRPr sz="2400"/>
            </a:lvl4pPr>
            <a:lvl5pPr lvl="4" rtl="0" algn="l">
              <a:lnSpc>
                <a:spcPct val="100000"/>
              </a:lnSpc>
              <a:spcBef>
                <a:spcPts val="0"/>
              </a:spcBef>
              <a:spcAft>
                <a:spcPts val="0"/>
              </a:spcAft>
              <a:buSzPts val="2400"/>
              <a:buNone/>
              <a:defRPr sz="2400"/>
            </a:lvl5pPr>
            <a:lvl6pPr lvl="5" rtl="0" algn="l">
              <a:lnSpc>
                <a:spcPct val="100000"/>
              </a:lnSpc>
              <a:spcBef>
                <a:spcPts val="0"/>
              </a:spcBef>
              <a:spcAft>
                <a:spcPts val="0"/>
              </a:spcAft>
              <a:buSzPts val="2400"/>
              <a:buNone/>
              <a:defRPr sz="2400"/>
            </a:lvl6pPr>
            <a:lvl7pPr lvl="6" rtl="0" algn="l">
              <a:lnSpc>
                <a:spcPct val="100000"/>
              </a:lnSpc>
              <a:spcBef>
                <a:spcPts val="0"/>
              </a:spcBef>
              <a:spcAft>
                <a:spcPts val="0"/>
              </a:spcAft>
              <a:buSzPts val="2400"/>
              <a:buNone/>
              <a:defRPr sz="2400"/>
            </a:lvl7pPr>
            <a:lvl8pPr lvl="7" rtl="0" algn="l">
              <a:lnSpc>
                <a:spcPct val="100000"/>
              </a:lnSpc>
              <a:spcBef>
                <a:spcPts val="0"/>
              </a:spcBef>
              <a:spcAft>
                <a:spcPts val="0"/>
              </a:spcAft>
              <a:buSzPts val="2400"/>
              <a:buNone/>
              <a:defRPr sz="2400"/>
            </a:lvl8pPr>
            <a:lvl9pPr lvl="8" rtl="0" algn="l">
              <a:lnSpc>
                <a:spcPct val="100000"/>
              </a:lnSpc>
              <a:spcBef>
                <a:spcPts val="0"/>
              </a:spcBef>
              <a:spcAft>
                <a:spcPts val="0"/>
              </a:spcAft>
              <a:buSzPts val="2400"/>
              <a:buNone/>
              <a:defRPr sz="2400"/>
            </a:lvl9pPr>
          </a:lstStyle>
          <a:p/>
        </p:txBody>
      </p:sp>
      <p:sp>
        <p:nvSpPr>
          <p:cNvPr id="75" name="Google Shape;75;g298c11bef69_0_310"/>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rtl="0" algn="l">
              <a:lnSpc>
                <a:spcPct val="115000"/>
              </a:lnSpc>
              <a:spcBef>
                <a:spcPts val="0"/>
              </a:spcBef>
              <a:spcAft>
                <a:spcPts val="0"/>
              </a:spcAft>
              <a:buSzPts val="1200"/>
              <a:buChar char="●"/>
              <a:defRPr sz="12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04800" lvl="5" marL="2743200" rtl="0" algn="l">
              <a:lnSpc>
                <a:spcPct val="115000"/>
              </a:lnSpc>
              <a:spcBef>
                <a:spcPts val="0"/>
              </a:spcBef>
              <a:spcAft>
                <a:spcPts val="0"/>
              </a:spcAft>
              <a:buSzPts val="1200"/>
              <a:buChar char="■"/>
              <a:defRPr sz="1200"/>
            </a:lvl6pPr>
            <a:lvl7pPr indent="-304800" lvl="6" marL="3200400" rtl="0" algn="l">
              <a:lnSpc>
                <a:spcPct val="115000"/>
              </a:lnSpc>
              <a:spcBef>
                <a:spcPts val="0"/>
              </a:spcBef>
              <a:spcAft>
                <a:spcPts val="0"/>
              </a:spcAft>
              <a:buSzPts val="1200"/>
              <a:buChar char="●"/>
              <a:defRPr sz="1200"/>
            </a:lvl7pPr>
            <a:lvl8pPr indent="-304800" lvl="7" marL="3657600" rtl="0" algn="l">
              <a:lnSpc>
                <a:spcPct val="115000"/>
              </a:lnSpc>
              <a:spcBef>
                <a:spcPts val="0"/>
              </a:spcBef>
              <a:spcAft>
                <a:spcPts val="0"/>
              </a:spcAft>
              <a:buSzPts val="1200"/>
              <a:buChar char="○"/>
              <a:defRPr sz="1200"/>
            </a:lvl8pPr>
            <a:lvl9pPr indent="-304800" lvl="8" marL="4114800" rtl="0" algn="l">
              <a:lnSpc>
                <a:spcPct val="115000"/>
              </a:lnSpc>
              <a:spcBef>
                <a:spcPts val="0"/>
              </a:spcBef>
              <a:spcAft>
                <a:spcPts val="0"/>
              </a:spcAft>
              <a:buSzPts val="1200"/>
              <a:buChar char="■"/>
              <a:defRPr sz="1200"/>
            </a:lvl9pPr>
          </a:lstStyle>
          <a:p/>
        </p:txBody>
      </p:sp>
      <p:sp>
        <p:nvSpPr>
          <p:cNvPr id="76" name="Google Shape;76;g298c11bef69_0_3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g298c11bef69_0_314"/>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0"/>
              </a:spcBef>
              <a:spcAft>
                <a:spcPts val="0"/>
              </a:spcAft>
              <a:buSzPts val="4800"/>
              <a:buNone/>
              <a:defRPr sz="4800"/>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sp>
        <p:nvSpPr>
          <p:cNvPr id="79" name="Google Shape;79;g298c11bef69_0_3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g298c11bef69_0_317"/>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g298c11bef69_0_317"/>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rtl="0" algn="ctr">
              <a:lnSpc>
                <a:spcPct val="100000"/>
              </a:lnSpc>
              <a:spcBef>
                <a:spcPts val="0"/>
              </a:spcBef>
              <a:spcAft>
                <a:spcPts val="0"/>
              </a:spcAft>
              <a:buSzPts val="4200"/>
              <a:buNone/>
              <a:defRPr sz="4200"/>
            </a:lvl1pPr>
            <a:lvl2pPr lvl="1" rtl="0" algn="ctr">
              <a:lnSpc>
                <a:spcPct val="100000"/>
              </a:lnSpc>
              <a:spcBef>
                <a:spcPts val="0"/>
              </a:spcBef>
              <a:spcAft>
                <a:spcPts val="0"/>
              </a:spcAft>
              <a:buSzPts val="4200"/>
              <a:buNone/>
              <a:defRPr sz="4200"/>
            </a:lvl2pPr>
            <a:lvl3pPr lvl="2" rtl="0" algn="ctr">
              <a:lnSpc>
                <a:spcPct val="100000"/>
              </a:lnSpc>
              <a:spcBef>
                <a:spcPts val="0"/>
              </a:spcBef>
              <a:spcAft>
                <a:spcPts val="0"/>
              </a:spcAft>
              <a:buSzPts val="4200"/>
              <a:buNone/>
              <a:defRPr sz="4200"/>
            </a:lvl3pPr>
            <a:lvl4pPr lvl="3" rtl="0" algn="ctr">
              <a:lnSpc>
                <a:spcPct val="100000"/>
              </a:lnSpc>
              <a:spcBef>
                <a:spcPts val="0"/>
              </a:spcBef>
              <a:spcAft>
                <a:spcPts val="0"/>
              </a:spcAft>
              <a:buSzPts val="4200"/>
              <a:buNone/>
              <a:defRPr sz="4200"/>
            </a:lvl4pPr>
            <a:lvl5pPr lvl="4" rtl="0" algn="ctr">
              <a:lnSpc>
                <a:spcPct val="100000"/>
              </a:lnSpc>
              <a:spcBef>
                <a:spcPts val="0"/>
              </a:spcBef>
              <a:spcAft>
                <a:spcPts val="0"/>
              </a:spcAft>
              <a:buSzPts val="4200"/>
              <a:buNone/>
              <a:defRPr sz="4200"/>
            </a:lvl5pPr>
            <a:lvl6pPr lvl="5" rtl="0" algn="ctr">
              <a:lnSpc>
                <a:spcPct val="100000"/>
              </a:lnSpc>
              <a:spcBef>
                <a:spcPts val="0"/>
              </a:spcBef>
              <a:spcAft>
                <a:spcPts val="0"/>
              </a:spcAft>
              <a:buSzPts val="4200"/>
              <a:buNone/>
              <a:defRPr sz="4200"/>
            </a:lvl6pPr>
            <a:lvl7pPr lvl="6" rtl="0" algn="ctr">
              <a:lnSpc>
                <a:spcPct val="100000"/>
              </a:lnSpc>
              <a:spcBef>
                <a:spcPts val="0"/>
              </a:spcBef>
              <a:spcAft>
                <a:spcPts val="0"/>
              </a:spcAft>
              <a:buSzPts val="4200"/>
              <a:buNone/>
              <a:defRPr sz="4200"/>
            </a:lvl7pPr>
            <a:lvl8pPr lvl="7" rtl="0" algn="ctr">
              <a:lnSpc>
                <a:spcPct val="100000"/>
              </a:lnSpc>
              <a:spcBef>
                <a:spcPts val="0"/>
              </a:spcBef>
              <a:spcAft>
                <a:spcPts val="0"/>
              </a:spcAft>
              <a:buSzPts val="4200"/>
              <a:buNone/>
              <a:defRPr sz="4200"/>
            </a:lvl8pPr>
            <a:lvl9pPr lvl="8" rtl="0" algn="ctr">
              <a:lnSpc>
                <a:spcPct val="100000"/>
              </a:lnSpc>
              <a:spcBef>
                <a:spcPts val="0"/>
              </a:spcBef>
              <a:spcAft>
                <a:spcPts val="0"/>
              </a:spcAft>
              <a:buSzPts val="4200"/>
              <a:buNone/>
              <a:defRPr sz="4200"/>
            </a:lvl9pPr>
          </a:lstStyle>
          <a:p/>
        </p:txBody>
      </p:sp>
      <p:sp>
        <p:nvSpPr>
          <p:cNvPr id="83" name="Google Shape;83;g298c11bef69_0_317"/>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4" name="Google Shape;84;g298c11bef69_0_317"/>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85" name="Google Shape;85;g298c11bef69_0_3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g298c11bef69_0_323"/>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rtl="0" algn="l">
              <a:lnSpc>
                <a:spcPct val="100000"/>
              </a:lnSpc>
              <a:spcBef>
                <a:spcPts val="0"/>
              </a:spcBef>
              <a:spcAft>
                <a:spcPts val="0"/>
              </a:spcAft>
              <a:buSzPts val="1800"/>
              <a:buNone/>
              <a:defRPr/>
            </a:lvl1pPr>
          </a:lstStyle>
          <a:p/>
        </p:txBody>
      </p:sp>
      <p:sp>
        <p:nvSpPr>
          <p:cNvPr id="88" name="Google Shape;88;g298c11bef69_0_3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g298c11bef69_0_326"/>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rtl="0" algn="ctr">
              <a:lnSpc>
                <a:spcPct val="100000"/>
              </a:lnSpc>
              <a:spcBef>
                <a:spcPts val="0"/>
              </a:spcBef>
              <a:spcAft>
                <a:spcPts val="0"/>
              </a:spcAft>
              <a:buSzPts val="12000"/>
              <a:buNone/>
              <a:defRPr sz="12000"/>
            </a:lvl1pPr>
            <a:lvl2pPr lvl="1" rtl="0" algn="ctr">
              <a:lnSpc>
                <a:spcPct val="100000"/>
              </a:lnSpc>
              <a:spcBef>
                <a:spcPts val="0"/>
              </a:spcBef>
              <a:spcAft>
                <a:spcPts val="0"/>
              </a:spcAft>
              <a:buSzPts val="12000"/>
              <a:buNone/>
              <a:defRPr sz="12000"/>
            </a:lvl2pPr>
            <a:lvl3pPr lvl="2" rtl="0" algn="ctr">
              <a:lnSpc>
                <a:spcPct val="100000"/>
              </a:lnSpc>
              <a:spcBef>
                <a:spcPts val="0"/>
              </a:spcBef>
              <a:spcAft>
                <a:spcPts val="0"/>
              </a:spcAft>
              <a:buSzPts val="12000"/>
              <a:buNone/>
              <a:defRPr sz="12000"/>
            </a:lvl3pPr>
            <a:lvl4pPr lvl="3" rtl="0" algn="ctr">
              <a:lnSpc>
                <a:spcPct val="100000"/>
              </a:lnSpc>
              <a:spcBef>
                <a:spcPts val="0"/>
              </a:spcBef>
              <a:spcAft>
                <a:spcPts val="0"/>
              </a:spcAft>
              <a:buSzPts val="12000"/>
              <a:buNone/>
              <a:defRPr sz="12000"/>
            </a:lvl4pPr>
            <a:lvl5pPr lvl="4" rtl="0" algn="ctr">
              <a:lnSpc>
                <a:spcPct val="100000"/>
              </a:lnSpc>
              <a:spcBef>
                <a:spcPts val="0"/>
              </a:spcBef>
              <a:spcAft>
                <a:spcPts val="0"/>
              </a:spcAft>
              <a:buSzPts val="12000"/>
              <a:buNone/>
              <a:defRPr sz="12000"/>
            </a:lvl5pPr>
            <a:lvl6pPr lvl="5" rtl="0" algn="ctr">
              <a:lnSpc>
                <a:spcPct val="100000"/>
              </a:lnSpc>
              <a:spcBef>
                <a:spcPts val="0"/>
              </a:spcBef>
              <a:spcAft>
                <a:spcPts val="0"/>
              </a:spcAft>
              <a:buSzPts val="12000"/>
              <a:buNone/>
              <a:defRPr sz="12000"/>
            </a:lvl6pPr>
            <a:lvl7pPr lvl="6" rtl="0" algn="ctr">
              <a:lnSpc>
                <a:spcPct val="100000"/>
              </a:lnSpc>
              <a:spcBef>
                <a:spcPts val="0"/>
              </a:spcBef>
              <a:spcAft>
                <a:spcPts val="0"/>
              </a:spcAft>
              <a:buSzPts val="12000"/>
              <a:buNone/>
              <a:defRPr sz="12000"/>
            </a:lvl7pPr>
            <a:lvl8pPr lvl="7" rtl="0" algn="ctr">
              <a:lnSpc>
                <a:spcPct val="100000"/>
              </a:lnSpc>
              <a:spcBef>
                <a:spcPts val="0"/>
              </a:spcBef>
              <a:spcAft>
                <a:spcPts val="0"/>
              </a:spcAft>
              <a:buSzPts val="12000"/>
              <a:buNone/>
              <a:defRPr sz="12000"/>
            </a:lvl8pPr>
            <a:lvl9pPr lvl="8" rtl="0" algn="ctr">
              <a:lnSpc>
                <a:spcPct val="100000"/>
              </a:lnSpc>
              <a:spcBef>
                <a:spcPts val="0"/>
              </a:spcBef>
              <a:spcAft>
                <a:spcPts val="0"/>
              </a:spcAft>
              <a:buSzPts val="12000"/>
              <a:buNone/>
              <a:defRPr sz="12000"/>
            </a:lvl9pPr>
          </a:lstStyle>
          <a:p>
            <a:r>
              <a:t>xx%</a:t>
            </a:r>
          </a:p>
        </p:txBody>
      </p:sp>
      <p:sp>
        <p:nvSpPr>
          <p:cNvPr id="91" name="Google Shape;91;g298c11bef69_0_326"/>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rtl="0" algn="ctr">
              <a:lnSpc>
                <a:spcPct val="115000"/>
              </a:lnSpc>
              <a:spcBef>
                <a:spcPts val="0"/>
              </a:spcBef>
              <a:spcAft>
                <a:spcPts val="0"/>
              </a:spcAft>
              <a:buSzPts val="1800"/>
              <a:buChar char="●"/>
              <a:defRPr/>
            </a:lvl1pPr>
            <a:lvl2pPr indent="-317500" lvl="1" marL="914400" rtl="0" algn="ctr">
              <a:lnSpc>
                <a:spcPct val="115000"/>
              </a:lnSpc>
              <a:spcBef>
                <a:spcPts val="0"/>
              </a:spcBef>
              <a:spcAft>
                <a:spcPts val="0"/>
              </a:spcAft>
              <a:buSzPts val="1400"/>
              <a:buChar char="○"/>
              <a:defRPr/>
            </a:lvl2pPr>
            <a:lvl3pPr indent="-317500" lvl="2" marL="1371600" rtl="0" algn="ctr">
              <a:lnSpc>
                <a:spcPct val="115000"/>
              </a:lnSpc>
              <a:spcBef>
                <a:spcPts val="0"/>
              </a:spcBef>
              <a:spcAft>
                <a:spcPts val="0"/>
              </a:spcAft>
              <a:buSzPts val="1400"/>
              <a:buChar char="■"/>
              <a:defRPr/>
            </a:lvl3pPr>
            <a:lvl4pPr indent="-317500" lvl="3" marL="1828800" rtl="0" algn="ctr">
              <a:lnSpc>
                <a:spcPct val="115000"/>
              </a:lnSpc>
              <a:spcBef>
                <a:spcPts val="0"/>
              </a:spcBef>
              <a:spcAft>
                <a:spcPts val="0"/>
              </a:spcAft>
              <a:buSzPts val="1400"/>
              <a:buChar char="●"/>
              <a:defRPr/>
            </a:lvl4pPr>
            <a:lvl5pPr indent="-317500" lvl="4" marL="2286000" rtl="0" algn="ctr">
              <a:lnSpc>
                <a:spcPct val="115000"/>
              </a:lnSpc>
              <a:spcBef>
                <a:spcPts val="0"/>
              </a:spcBef>
              <a:spcAft>
                <a:spcPts val="0"/>
              </a:spcAft>
              <a:buSzPts val="1400"/>
              <a:buChar char="○"/>
              <a:defRPr/>
            </a:lvl5pPr>
            <a:lvl6pPr indent="-317500" lvl="5" marL="2743200" rtl="0" algn="ctr">
              <a:lnSpc>
                <a:spcPct val="115000"/>
              </a:lnSpc>
              <a:spcBef>
                <a:spcPts val="0"/>
              </a:spcBef>
              <a:spcAft>
                <a:spcPts val="0"/>
              </a:spcAft>
              <a:buSzPts val="1400"/>
              <a:buChar char="■"/>
              <a:defRPr/>
            </a:lvl6pPr>
            <a:lvl7pPr indent="-317500" lvl="6" marL="3200400" rtl="0" algn="ctr">
              <a:lnSpc>
                <a:spcPct val="115000"/>
              </a:lnSpc>
              <a:spcBef>
                <a:spcPts val="0"/>
              </a:spcBef>
              <a:spcAft>
                <a:spcPts val="0"/>
              </a:spcAft>
              <a:buSzPts val="1400"/>
              <a:buChar char="●"/>
              <a:defRPr/>
            </a:lvl7pPr>
            <a:lvl8pPr indent="-317500" lvl="7" marL="3657600" rtl="0" algn="ctr">
              <a:lnSpc>
                <a:spcPct val="115000"/>
              </a:lnSpc>
              <a:spcBef>
                <a:spcPts val="0"/>
              </a:spcBef>
              <a:spcAft>
                <a:spcPts val="0"/>
              </a:spcAft>
              <a:buSzPts val="1400"/>
              <a:buChar char="○"/>
              <a:defRPr/>
            </a:lvl8pPr>
            <a:lvl9pPr indent="-317500" lvl="8" marL="4114800" rtl="0" algn="ctr">
              <a:lnSpc>
                <a:spcPct val="115000"/>
              </a:lnSpc>
              <a:spcBef>
                <a:spcPts val="0"/>
              </a:spcBef>
              <a:spcAft>
                <a:spcPts val="0"/>
              </a:spcAft>
              <a:buSzPts val="1400"/>
              <a:buChar char="■"/>
              <a:defRPr/>
            </a:lvl9pPr>
          </a:lstStyle>
          <a:p/>
        </p:txBody>
      </p:sp>
      <p:sp>
        <p:nvSpPr>
          <p:cNvPr id="92" name="Google Shape;92;g298c11bef69_0_3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g298c11bef69_0_3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43"/>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4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44"/>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44"/>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46"/>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46"/>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47"/>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48"/>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48"/>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48"/>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48"/>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49"/>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g298c11bef69_0_28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g298c11bef69_0_28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53" name="Google Shape;53;g298c11bef69_0_28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1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16.png"/><Relationship Id="rId4" Type="http://schemas.openxmlformats.org/officeDocument/2006/relationships/image" Target="../media/image1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15.png"/><Relationship Id="rId4" Type="http://schemas.openxmlformats.org/officeDocument/2006/relationships/image" Target="../media/image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15.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15.png"/><Relationship Id="rId4" Type="http://schemas.openxmlformats.org/officeDocument/2006/relationships/image" Target="../media/image1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2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1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sz="4300">
                <a:latin typeface="Calibri"/>
                <a:ea typeface="Calibri"/>
                <a:cs typeface="Calibri"/>
                <a:sym typeface="Calibri"/>
              </a:rPr>
              <a:t>AlpaServe: Statistical Multiplexing with Model</a:t>
            </a:r>
            <a:endParaRPr sz="4300">
              <a:latin typeface="Calibri"/>
              <a:ea typeface="Calibri"/>
              <a:cs typeface="Calibri"/>
              <a:sym typeface="Calibri"/>
            </a:endParaRPr>
          </a:p>
          <a:p>
            <a:pPr indent="0" lvl="0" marL="0" rtl="0" algn="ctr">
              <a:lnSpc>
                <a:spcPct val="100000"/>
              </a:lnSpc>
              <a:spcBef>
                <a:spcPts val="0"/>
              </a:spcBef>
              <a:spcAft>
                <a:spcPts val="0"/>
              </a:spcAft>
              <a:buSzPts val="990"/>
              <a:buNone/>
            </a:pPr>
            <a:r>
              <a:rPr lang="en" sz="4300">
                <a:latin typeface="Calibri"/>
                <a:ea typeface="Calibri"/>
                <a:cs typeface="Calibri"/>
                <a:sym typeface="Calibri"/>
              </a:rPr>
              <a:t>Parallelism for Deep Learning Serving</a:t>
            </a:r>
            <a:endParaRPr sz="4300">
              <a:latin typeface="Calibri"/>
              <a:ea typeface="Calibri"/>
              <a:cs typeface="Calibri"/>
              <a:sym typeface="Calibri"/>
            </a:endParaRPr>
          </a:p>
        </p:txBody>
      </p:sp>
      <p:sp>
        <p:nvSpPr>
          <p:cNvPr id="100" name="Google Shape;100;p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500">
                <a:solidFill>
                  <a:schemeClr val="dk1"/>
                </a:solidFill>
              </a:rPr>
              <a:t>Lianmin Zheng</a:t>
            </a:r>
            <a:r>
              <a:rPr baseline="30000" lang="en" sz="1500">
                <a:solidFill>
                  <a:schemeClr val="dk1"/>
                </a:solidFill>
              </a:rPr>
              <a:t>1,*</a:t>
            </a:r>
            <a:r>
              <a:rPr lang="en" sz="1500">
                <a:solidFill>
                  <a:schemeClr val="dk1"/>
                </a:solidFill>
              </a:rPr>
              <a:t>  Zhuohan Li</a:t>
            </a:r>
            <a:r>
              <a:rPr baseline="30000" lang="en" sz="1500">
                <a:solidFill>
                  <a:schemeClr val="dk1"/>
                </a:solidFill>
              </a:rPr>
              <a:t>1,*</a:t>
            </a:r>
            <a:r>
              <a:rPr lang="en" sz="1500">
                <a:solidFill>
                  <a:schemeClr val="dk1"/>
                </a:solidFill>
              </a:rPr>
              <a:t>  Hao Zhang</a:t>
            </a:r>
            <a:r>
              <a:rPr baseline="30000" lang="en" sz="1500">
                <a:solidFill>
                  <a:schemeClr val="dk1"/>
                </a:solidFill>
              </a:rPr>
              <a:t>1,*</a:t>
            </a:r>
            <a:r>
              <a:rPr lang="en" sz="1500">
                <a:solidFill>
                  <a:schemeClr val="dk1"/>
                </a:solidFill>
              </a:rPr>
              <a:t>  Yonghao Zhuang</a:t>
            </a:r>
            <a:r>
              <a:rPr baseline="30000" lang="en" sz="1500">
                <a:solidFill>
                  <a:schemeClr val="dk1"/>
                </a:solidFill>
              </a:rPr>
              <a:t>4</a:t>
            </a:r>
            <a:r>
              <a:rPr lang="en" sz="1500">
                <a:solidFill>
                  <a:schemeClr val="dk1"/>
                </a:solidFill>
              </a:rPr>
              <a:t> Zhifeng Chen</a:t>
            </a:r>
            <a:r>
              <a:rPr baseline="30000" lang="en" sz="1500">
                <a:solidFill>
                  <a:schemeClr val="dk1"/>
                </a:solidFill>
              </a:rPr>
              <a:t>3</a:t>
            </a:r>
            <a:r>
              <a:rPr lang="en" sz="1500">
                <a:solidFill>
                  <a:schemeClr val="dk1"/>
                </a:solidFill>
              </a:rPr>
              <a:t>  Yanping Huang</a:t>
            </a:r>
            <a:r>
              <a:rPr baseline="30000" lang="en" sz="1500">
                <a:solidFill>
                  <a:schemeClr val="dk1"/>
                </a:solidFill>
              </a:rPr>
              <a:t>3</a:t>
            </a:r>
            <a:r>
              <a:rPr lang="en" sz="1500">
                <a:solidFill>
                  <a:schemeClr val="dk1"/>
                </a:solidFill>
              </a:rPr>
              <a:t>  Yida Wang</a:t>
            </a:r>
            <a:r>
              <a:rPr baseline="30000" lang="en" sz="1500">
                <a:solidFill>
                  <a:schemeClr val="dk1"/>
                </a:solidFill>
              </a:rPr>
              <a:t>2</a:t>
            </a:r>
            <a:r>
              <a:rPr lang="en" sz="1500">
                <a:solidFill>
                  <a:schemeClr val="dk1"/>
                </a:solidFill>
              </a:rPr>
              <a:t>  Yuanzhong Xu</a:t>
            </a:r>
            <a:r>
              <a:rPr baseline="30000" lang="en" sz="1500">
                <a:solidFill>
                  <a:schemeClr val="dk1"/>
                </a:solidFill>
              </a:rPr>
              <a:t>3</a:t>
            </a:r>
            <a:r>
              <a:rPr lang="en" sz="1500">
                <a:solidFill>
                  <a:schemeClr val="dk1"/>
                </a:solidFill>
              </a:rPr>
              <a:t>  Danyang Zhuo</a:t>
            </a:r>
            <a:r>
              <a:rPr baseline="30000" lang="en" sz="1500">
                <a:solidFill>
                  <a:schemeClr val="dk1"/>
                </a:solidFill>
              </a:rPr>
              <a:t>6</a:t>
            </a:r>
            <a:r>
              <a:rPr lang="en" sz="1500">
                <a:solidFill>
                  <a:schemeClr val="dk1"/>
                </a:solidFill>
              </a:rPr>
              <a:t> Eric P. Xing</a:t>
            </a:r>
            <a:r>
              <a:rPr baseline="30000" lang="en" sz="1500">
                <a:solidFill>
                  <a:schemeClr val="dk1"/>
                </a:solidFill>
              </a:rPr>
              <a:t>5</a:t>
            </a:r>
            <a:r>
              <a:rPr lang="en" sz="1500">
                <a:solidFill>
                  <a:schemeClr val="dk1"/>
                </a:solidFill>
              </a:rPr>
              <a:t> Joseph E. Gonzalez</a:t>
            </a:r>
            <a:r>
              <a:rPr baseline="30000" lang="en" sz="1500">
                <a:solidFill>
                  <a:schemeClr val="dk1"/>
                </a:solidFill>
              </a:rPr>
              <a:t>1</a:t>
            </a:r>
            <a:r>
              <a:rPr lang="en" sz="1500">
                <a:solidFill>
                  <a:schemeClr val="dk1"/>
                </a:solidFill>
              </a:rPr>
              <a:t>  Ion Stoica</a:t>
            </a:r>
            <a:r>
              <a:rPr baseline="30000" lang="en" sz="1500">
                <a:solidFill>
                  <a:schemeClr val="dk1"/>
                </a:solidFill>
              </a:rPr>
              <a:t>1</a:t>
            </a:r>
            <a:endParaRPr sz="15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sz="1500">
              <a:solidFill>
                <a:schemeClr val="dk1"/>
              </a:solidFill>
            </a:endParaRPr>
          </a:p>
          <a:p>
            <a:pPr indent="0" lvl="0" marL="0" rtl="0" algn="l">
              <a:lnSpc>
                <a:spcPct val="100000"/>
              </a:lnSpc>
              <a:spcBef>
                <a:spcPts val="0"/>
              </a:spcBef>
              <a:spcAft>
                <a:spcPts val="0"/>
              </a:spcAft>
              <a:buClr>
                <a:schemeClr val="dk1"/>
              </a:buClr>
              <a:buSzPts val="1100"/>
              <a:buFont typeface="Arial"/>
              <a:buNone/>
            </a:pPr>
            <a:r>
              <a:rPr baseline="30000" i="1" lang="en" sz="1300">
                <a:solidFill>
                  <a:schemeClr val="dk1"/>
                </a:solidFill>
              </a:rPr>
              <a:t>1</a:t>
            </a:r>
            <a:r>
              <a:rPr i="1" lang="en" sz="1300">
                <a:solidFill>
                  <a:schemeClr val="dk1"/>
                </a:solidFill>
              </a:rPr>
              <a:t>UC Berkeley  </a:t>
            </a:r>
            <a:r>
              <a:rPr baseline="30000" i="1" lang="en" sz="1300">
                <a:solidFill>
                  <a:schemeClr val="dk1"/>
                </a:solidFill>
              </a:rPr>
              <a:t>2</a:t>
            </a:r>
            <a:r>
              <a:rPr i="1" lang="en" sz="1300">
                <a:solidFill>
                  <a:schemeClr val="dk1"/>
                </a:solidFill>
              </a:rPr>
              <a:t>Amazon Web Services  </a:t>
            </a:r>
            <a:r>
              <a:rPr baseline="30000" i="1" lang="en" sz="1300">
                <a:solidFill>
                  <a:schemeClr val="dk1"/>
                </a:solidFill>
              </a:rPr>
              <a:t>3</a:t>
            </a:r>
            <a:r>
              <a:rPr i="1" lang="en" sz="1300">
                <a:solidFill>
                  <a:schemeClr val="dk1"/>
                </a:solidFill>
              </a:rPr>
              <a:t>Google  </a:t>
            </a:r>
            <a:r>
              <a:rPr baseline="30000" i="1" lang="en" sz="1300">
                <a:solidFill>
                  <a:schemeClr val="dk1"/>
                </a:solidFill>
              </a:rPr>
              <a:t>4</a:t>
            </a:r>
            <a:r>
              <a:rPr i="1" lang="en" sz="1300">
                <a:solidFill>
                  <a:schemeClr val="dk1"/>
                </a:solidFill>
              </a:rPr>
              <a:t>Shanghai Jiao Tong University </a:t>
            </a:r>
            <a:endParaRPr i="1" sz="1300">
              <a:solidFill>
                <a:schemeClr val="dk1"/>
              </a:solidFill>
            </a:endParaRPr>
          </a:p>
          <a:p>
            <a:pPr indent="0" lvl="0" marL="0" rtl="0" algn="l">
              <a:lnSpc>
                <a:spcPct val="100000"/>
              </a:lnSpc>
              <a:spcBef>
                <a:spcPts val="0"/>
              </a:spcBef>
              <a:spcAft>
                <a:spcPts val="0"/>
              </a:spcAft>
              <a:buClr>
                <a:schemeClr val="dk1"/>
              </a:buClr>
              <a:buSzPts val="1100"/>
              <a:buFont typeface="Arial"/>
              <a:buNone/>
            </a:pPr>
            <a:r>
              <a:rPr baseline="30000" i="1" lang="en" sz="1300">
                <a:solidFill>
                  <a:schemeClr val="dk1"/>
                </a:solidFill>
              </a:rPr>
              <a:t>5</a:t>
            </a:r>
            <a:r>
              <a:rPr i="1" lang="en" sz="1300">
                <a:solidFill>
                  <a:schemeClr val="dk1"/>
                </a:solidFill>
              </a:rPr>
              <a:t>MBZUAI &amp; Carnegie Mellon University  </a:t>
            </a:r>
            <a:r>
              <a:rPr baseline="30000" i="1" lang="en" sz="1300">
                <a:solidFill>
                  <a:schemeClr val="dk1"/>
                </a:solidFill>
              </a:rPr>
              <a:t>6</a:t>
            </a:r>
            <a:r>
              <a:rPr i="1" lang="en" sz="1300">
                <a:solidFill>
                  <a:schemeClr val="dk1"/>
                </a:solidFill>
              </a:rPr>
              <a:t>Duke University</a:t>
            </a:r>
            <a:endParaRPr i="1" sz="13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3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300">
                <a:solidFill>
                  <a:schemeClr val="dk1"/>
                </a:solidFill>
              </a:rPr>
              <a:t>*Equal contribution</a:t>
            </a:r>
            <a:endParaRPr sz="1940">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29823f74615_0_5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Motivating example</a:t>
            </a:r>
            <a:endParaRPr sz="4200">
              <a:latin typeface="Calibri"/>
              <a:ea typeface="Calibri"/>
              <a:cs typeface="Calibri"/>
              <a:sym typeface="Calibri"/>
            </a:endParaRPr>
          </a:p>
        </p:txBody>
      </p:sp>
      <p:sp>
        <p:nvSpPr>
          <p:cNvPr id="167" name="Google Shape;167;g29823f74615_0_5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To increase efficiency, both GPUs must be able to work on requests for both models.</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Solution: Multiplexing GPUs using model parallelism</a:t>
            </a:r>
            <a:endParaRPr sz="2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9823f74615_0_6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Motivating example</a:t>
            </a:r>
            <a:endParaRPr sz="4200">
              <a:latin typeface="Calibri"/>
              <a:ea typeface="Calibri"/>
              <a:cs typeface="Calibri"/>
              <a:sym typeface="Calibri"/>
            </a:endParaRPr>
          </a:p>
        </p:txBody>
      </p:sp>
      <p:sp>
        <p:nvSpPr>
          <p:cNvPr id="173" name="Google Shape;173;g29823f74615_0_6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t/>
            </a:r>
            <a:endParaRPr sz="2800">
              <a:solidFill>
                <a:schemeClr val="dk1"/>
              </a:solidFill>
              <a:latin typeface="Calibri"/>
              <a:ea typeface="Calibri"/>
              <a:cs typeface="Calibri"/>
              <a:sym typeface="Calibri"/>
            </a:endParaRPr>
          </a:p>
        </p:txBody>
      </p:sp>
      <p:pic>
        <p:nvPicPr>
          <p:cNvPr id="174" name="Google Shape;174;g29823f74615_0_63"/>
          <p:cNvPicPr preferRelativeResize="0"/>
          <p:nvPr/>
        </p:nvPicPr>
        <p:blipFill rotWithShape="1">
          <a:blip r:embed="rId3">
            <a:alphaModFix/>
          </a:blip>
          <a:srcRect b="0" l="0" r="0" t="52059"/>
          <a:stretch/>
        </p:blipFill>
        <p:spPr>
          <a:xfrm>
            <a:off x="388063" y="2063975"/>
            <a:ext cx="8367874" cy="20332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9823f74615_0_8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Key idea</a:t>
            </a:r>
            <a:endParaRPr sz="4200">
              <a:latin typeface="Calibri"/>
              <a:ea typeface="Calibri"/>
              <a:cs typeface="Calibri"/>
              <a:sym typeface="Calibri"/>
            </a:endParaRPr>
          </a:p>
        </p:txBody>
      </p:sp>
      <p:sp>
        <p:nvSpPr>
          <p:cNvPr id="180" name="Google Shape;180;g29823f74615_0_8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93700" lvl="0" marL="457200" rtl="0" algn="l">
              <a:lnSpc>
                <a:spcPct val="115000"/>
              </a:lnSpc>
              <a:spcBef>
                <a:spcPts val="0"/>
              </a:spcBef>
              <a:spcAft>
                <a:spcPts val="0"/>
              </a:spcAft>
              <a:buClr>
                <a:schemeClr val="dk1"/>
              </a:buClr>
              <a:buSzPts val="2600"/>
              <a:buFont typeface="Calibri"/>
              <a:buAutoNum type="arabicPeriod"/>
            </a:pPr>
            <a:r>
              <a:rPr lang="en" sz="2600">
                <a:solidFill>
                  <a:schemeClr val="dk1"/>
                </a:solidFill>
                <a:latin typeface="Calibri"/>
                <a:ea typeface="Calibri"/>
                <a:cs typeface="Calibri"/>
                <a:sym typeface="Calibri"/>
              </a:rPr>
              <a:t>Use model parallelism to </a:t>
            </a:r>
            <a:r>
              <a:rPr lang="en" sz="2600">
                <a:solidFill>
                  <a:srgbClr val="FF0000"/>
                </a:solidFill>
                <a:latin typeface="Calibri"/>
                <a:ea typeface="Calibri"/>
                <a:cs typeface="Calibri"/>
                <a:sym typeface="Calibri"/>
              </a:rPr>
              <a:t>multiplex</a:t>
            </a:r>
            <a:r>
              <a:rPr lang="en" sz="2600">
                <a:solidFill>
                  <a:schemeClr val="dk1"/>
                </a:solidFill>
                <a:latin typeface="Calibri"/>
                <a:ea typeface="Calibri"/>
                <a:cs typeface="Calibri"/>
                <a:sym typeface="Calibri"/>
              </a:rPr>
              <a:t> models for higher GPU utilization and subsequently meet more stringent SLO.</a:t>
            </a:r>
            <a:endParaRPr sz="2600">
              <a:solidFill>
                <a:schemeClr val="dk1"/>
              </a:solidFill>
              <a:latin typeface="Calibri"/>
              <a:ea typeface="Calibri"/>
              <a:cs typeface="Calibri"/>
              <a:sym typeface="Calibri"/>
            </a:endParaRPr>
          </a:p>
          <a:p>
            <a:pPr indent="-393700" lvl="0" marL="457200" rtl="0" algn="l">
              <a:lnSpc>
                <a:spcPct val="115000"/>
              </a:lnSpc>
              <a:spcBef>
                <a:spcPts val="0"/>
              </a:spcBef>
              <a:spcAft>
                <a:spcPts val="0"/>
              </a:spcAft>
              <a:buClr>
                <a:schemeClr val="dk1"/>
              </a:buClr>
              <a:buSzPts val="2600"/>
              <a:buFont typeface="Calibri"/>
              <a:buAutoNum type="arabicPeriod"/>
            </a:pPr>
            <a:r>
              <a:rPr lang="en" sz="2600">
                <a:solidFill>
                  <a:schemeClr val="dk1"/>
                </a:solidFill>
                <a:latin typeface="Calibri"/>
                <a:ea typeface="Calibri"/>
                <a:cs typeface="Calibri"/>
                <a:sym typeface="Calibri"/>
              </a:rPr>
              <a:t>Models can be partitioned and placed according to </a:t>
            </a:r>
            <a:r>
              <a:rPr lang="en" sz="2600">
                <a:solidFill>
                  <a:srgbClr val="FF0000"/>
                </a:solidFill>
                <a:latin typeface="Calibri"/>
                <a:ea typeface="Calibri"/>
                <a:cs typeface="Calibri"/>
                <a:sym typeface="Calibri"/>
              </a:rPr>
              <a:t>statistics</a:t>
            </a:r>
            <a:r>
              <a:rPr lang="en" sz="2600">
                <a:solidFill>
                  <a:schemeClr val="dk1"/>
                </a:solidFill>
                <a:latin typeface="Calibri"/>
                <a:ea typeface="Calibri"/>
                <a:cs typeface="Calibri"/>
                <a:sym typeface="Calibri"/>
              </a:rPr>
              <a:t> of the requests to meet the SLO.</a:t>
            </a:r>
            <a:endParaRPr sz="2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g29823f74615_0_10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Key idea</a:t>
            </a:r>
            <a:endParaRPr sz="4200">
              <a:latin typeface="Calibri"/>
              <a:ea typeface="Calibri"/>
              <a:cs typeface="Calibri"/>
              <a:sym typeface="Calibri"/>
            </a:endParaRPr>
          </a:p>
        </p:txBody>
      </p:sp>
      <p:sp>
        <p:nvSpPr>
          <p:cNvPr id="186" name="Google Shape;186;g29823f74615_0_10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93700" lvl="0" marL="457200" rtl="0" algn="l">
              <a:lnSpc>
                <a:spcPct val="115000"/>
              </a:lnSpc>
              <a:spcBef>
                <a:spcPts val="0"/>
              </a:spcBef>
              <a:spcAft>
                <a:spcPts val="0"/>
              </a:spcAft>
              <a:buClr>
                <a:schemeClr val="dk1"/>
              </a:buClr>
              <a:buSzPts val="2600"/>
              <a:buFont typeface="Calibri"/>
              <a:buAutoNum type="arabicPeriod"/>
            </a:pPr>
            <a:r>
              <a:rPr lang="en" sz="2600">
                <a:solidFill>
                  <a:schemeClr val="dk1"/>
                </a:solidFill>
                <a:latin typeface="Calibri"/>
                <a:ea typeface="Calibri"/>
                <a:cs typeface="Calibri"/>
                <a:sym typeface="Calibri"/>
              </a:rPr>
              <a:t>Use model parallelism to </a:t>
            </a:r>
            <a:r>
              <a:rPr lang="en" sz="2600">
                <a:solidFill>
                  <a:srgbClr val="FF0000"/>
                </a:solidFill>
                <a:latin typeface="Calibri"/>
                <a:ea typeface="Calibri"/>
                <a:cs typeface="Calibri"/>
                <a:sym typeface="Calibri"/>
              </a:rPr>
              <a:t>multiplex</a:t>
            </a:r>
            <a:r>
              <a:rPr lang="en" sz="2600">
                <a:solidFill>
                  <a:schemeClr val="dk1"/>
                </a:solidFill>
                <a:latin typeface="Calibri"/>
                <a:ea typeface="Calibri"/>
                <a:cs typeface="Calibri"/>
                <a:sym typeface="Calibri"/>
              </a:rPr>
              <a:t> models for higher GPU utilization and subsequently meet more stringent SLO.</a:t>
            </a:r>
            <a:endParaRPr sz="2600">
              <a:solidFill>
                <a:schemeClr val="dk1"/>
              </a:solidFill>
              <a:latin typeface="Calibri"/>
              <a:ea typeface="Calibri"/>
              <a:cs typeface="Calibri"/>
              <a:sym typeface="Calibri"/>
            </a:endParaRPr>
          </a:p>
          <a:p>
            <a:pPr indent="-393700" lvl="0" marL="457200" rtl="0" algn="l">
              <a:lnSpc>
                <a:spcPct val="115000"/>
              </a:lnSpc>
              <a:spcBef>
                <a:spcPts val="0"/>
              </a:spcBef>
              <a:spcAft>
                <a:spcPts val="0"/>
              </a:spcAft>
              <a:buClr>
                <a:schemeClr val="dk1"/>
              </a:buClr>
              <a:buSzPts val="2600"/>
              <a:buFont typeface="Calibri"/>
              <a:buAutoNum type="arabicPeriod"/>
            </a:pPr>
            <a:r>
              <a:rPr lang="en" sz="2600">
                <a:solidFill>
                  <a:schemeClr val="dk1"/>
                </a:solidFill>
                <a:latin typeface="Calibri"/>
                <a:ea typeface="Calibri"/>
                <a:cs typeface="Calibri"/>
                <a:sym typeface="Calibri"/>
              </a:rPr>
              <a:t>Models can be partitioned and placed according to </a:t>
            </a:r>
            <a:r>
              <a:rPr lang="en" sz="2600">
                <a:solidFill>
                  <a:srgbClr val="FF0000"/>
                </a:solidFill>
                <a:latin typeface="Calibri"/>
                <a:ea typeface="Calibri"/>
                <a:cs typeface="Calibri"/>
                <a:sym typeface="Calibri"/>
              </a:rPr>
              <a:t>statistics</a:t>
            </a:r>
            <a:r>
              <a:rPr lang="en" sz="2600">
                <a:solidFill>
                  <a:schemeClr val="dk1"/>
                </a:solidFill>
                <a:latin typeface="Calibri"/>
                <a:ea typeface="Calibri"/>
                <a:cs typeface="Calibri"/>
                <a:sym typeface="Calibri"/>
              </a:rPr>
              <a:t> of the requests to meet the SLO.</a:t>
            </a:r>
            <a:endParaRPr sz="2600">
              <a:solidFill>
                <a:schemeClr val="dk1"/>
              </a:solidFill>
              <a:latin typeface="Calibri"/>
              <a:ea typeface="Calibri"/>
              <a:cs typeface="Calibri"/>
              <a:sym typeface="Calibri"/>
            </a:endParaRPr>
          </a:p>
        </p:txBody>
      </p:sp>
      <p:sp>
        <p:nvSpPr>
          <p:cNvPr id="187" name="Google Shape;187;g29823f74615_0_103"/>
          <p:cNvSpPr txBox="1"/>
          <p:nvPr/>
        </p:nvSpPr>
        <p:spPr>
          <a:xfrm>
            <a:off x="1436575" y="3817450"/>
            <a:ext cx="5786400" cy="994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 sz="3000" u="none" cap="none" strike="noStrike">
                <a:solidFill>
                  <a:srgbClr val="FF0000"/>
                </a:solidFill>
                <a:latin typeface="Arial"/>
                <a:ea typeface="Arial"/>
                <a:cs typeface="Arial"/>
                <a:sym typeface="Arial"/>
              </a:rPr>
              <a:t>Statistical multiplexing</a:t>
            </a:r>
            <a:endParaRPr b="1" i="0" sz="3000" u="none" cap="none" strike="noStrike">
              <a:solidFill>
                <a:srgbClr val="FF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29823f74615_0_7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Key idea: Pros</a:t>
            </a:r>
            <a:endParaRPr sz="4200">
              <a:latin typeface="Calibri"/>
              <a:ea typeface="Calibri"/>
              <a:cs typeface="Calibri"/>
              <a:sym typeface="Calibri"/>
            </a:endParaRPr>
          </a:p>
        </p:txBody>
      </p:sp>
      <p:sp>
        <p:nvSpPr>
          <p:cNvPr id="193" name="Google Shape;193;g29823f74615_0_7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Low latency.</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Scalable to very large models.</a:t>
            </a:r>
            <a:endParaRPr sz="2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29823f74615_0_9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Key idea: Cons</a:t>
            </a:r>
            <a:endParaRPr sz="4200">
              <a:latin typeface="Calibri"/>
              <a:ea typeface="Calibri"/>
              <a:cs typeface="Calibri"/>
              <a:sym typeface="Calibri"/>
            </a:endParaRPr>
          </a:p>
        </p:txBody>
      </p:sp>
      <p:sp>
        <p:nvSpPr>
          <p:cNvPr id="199" name="Google Shape;199;g29823f74615_0_9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Overhead</a:t>
            </a:r>
            <a:endParaRPr sz="2800">
              <a:solidFill>
                <a:schemeClr val="dk1"/>
              </a:solidFill>
              <a:latin typeface="Calibri"/>
              <a:ea typeface="Calibri"/>
              <a:cs typeface="Calibri"/>
              <a:sym typeface="Calibri"/>
            </a:endParaRPr>
          </a:p>
          <a:p>
            <a:pPr indent="-406400" lvl="1" marL="914400" rtl="0" algn="l">
              <a:lnSpc>
                <a:spcPct val="115000"/>
              </a:lnSpc>
              <a:spcBef>
                <a:spcPts val="0"/>
              </a:spcBef>
              <a:spcAft>
                <a:spcPts val="0"/>
              </a:spcAft>
              <a:buClr>
                <a:schemeClr val="dk1"/>
              </a:buClr>
              <a:buSzPts val="2800"/>
              <a:buFont typeface="Calibri"/>
              <a:buAutoNum type="alphaLcPeriod"/>
            </a:pPr>
            <a:r>
              <a:rPr lang="en" sz="2800">
                <a:solidFill>
                  <a:schemeClr val="dk1"/>
                </a:solidFill>
                <a:latin typeface="Calibri"/>
                <a:ea typeface="Calibri"/>
                <a:cs typeface="Calibri"/>
                <a:sym typeface="Calibri"/>
              </a:rPr>
              <a:t>Communication overhead: intermediate results should be transmitted between GPUs.</a:t>
            </a:r>
            <a:endParaRPr sz="2800">
              <a:solidFill>
                <a:schemeClr val="dk1"/>
              </a:solidFill>
              <a:latin typeface="Calibri"/>
              <a:ea typeface="Calibri"/>
              <a:cs typeface="Calibri"/>
              <a:sym typeface="Calibri"/>
            </a:endParaRPr>
          </a:p>
          <a:p>
            <a:pPr indent="-406400" lvl="1" marL="914400" rtl="0" algn="l">
              <a:lnSpc>
                <a:spcPct val="115000"/>
              </a:lnSpc>
              <a:spcBef>
                <a:spcPts val="0"/>
              </a:spcBef>
              <a:spcAft>
                <a:spcPts val="0"/>
              </a:spcAft>
              <a:buClr>
                <a:schemeClr val="dk1"/>
              </a:buClr>
              <a:buSzPts val="2800"/>
              <a:buFont typeface="Calibri"/>
              <a:buAutoNum type="alphaLcPeriod"/>
            </a:pPr>
            <a:r>
              <a:rPr lang="en" sz="2800">
                <a:solidFill>
                  <a:schemeClr val="dk1"/>
                </a:solidFill>
                <a:latin typeface="Calibri"/>
                <a:ea typeface="Calibri"/>
                <a:cs typeface="Calibri"/>
                <a:sym typeface="Calibri"/>
              </a:rPr>
              <a:t>Uneven pipeline stages: The pipeline is bottlenecked by its slowest stage.</a:t>
            </a:r>
            <a:endParaRPr sz="28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298c11bef69_0_10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Key idea: Evaluation</a:t>
            </a:r>
            <a:endParaRPr sz="4200">
              <a:latin typeface="Calibri"/>
              <a:ea typeface="Calibri"/>
              <a:cs typeface="Calibri"/>
              <a:sym typeface="Calibri"/>
            </a:endParaRPr>
          </a:p>
        </p:txBody>
      </p:sp>
      <p:sp>
        <p:nvSpPr>
          <p:cNvPr id="205" name="Google Shape;205;g298c11bef69_0_10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When does pros outweigh the cons?</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Simple experiments are conducted to find out the answer.</a:t>
            </a:r>
            <a:endParaRPr sz="28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g298c11bef69_0_10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Key idea: Evaluation</a:t>
            </a:r>
            <a:endParaRPr sz="4200">
              <a:latin typeface="Calibri"/>
              <a:ea typeface="Calibri"/>
              <a:cs typeface="Calibri"/>
              <a:sym typeface="Calibri"/>
            </a:endParaRPr>
          </a:p>
        </p:txBody>
      </p:sp>
      <p:sp>
        <p:nvSpPr>
          <p:cNvPr id="211" name="Google Shape;211;g298c11bef69_0_10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setup: 2 GPUs and 2 models. Experiment with different levels of burstiness and unequal loads on the models.</a:t>
            </a:r>
            <a:endParaRPr sz="28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298c11bef69_0_1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Burstiness</a:t>
            </a:r>
            <a:endParaRPr sz="4200">
              <a:latin typeface="Calibri"/>
              <a:ea typeface="Calibri"/>
              <a:cs typeface="Calibri"/>
              <a:sym typeface="Calibri"/>
            </a:endParaRPr>
          </a:p>
        </p:txBody>
      </p:sp>
      <p:sp>
        <p:nvSpPr>
          <p:cNvPr id="217" name="Google Shape;217;g298c11bef69_0_111"/>
          <p:cNvSpPr txBox="1"/>
          <p:nvPr>
            <p:ph idx="1" type="body"/>
          </p:nvPr>
        </p:nvSpPr>
        <p:spPr>
          <a:xfrm>
            <a:off x="311700" y="1152475"/>
            <a:ext cx="8520600" cy="1158000"/>
          </a:xfrm>
          <a:prstGeom prst="rect">
            <a:avLst/>
          </a:prstGeom>
          <a:noFill/>
          <a:ln>
            <a:noFill/>
          </a:ln>
        </p:spPr>
        <p:txBody>
          <a:bodyPr anchorCtr="0" anchor="t" bIns="91425" lIns="91425" spcFirstLastPara="1" rIns="91425" wrap="square" tIns="91425">
            <a:normAutofit fontScale="92500"/>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Model parallelism improves the performance especially when traffic is bursty. (speedup of 1.3X for (a) and 1.9X for (b))</a:t>
            </a:r>
            <a:endParaRPr sz="2800">
              <a:solidFill>
                <a:schemeClr val="dk1"/>
              </a:solidFill>
              <a:latin typeface="Calibri"/>
              <a:ea typeface="Calibri"/>
              <a:cs typeface="Calibri"/>
              <a:sym typeface="Calibri"/>
            </a:endParaRPr>
          </a:p>
        </p:txBody>
      </p:sp>
      <p:pic>
        <p:nvPicPr>
          <p:cNvPr id="218" name="Google Shape;218;g298c11bef69_0_111"/>
          <p:cNvPicPr preferRelativeResize="0"/>
          <p:nvPr/>
        </p:nvPicPr>
        <p:blipFill>
          <a:blip r:embed="rId3">
            <a:alphaModFix/>
          </a:blip>
          <a:stretch>
            <a:fillRect/>
          </a:stretch>
        </p:blipFill>
        <p:spPr>
          <a:xfrm>
            <a:off x="1123588" y="2194975"/>
            <a:ext cx="6896831" cy="29485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g298c11bef69_0_1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Unequal loads.</a:t>
            </a:r>
            <a:endParaRPr sz="4200">
              <a:latin typeface="Calibri"/>
              <a:ea typeface="Calibri"/>
              <a:cs typeface="Calibri"/>
              <a:sym typeface="Calibri"/>
            </a:endParaRPr>
          </a:p>
        </p:txBody>
      </p:sp>
      <p:sp>
        <p:nvSpPr>
          <p:cNvPr id="224" name="Google Shape;224;g298c11bef69_0_117"/>
          <p:cNvSpPr txBox="1"/>
          <p:nvPr>
            <p:ph idx="1" type="body"/>
          </p:nvPr>
        </p:nvSpPr>
        <p:spPr>
          <a:xfrm>
            <a:off x="311700" y="1152475"/>
            <a:ext cx="3210300" cy="3416400"/>
          </a:xfrm>
          <a:prstGeom prst="rect">
            <a:avLst/>
          </a:prstGeom>
          <a:noFill/>
          <a:ln>
            <a:noFill/>
          </a:ln>
        </p:spPr>
        <p:txBody>
          <a:bodyPr anchorCtr="0" anchor="t" bIns="91425" lIns="91425" spcFirstLastPara="1" rIns="91425" wrap="square" tIns="91425">
            <a:normAutofit fontScale="70000" lnSpcReduction="10000"/>
          </a:bodyPr>
          <a:lstStyle/>
          <a:p>
            <a:pPr indent="-353060"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20% of requests for model 1 and 80% for model 2</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353060"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Model 2 requests perform much better using model parallelism. Model 1 almost the same performance. Overall 6.6X improvement.</a:t>
            </a:r>
            <a:endParaRPr sz="2800">
              <a:solidFill>
                <a:schemeClr val="dk1"/>
              </a:solidFill>
              <a:latin typeface="Calibri"/>
              <a:ea typeface="Calibri"/>
              <a:cs typeface="Calibri"/>
              <a:sym typeface="Calibri"/>
            </a:endParaRPr>
          </a:p>
        </p:txBody>
      </p:sp>
      <p:pic>
        <p:nvPicPr>
          <p:cNvPr id="225" name="Google Shape;225;g298c11bef69_0_117"/>
          <p:cNvPicPr preferRelativeResize="0"/>
          <p:nvPr/>
        </p:nvPicPr>
        <p:blipFill>
          <a:blip r:embed="rId3">
            <a:alphaModFix/>
          </a:blip>
          <a:stretch>
            <a:fillRect/>
          </a:stretch>
        </p:blipFill>
        <p:spPr>
          <a:xfrm>
            <a:off x="3521877" y="907225"/>
            <a:ext cx="5862956" cy="41257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Large Models</a:t>
            </a:r>
            <a:endParaRPr sz="4200">
              <a:latin typeface="Calibri"/>
              <a:ea typeface="Calibri"/>
              <a:cs typeface="Calibri"/>
              <a:sym typeface="Calibri"/>
            </a:endParaRPr>
          </a:p>
        </p:txBody>
      </p:sp>
      <p:sp>
        <p:nvSpPr>
          <p:cNvPr id="106" name="Google Shape;106;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700">
                <a:latin typeface="Calibri"/>
                <a:ea typeface="Calibri"/>
                <a:cs typeface="Calibri"/>
                <a:sym typeface="Calibri"/>
              </a:rPr>
              <a:t>Models are getting larger. More computation and memory requirements.</a:t>
            </a:r>
            <a:endParaRPr sz="2700">
              <a:latin typeface="Calibri"/>
              <a:ea typeface="Calibri"/>
              <a:cs typeface="Calibri"/>
              <a:sym typeface="Calibri"/>
            </a:endParaRPr>
          </a:p>
        </p:txBody>
      </p:sp>
      <p:grpSp>
        <p:nvGrpSpPr>
          <p:cNvPr id="107" name="Google Shape;107;p2"/>
          <p:cNvGrpSpPr/>
          <p:nvPr/>
        </p:nvGrpSpPr>
        <p:grpSpPr>
          <a:xfrm>
            <a:off x="877217" y="2227015"/>
            <a:ext cx="2834694" cy="2789209"/>
            <a:chOff x="559673" y="1352598"/>
            <a:chExt cx="3164074" cy="3205250"/>
          </a:xfrm>
        </p:grpSpPr>
        <p:pic>
          <p:nvPicPr>
            <p:cNvPr id="108" name="Google Shape;108;p2"/>
            <p:cNvPicPr preferRelativeResize="0"/>
            <p:nvPr/>
          </p:nvPicPr>
          <p:blipFill rotWithShape="1">
            <a:blip r:embed="rId3">
              <a:alphaModFix/>
            </a:blip>
            <a:srcRect b="0" l="0" r="0" t="0"/>
            <a:stretch/>
          </p:blipFill>
          <p:spPr>
            <a:xfrm>
              <a:off x="559673" y="1352598"/>
              <a:ext cx="3164074" cy="3205250"/>
            </a:xfrm>
            <a:prstGeom prst="rect">
              <a:avLst/>
            </a:prstGeom>
            <a:noFill/>
            <a:ln>
              <a:noFill/>
            </a:ln>
            <a:effectLst>
              <a:outerShdw blurRad="57150" rotWithShape="0" algn="bl" dir="5400000" dist="19050">
                <a:srgbClr val="000000">
                  <a:alpha val="49803"/>
                </a:srgbClr>
              </a:outerShdw>
            </a:effectLst>
          </p:spPr>
        </p:pic>
        <p:sp>
          <p:nvSpPr>
            <p:cNvPr id="109" name="Google Shape;109;p2"/>
            <p:cNvSpPr/>
            <p:nvPr/>
          </p:nvSpPr>
          <p:spPr>
            <a:xfrm>
              <a:off x="1507130" y="1825546"/>
              <a:ext cx="1784100" cy="227100"/>
            </a:xfrm>
            <a:prstGeom prst="rect">
              <a:avLst/>
            </a:prstGeom>
            <a:solidFill>
              <a:srgbClr val="FFBE00">
                <a:alpha val="50588"/>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0" name="Google Shape;110;p2"/>
          <p:cNvGrpSpPr/>
          <p:nvPr/>
        </p:nvGrpSpPr>
        <p:grpSpPr>
          <a:xfrm>
            <a:off x="4377418" y="2227028"/>
            <a:ext cx="4045224" cy="2789208"/>
            <a:chOff x="4191725" y="1352600"/>
            <a:chExt cx="4321821" cy="3205249"/>
          </a:xfrm>
        </p:grpSpPr>
        <p:pic>
          <p:nvPicPr>
            <p:cNvPr id="111" name="Google Shape;111;p2"/>
            <p:cNvPicPr preferRelativeResize="0"/>
            <p:nvPr/>
          </p:nvPicPr>
          <p:blipFill rotWithShape="1">
            <a:blip r:embed="rId4">
              <a:alphaModFix/>
            </a:blip>
            <a:srcRect b="3586" l="0" r="0" t="0"/>
            <a:stretch/>
          </p:blipFill>
          <p:spPr>
            <a:xfrm>
              <a:off x="4191725" y="1352600"/>
              <a:ext cx="4321821" cy="3205249"/>
            </a:xfrm>
            <a:prstGeom prst="rect">
              <a:avLst/>
            </a:prstGeom>
            <a:noFill/>
            <a:ln>
              <a:noFill/>
            </a:ln>
            <a:effectLst>
              <a:outerShdw blurRad="57150" rotWithShape="0" algn="bl" dir="5400000" dist="19050">
                <a:srgbClr val="000000">
                  <a:alpha val="49803"/>
                </a:srgbClr>
              </a:outerShdw>
            </a:effectLst>
          </p:spPr>
        </p:pic>
        <p:sp>
          <p:nvSpPr>
            <p:cNvPr id="112" name="Google Shape;112;p2"/>
            <p:cNvSpPr txBox="1"/>
            <p:nvPr/>
          </p:nvSpPr>
          <p:spPr>
            <a:xfrm>
              <a:off x="4702064" y="1505315"/>
              <a:ext cx="2325000" cy="1061100"/>
            </a:xfrm>
            <a:prstGeom prst="rect">
              <a:avLst/>
            </a:prstGeom>
            <a:noFill/>
            <a:ln>
              <a:noFill/>
            </a:ln>
          </p:spPr>
          <p:txBody>
            <a:bodyPr anchorCtr="0" anchor="t" bIns="45675" lIns="91350" spcFirstLastPara="1" rIns="91350" wrap="square" tIns="45675">
              <a:sp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4B4B4B"/>
                  </a:solidFill>
                  <a:latin typeface="Arial"/>
                  <a:ea typeface="Arial"/>
                  <a:cs typeface="Arial"/>
                  <a:sym typeface="Arial"/>
                  <a:extLst>
                    <a:ext uri="http://customooxmlschemas.google.com/">
                      <go:slidesCustomData xmlns:go="http://customooxmlschemas.google.com/" textRoundtripDataId="0"/>
                    </a:ext>
                  </a:extLst>
                </a:rPr>
                <a:t>10,000</a:t>
              </a:r>
              <a:r>
                <a:rPr b="1" i="0" lang="en" sz="1800" u="none" cap="none" strike="noStrike">
                  <a:solidFill>
                    <a:srgbClr val="202124"/>
                  </a:solidFill>
                  <a:highlight>
                    <a:srgbClr val="FFFFFF"/>
                  </a:highlight>
                  <a:latin typeface="Roboto"/>
                  <a:ea typeface="Roboto"/>
                  <a:cs typeface="Roboto"/>
                  <a:sym typeface="Roboto"/>
                  <a:extLst>
                    <a:ext uri="http://customooxmlschemas.google.com/">
                      <go:slidesCustomData xmlns:go="http://customooxmlschemas.google.com/" textRoundtripDataId="1"/>
                    </a:ext>
                  </a:extLst>
                </a:rPr>
                <a:t>×</a:t>
              </a:r>
              <a:r>
                <a:rPr b="1" i="0" lang="en" sz="1800" u="none" cap="none" strike="noStrike">
                  <a:solidFill>
                    <a:srgbClr val="4B4B4B"/>
                  </a:solidFill>
                  <a:latin typeface="Arial"/>
                  <a:ea typeface="Arial"/>
                  <a:cs typeface="Arial"/>
                  <a:sym typeface="Arial"/>
                  <a:extLst>
                    <a:ext uri="http://customooxmlschemas.google.com/">
                      <go:slidesCustomData xmlns:go="http://customooxmlschemas.google.com/" textRoundtripDataId="2"/>
                    </a:ext>
                  </a:extLst>
                </a:rPr>
                <a:t> model size increase in 3 years</a:t>
              </a:r>
              <a:endParaRPr b="1" i="0" sz="1800" u="none" cap="none" strike="noStrike">
                <a:solidFill>
                  <a:srgbClr val="4B4B4B"/>
                </a:solidFill>
                <a:latin typeface="Arial"/>
                <a:ea typeface="Arial"/>
                <a:cs typeface="Arial"/>
                <a:sym typeface="Arial"/>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g298c11bef69_0_1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Device memory</a:t>
            </a:r>
            <a:endParaRPr sz="4200">
              <a:latin typeface="Calibri"/>
              <a:ea typeface="Calibri"/>
              <a:cs typeface="Calibri"/>
              <a:sym typeface="Calibri"/>
            </a:endParaRPr>
          </a:p>
        </p:txBody>
      </p:sp>
      <p:sp>
        <p:nvSpPr>
          <p:cNvPr id="231" name="Google Shape;231;g298c11bef69_0_123"/>
          <p:cNvSpPr txBox="1"/>
          <p:nvPr>
            <p:ph idx="1" type="body"/>
          </p:nvPr>
        </p:nvSpPr>
        <p:spPr>
          <a:xfrm>
            <a:off x="311700" y="1152475"/>
            <a:ext cx="8520600" cy="3719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Setup: 8 GPUs, 8 models. Experiments are on a simulator in order to change the device memory size.</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Baseline: replication strategy which is storing as many models (without partitioning the model) on a device as memory size allows.</a:t>
            </a:r>
            <a:endParaRPr sz="28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298c11bef69_0_12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Device memory</a:t>
            </a:r>
            <a:endParaRPr sz="4200">
              <a:latin typeface="Calibri"/>
              <a:ea typeface="Calibri"/>
              <a:cs typeface="Calibri"/>
              <a:sym typeface="Calibri"/>
            </a:endParaRPr>
          </a:p>
        </p:txBody>
      </p:sp>
      <p:sp>
        <p:nvSpPr>
          <p:cNvPr id="237" name="Google Shape;237;g298c11bef69_0_128"/>
          <p:cNvSpPr txBox="1"/>
          <p:nvPr>
            <p:ph idx="1" type="body"/>
          </p:nvPr>
        </p:nvSpPr>
        <p:spPr>
          <a:xfrm>
            <a:off x="311700" y="1152475"/>
            <a:ext cx="8520600" cy="3719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p:txBody>
      </p:sp>
      <p:pic>
        <p:nvPicPr>
          <p:cNvPr id="238" name="Google Shape;238;g298c11bef69_0_128"/>
          <p:cNvPicPr preferRelativeResize="0"/>
          <p:nvPr/>
        </p:nvPicPr>
        <p:blipFill>
          <a:blip r:embed="rId3">
            <a:alphaModFix/>
          </a:blip>
          <a:stretch>
            <a:fillRect/>
          </a:stretch>
        </p:blipFill>
        <p:spPr>
          <a:xfrm>
            <a:off x="1209675" y="1574050"/>
            <a:ext cx="6724650" cy="28765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298c11bef69_0_13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Device memory</a:t>
            </a:r>
            <a:endParaRPr sz="4200">
              <a:latin typeface="Calibri"/>
              <a:ea typeface="Calibri"/>
              <a:cs typeface="Calibri"/>
              <a:sym typeface="Calibri"/>
            </a:endParaRPr>
          </a:p>
        </p:txBody>
      </p:sp>
      <p:sp>
        <p:nvSpPr>
          <p:cNvPr id="244" name="Google Shape;244;g298c11bef69_0_134"/>
          <p:cNvSpPr txBox="1"/>
          <p:nvPr>
            <p:ph idx="1" type="body"/>
          </p:nvPr>
        </p:nvSpPr>
        <p:spPr>
          <a:xfrm>
            <a:off x="311700" y="1152475"/>
            <a:ext cx="8520600" cy="15198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Model parallelism is beneficial when there is memory limitation. Otherwise we can freely fit all of the models in single GPU.</a:t>
            </a:r>
            <a:endParaRPr sz="2800">
              <a:solidFill>
                <a:schemeClr val="dk1"/>
              </a:solidFill>
              <a:latin typeface="Calibri"/>
              <a:ea typeface="Calibri"/>
              <a:cs typeface="Calibri"/>
              <a:sym typeface="Calibri"/>
            </a:endParaRPr>
          </a:p>
        </p:txBody>
      </p:sp>
      <p:pic>
        <p:nvPicPr>
          <p:cNvPr id="245" name="Google Shape;245;g298c11bef69_0_134"/>
          <p:cNvPicPr preferRelativeResize="0"/>
          <p:nvPr/>
        </p:nvPicPr>
        <p:blipFill>
          <a:blip r:embed="rId3">
            <a:alphaModFix/>
          </a:blip>
          <a:stretch>
            <a:fillRect/>
          </a:stretch>
        </p:blipFill>
        <p:spPr>
          <a:xfrm>
            <a:off x="681175" y="2672200"/>
            <a:ext cx="7781649" cy="25308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298c11bef69_0_14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Arrival rate</a:t>
            </a:r>
            <a:endParaRPr sz="4200">
              <a:latin typeface="Calibri"/>
              <a:ea typeface="Calibri"/>
              <a:cs typeface="Calibri"/>
              <a:sym typeface="Calibri"/>
            </a:endParaRPr>
          </a:p>
        </p:txBody>
      </p:sp>
      <p:sp>
        <p:nvSpPr>
          <p:cNvPr id="251" name="Google Shape;251;g298c11bef69_0_140"/>
          <p:cNvSpPr txBox="1"/>
          <p:nvPr>
            <p:ph idx="1" type="body"/>
          </p:nvPr>
        </p:nvSpPr>
        <p:spPr>
          <a:xfrm>
            <a:off x="311700" y="1152475"/>
            <a:ext cx="8520600" cy="15198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Setup: same setup with 16 GB memory (V100’s capacity)</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Model parallelism is more beneficial when the arrival rate is low. As arrival rate increases, the GPUs will get high utilization even in replication case.</a:t>
            </a:r>
            <a:endParaRPr sz="2800">
              <a:solidFill>
                <a:schemeClr val="dk1"/>
              </a:solidFill>
              <a:latin typeface="Calibri"/>
              <a:ea typeface="Calibri"/>
              <a:cs typeface="Calibri"/>
              <a:sym typeface="Calibri"/>
            </a:endParaRPr>
          </a:p>
        </p:txBody>
      </p:sp>
      <p:pic>
        <p:nvPicPr>
          <p:cNvPr id="252" name="Google Shape;252;g298c11bef69_0_140"/>
          <p:cNvPicPr preferRelativeResize="0"/>
          <p:nvPr/>
        </p:nvPicPr>
        <p:blipFill>
          <a:blip r:embed="rId3">
            <a:alphaModFix/>
          </a:blip>
          <a:stretch>
            <a:fillRect/>
          </a:stretch>
        </p:blipFill>
        <p:spPr>
          <a:xfrm>
            <a:off x="1300250" y="2807025"/>
            <a:ext cx="6543488" cy="21664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g298c11bef69_0_1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Latency SLO</a:t>
            </a:r>
            <a:endParaRPr sz="4200">
              <a:latin typeface="Calibri"/>
              <a:ea typeface="Calibri"/>
              <a:cs typeface="Calibri"/>
              <a:sym typeface="Calibri"/>
            </a:endParaRPr>
          </a:p>
        </p:txBody>
      </p:sp>
      <p:sp>
        <p:nvSpPr>
          <p:cNvPr id="258" name="Google Shape;258;g298c11bef69_0_146"/>
          <p:cNvSpPr txBox="1"/>
          <p:nvPr>
            <p:ph idx="1" type="body"/>
          </p:nvPr>
        </p:nvSpPr>
        <p:spPr>
          <a:xfrm>
            <a:off x="311700" y="1142450"/>
            <a:ext cx="8520600" cy="1831200"/>
          </a:xfrm>
          <a:prstGeom prst="rect">
            <a:avLst/>
          </a:prstGeom>
          <a:noFill/>
          <a:ln>
            <a:noFill/>
          </a:ln>
        </p:spPr>
        <p:txBody>
          <a:bodyPr anchorCtr="0" anchor="t" bIns="91425" lIns="91425" spcFirstLastPara="1" rIns="91425" wrap="square" tIns="91425">
            <a:normAutofit fontScale="62500" lnSpcReduction="20000"/>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Setup: same setup with varying latency SLO.</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Model parallelism is beneficial SLO is tight. Otherwise, its overhead will outweigh its benefits. When SLO is loose, more requests can afford to remain in queue without exceeding latency limits, therefore the system becomes throughput limited rather than latency limited.</a:t>
            </a:r>
            <a:endParaRPr sz="2800">
              <a:solidFill>
                <a:schemeClr val="dk1"/>
              </a:solidFill>
              <a:latin typeface="Calibri"/>
              <a:ea typeface="Calibri"/>
              <a:cs typeface="Calibri"/>
              <a:sym typeface="Calibri"/>
            </a:endParaRPr>
          </a:p>
        </p:txBody>
      </p:sp>
      <p:pic>
        <p:nvPicPr>
          <p:cNvPr id="259" name="Google Shape;259;g298c11bef69_0_146"/>
          <p:cNvPicPr preferRelativeResize="0"/>
          <p:nvPr/>
        </p:nvPicPr>
        <p:blipFill>
          <a:blip r:embed="rId3">
            <a:alphaModFix/>
          </a:blip>
          <a:stretch>
            <a:fillRect/>
          </a:stretch>
        </p:blipFill>
        <p:spPr>
          <a:xfrm>
            <a:off x="2682962" y="2611950"/>
            <a:ext cx="3778069" cy="25315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g298c11bef69_0_15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Statistical multiplexing: Evaluation</a:t>
            </a:r>
            <a:endParaRPr sz="4200">
              <a:latin typeface="Calibri"/>
              <a:ea typeface="Calibri"/>
              <a:cs typeface="Calibri"/>
              <a:sym typeface="Calibri"/>
            </a:endParaRPr>
          </a:p>
        </p:txBody>
      </p:sp>
      <p:sp>
        <p:nvSpPr>
          <p:cNvPr id="265" name="Google Shape;265;g298c11bef69_0_152"/>
          <p:cNvSpPr txBox="1"/>
          <p:nvPr>
            <p:ph idx="1" type="body"/>
          </p:nvPr>
        </p:nvSpPr>
        <p:spPr>
          <a:xfrm>
            <a:off x="311700" y="1996325"/>
            <a:ext cx="8520600" cy="1519800"/>
          </a:xfrm>
          <a:prstGeom prst="rect">
            <a:avLst/>
          </a:prstGeom>
          <a:noFill/>
          <a:ln>
            <a:noFill/>
          </a:ln>
        </p:spPr>
        <p:txBody>
          <a:bodyPr anchorCtr="0" anchor="t" bIns="91425" lIns="91425" spcFirstLastPara="1" rIns="91425" wrap="square" tIns="91425">
            <a:normAutofit fontScale="92500"/>
          </a:bodyPr>
          <a:lstStyle/>
          <a:p>
            <a:pPr indent="0" lvl="0" marL="0" rtl="0" algn="l">
              <a:spcBef>
                <a:spcPts val="0"/>
              </a:spcBef>
              <a:spcAft>
                <a:spcPts val="0"/>
              </a:spcAft>
              <a:buNone/>
            </a:pPr>
            <a:r>
              <a:rPr b="1" lang="en" sz="2800">
                <a:solidFill>
                  <a:srgbClr val="FF0000"/>
                </a:solidFill>
                <a:latin typeface="Calibri"/>
                <a:ea typeface="Calibri"/>
                <a:cs typeface="Calibri"/>
                <a:sym typeface="Calibri"/>
              </a:rPr>
              <a:t>Model parallelism benefits model serving through statistical multiplexing when the device memory is limited, the request rate is low, the request CV is high, or the SLO is tight.</a:t>
            </a:r>
            <a:endParaRPr b="1" sz="2800">
              <a:solidFill>
                <a:srgbClr val="FF0000"/>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g29823f74615_0_8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Extension to real world scenario</a:t>
            </a:r>
            <a:endParaRPr sz="4200">
              <a:latin typeface="Calibri"/>
              <a:ea typeface="Calibri"/>
              <a:cs typeface="Calibri"/>
              <a:sym typeface="Calibri"/>
            </a:endParaRPr>
          </a:p>
        </p:txBody>
      </p:sp>
      <p:sp>
        <p:nvSpPr>
          <p:cNvPr id="271" name="Google Shape;271;g29823f74615_0_8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In a real world scenario there are many more factors:</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100s of models and GPUs</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SLOs</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GPU memory limitation</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Different request arrival patterns</a:t>
            </a:r>
            <a:endParaRPr sz="2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g29823f74615_0_1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Extension to real world scenario</a:t>
            </a:r>
            <a:endParaRPr sz="4200">
              <a:latin typeface="Calibri"/>
              <a:ea typeface="Calibri"/>
              <a:cs typeface="Calibri"/>
              <a:sym typeface="Calibri"/>
            </a:endParaRPr>
          </a:p>
        </p:txBody>
      </p:sp>
      <p:sp>
        <p:nvSpPr>
          <p:cNvPr id="277" name="Google Shape;277;g29823f74615_0_1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Real world system should optimize model partitioning and placement to maximize SLO attainment.</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All of the mentioned factors should be considered.</a:t>
            </a:r>
            <a:endParaRPr sz="2800">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g29823f74615_0_12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2800"/>
              <a:buFont typeface="Arial"/>
              <a:buNone/>
            </a:pPr>
            <a:r>
              <a:rPr lang="en" sz="4200">
                <a:latin typeface="Calibri"/>
                <a:ea typeface="Calibri"/>
                <a:cs typeface="Calibri"/>
                <a:sym typeface="Calibri"/>
              </a:rPr>
              <a:t>Search space</a:t>
            </a:r>
            <a:endParaRPr sz="4200">
              <a:latin typeface="Calibri"/>
              <a:ea typeface="Calibri"/>
              <a:cs typeface="Calibri"/>
              <a:sym typeface="Calibri"/>
            </a:endParaRPr>
          </a:p>
          <a:p>
            <a:pPr indent="0" lvl="0" marL="0" rtl="0" algn="l">
              <a:lnSpc>
                <a:spcPct val="100000"/>
              </a:lnSpc>
              <a:spcBef>
                <a:spcPts val="0"/>
              </a:spcBef>
              <a:spcAft>
                <a:spcPts val="0"/>
              </a:spcAft>
              <a:buSzPts val="2800"/>
              <a:buNone/>
            </a:pPr>
            <a:r>
              <a:t/>
            </a:r>
            <a:endParaRPr sz="4200">
              <a:latin typeface="Calibri"/>
              <a:ea typeface="Calibri"/>
              <a:cs typeface="Calibri"/>
              <a:sym typeface="Calibri"/>
            </a:endParaRPr>
          </a:p>
        </p:txBody>
      </p:sp>
      <p:sp>
        <p:nvSpPr>
          <p:cNvPr id="283" name="Google Shape;283;g29823f74615_0_12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92500" lnSpcReduction="20000"/>
          </a:bodyPr>
          <a:lstStyle/>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Models can be parallelized in many ways.</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ct val="69498"/>
              <a:buNone/>
            </a:pPr>
            <a:r>
              <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Model partitions can be placed in GPUs in many ways.</a:t>
            </a:r>
            <a:endParaRPr sz="2800">
              <a:solidFill>
                <a:schemeClr val="dk1"/>
              </a:solidFill>
              <a:latin typeface="Calibri"/>
              <a:ea typeface="Calibri"/>
              <a:cs typeface="Calibri"/>
              <a:sym typeface="Calibri"/>
            </a:endParaRPr>
          </a:p>
          <a:p>
            <a:pPr indent="0" lvl="0" marL="457200" rtl="0" algn="l">
              <a:lnSpc>
                <a:spcPct val="115000"/>
              </a:lnSpc>
              <a:spcBef>
                <a:spcPts val="0"/>
              </a:spcBef>
              <a:spcAft>
                <a:spcPts val="0"/>
              </a:spcAft>
              <a:buSzPct val="69498"/>
              <a:buNone/>
            </a:pPr>
            <a:r>
              <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There is no analytic solution.</a:t>
            </a:r>
            <a:endParaRPr sz="2800">
              <a:solidFill>
                <a:schemeClr val="dk1"/>
              </a:solidFill>
              <a:latin typeface="Calibri"/>
              <a:ea typeface="Calibri"/>
              <a:cs typeface="Calibri"/>
              <a:sym typeface="Calibri"/>
            </a:endParaRPr>
          </a:p>
          <a:p>
            <a:pPr indent="0" lvl="0" marL="457200" rtl="0" algn="l">
              <a:lnSpc>
                <a:spcPct val="115000"/>
              </a:lnSpc>
              <a:spcBef>
                <a:spcPts val="0"/>
              </a:spcBef>
              <a:spcAft>
                <a:spcPts val="0"/>
              </a:spcAft>
              <a:buSzPct val="69498"/>
              <a:buNone/>
            </a:pPr>
            <a:r>
              <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Size of the search space grows exponentially with the number of models and GPUs</a:t>
            </a:r>
            <a:endParaRPr sz="2800">
              <a:solidFill>
                <a:schemeClr val="dk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g29823f74615_0_13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Optimization</a:t>
            </a:r>
            <a:endParaRPr sz="4200">
              <a:latin typeface="Calibri"/>
              <a:ea typeface="Calibri"/>
              <a:cs typeface="Calibri"/>
              <a:sym typeface="Calibri"/>
            </a:endParaRPr>
          </a:p>
          <a:p>
            <a:pPr indent="0" lvl="0" marL="0" rtl="0" algn="l">
              <a:lnSpc>
                <a:spcPct val="100000"/>
              </a:lnSpc>
              <a:spcBef>
                <a:spcPts val="0"/>
              </a:spcBef>
              <a:spcAft>
                <a:spcPts val="0"/>
              </a:spcAft>
              <a:buSzPts val="2800"/>
              <a:buNone/>
            </a:pPr>
            <a:r>
              <a:t/>
            </a:r>
            <a:endParaRPr sz="4200">
              <a:latin typeface="Calibri"/>
              <a:ea typeface="Calibri"/>
              <a:cs typeface="Calibri"/>
              <a:sym typeface="Calibri"/>
            </a:endParaRPr>
          </a:p>
        </p:txBody>
      </p:sp>
      <p:sp>
        <p:nvSpPr>
          <p:cNvPr id="289" name="Google Shape;289;g29823f74615_0_13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Only solution is a numerical one.</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A simulator that estimates the SLO attainment is used to guide the optimization algorithm. </a:t>
            </a:r>
            <a:endParaRPr sz="2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Model parallelism</a:t>
            </a:r>
            <a:endParaRPr sz="4200">
              <a:latin typeface="Calibri"/>
              <a:ea typeface="Calibri"/>
              <a:cs typeface="Calibri"/>
              <a:sym typeface="Calibri"/>
            </a:endParaRPr>
          </a:p>
        </p:txBody>
      </p:sp>
      <p:sp>
        <p:nvSpPr>
          <p:cNvPr id="118" name="Google Shape;118;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latin typeface="Calibri"/>
                <a:ea typeface="Calibri"/>
                <a:cs typeface="Calibri"/>
                <a:sym typeface="Calibri"/>
              </a:rPr>
              <a:t>Model parallelism is necessary.</a:t>
            </a:r>
            <a:endParaRPr sz="2800">
              <a:latin typeface="Calibri"/>
              <a:ea typeface="Calibri"/>
              <a:cs typeface="Calibri"/>
              <a:sym typeface="Calibri"/>
            </a:endParaRPr>
          </a:p>
        </p:txBody>
      </p:sp>
      <p:pic>
        <p:nvPicPr>
          <p:cNvPr id="119" name="Google Shape;119;p3"/>
          <p:cNvPicPr preferRelativeResize="0"/>
          <p:nvPr/>
        </p:nvPicPr>
        <p:blipFill rotWithShape="1">
          <a:blip r:embed="rId3">
            <a:alphaModFix/>
          </a:blip>
          <a:srcRect b="0" l="0" r="0" t="0"/>
          <a:stretch/>
        </p:blipFill>
        <p:spPr>
          <a:xfrm>
            <a:off x="394750" y="2015974"/>
            <a:ext cx="7833076" cy="27784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g29823f74615_0_1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Optimization algorithm</a:t>
            </a:r>
            <a:endParaRPr sz="4200">
              <a:latin typeface="Calibri"/>
              <a:ea typeface="Calibri"/>
              <a:cs typeface="Calibri"/>
              <a:sym typeface="Calibri"/>
            </a:endParaRPr>
          </a:p>
          <a:p>
            <a:pPr indent="0" lvl="0" marL="0" rtl="0" algn="l">
              <a:lnSpc>
                <a:spcPct val="100000"/>
              </a:lnSpc>
              <a:spcBef>
                <a:spcPts val="0"/>
              </a:spcBef>
              <a:spcAft>
                <a:spcPts val="0"/>
              </a:spcAft>
              <a:buSzPts val="2800"/>
              <a:buNone/>
            </a:pPr>
            <a:r>
              <a:t/>
            </a:r>
            <a:endParaRPr sz="4200">
              <a:latin typeface="Calibri"/>
              <a:ea typeface="Calibri"/>
              <a:cs typeface="Calibri"/>
              <a:sym typeface="Calibri"/>
            </a:endParaRPr>
          </a:p>
        </p:txBody>
      </p:sp>
      <p:sp>
        <p:nvSpPr>
          <p:cNvPr id="295" name="Google Shape;295;g29823f74615_0_14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Two steps:</a:t>
            </a:r>
            <a:endParaRPr sz="2800">
              <a:solidFill>
                <a:schemeClr val="dk1"/>
              </a:solidFill>
              <a:latin typeface="Calibri"/>
              <a:ea typeface="Calibri"/>
              <a:cs typeface="Calibri"/>
              <a:sym typeface="Calibri"/>
            </a:endParaRPr>
          </a:p>
          <a:p>
            <a:pPr indent="-406400" lvl="0" marL="9144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Models parallelization: Alpa (more on Alpa in next presentation) is used to parallelize the models. For each model, multiple configurations are produced.</a:t>
            </a:r>
            <a:endParaRPr sz="2800">
              <a:solidFill>
                <a:schemeClr val="dk1"/>
              </a:solidFill>
              <a:latin typeface="Calibri"/>
              <a:ea typeface="Calibri"/>
              <a:cs typeface="Calibri"/>
              <a:sym typeface="Calibri"/>
            </a:endParaRPr>
          </a:p>
          <a:p>
            <a:pPr indent="-406400" lvl="0" marL="9144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Placement: An iterative, numerical search is performed for placement of parallelized models on clusters.</a:t>
            </a:r>
            <a:endParaRPr sz="2800">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g29823f74615_0_15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Model parallelization</a:t>
            </a:r>
            <a:endParaRPr sz="4200">
              <a:latin typeface="Calibri"/>
              <a:ea typeface="Calibri"/>
              <a:cs typeface="Calibri"/>
              <a:sym typeface="Calibri"/>
            </a:endParaRPr>
          </a:p>
        </p:txBody>
      </p:sp>
      <p:sp>
        <p:nvSpPr>
          <p:cNvPr id="301" name="Google Shape;301;g29823f74615_0_15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Alpa is designed for training. So, a modified Alpa that excludes the backward pass and model synchronization is used.</a:t>
            </a:r>
            <a:endParaRPr sz="28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29823f74615_0_1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Model parallelization</a:t>
            </a:r>
            <a:endParaRPr sz="4200">
              <a:latin typeface="Calibri"/>
              <a:ea typeface="Calibri"/>
              <a:cs typeface="Calibri"/>
              <a:sym typeface="Calibri"/>
            </a:endParaRPr>
          </a:p>
        </p:txBody>
      </p:sp>
      <p:sp>
        <p:nvSpPr>
          <p:cNvPr id="307" name="Google Shape;307;g29823f74615_0_15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Devices in the cluster are divided into non-overlapping groups.</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Models are assigned to groups.</a:t>
            </a:r>
            <a:endParaRPr sz="28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g298c11bef69_0_26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Placement</a:t>
            </a:r>
            <a:endParaRPr sz="4200">
              <a:latin typeface="Calibri"/>
              <a:ea typeface="Calibri"/>
              <a:cs typeface="Calibri"/>
              <a:sym typeface="Calibri"/>
            </a:endParaRPr>
          </a:p>
        </p:txBody>
      </p:sp>
      <p:sp>
        <p:nvSpPr>
          <p:cNvPr id="313" name="Google Shape;313;g298c11bef69_0_26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A two level algorithm is designed to optimize the SLO attainment.</a:t>
            </a:r>
            <a:endParaRPr sz="28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g298c11bef69_0_27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Placement</a:t>
            </a:r>
            <a:endParaRPr sz="4200">
              <a:latin typeface="Calibri"/>
              <a:ea typeface="Calibri"/>
              <a:cs typeface="Calibri"/>
              <a:sym typeface="Calibri"/>
            </a:endParaRPr>
          </a:p>
        </p:txBody>
      </p:sp>
      <p:sp>
        <p:nvSpPr>
          <p:cNvPr id="319" name="Google Shape;319;g298c11bef69_0_27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92500" lnSpcReduction="20000"/>
          </a:bodyPr>
          <a:lstStyle/>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The outer algorithm explores different ways of grouping the devices and uses the inner algorithm to decide where to put each model replica.</a:t>
            </a:r>
            <a:endParaRPr sz="28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The inner algorithm simulates all of the possible ways that a model replica can be added to groups. In total PG simulations. P is the number of parallelized configurations and G is number of groups.</a:t>
            </a:r>
            <a:endParaRPr sz="28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g298c11bef69_0_27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Outer algorithm</a:t>
            </a:r>
            <a:endParaRPr sz="4200">
              <a:latin typeface="Calibri"/>
              <a:ea typeface="Calibri"/>
              <a:cs typeface="Calibri"/>
              <a:sym typeface="Calibri"/>
            </a:endParaRPr>
          </a:p>
        </p:txBody>
      </p:sp>
      <p:sp>
        <p:nvSpPr>
          <p:cNvPr id="325" name="Google Shape;325;g298c11bef69_0_27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92500" lnSpcReduction="20000"/>
          </a:bodyPr>
          <a:lstStyle/>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Due to head-of-the-line blocking (called convoying in this paper), models with vastly different latencies shouldn't be in a same group together.</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The outer algorithm first finds all of the possible ways to bucket models into disjoints sets of models with roughly the same latency. Then it assigns each bucket to a device group. </a:t>
            </a:r>
            <a:endParaRPr sz="28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g298c11bef69_0_28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Outer algorithm</a:t>
            </a:r>
            <a:endParaRPr sz="4200">
              <a:latin typeface="Calibri"/>
              <a:ea typeface="Calibri"/>
              <a:cs typeface="Calibri"/>
              <a:sym typeface="Calibri"/>
            </a:endParaRPr>
          </a:p>
        </p:txBody>
      </p:sp>
      <p:sp>
        <p:nvSpPr>
          <p:cNvPr id="331" name="Google Shape;331;g298c11bef69_0_28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2800">
                <a:solidFill>
                  <a:schemeClr val="dk1"/>
                </a:solidFill>
                <a:latin typeface="Calibri"/>
                <a:ea typeface="Calibri"/>
                <a:cs typeface="Calibri"/>
                <a:sym typeface="Calibri"/>
              </a:rPr>
              <a:t>To further reduce the search space size: </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the devices are divided into equal sizes groups.</a:t>
            </a:r>
            <a:endParaRPr sz="28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For load-balancing, only bucket configurations with roughly the same number of requests to each bucket are considered for exploring</a:t>
            </a:r>
            <a:endParaRPr sz="2800">
              <a:solidFill>
                <a:schemeClr val="dk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g29823f74615_0_16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Data parallelism</a:t>
            </a:r>
            <a:endParaRPr sz="4200">
              <a:latin typeface="Calibri"/>
              <a:ea typeface="Calibri"/>
              <a:cs typeface="Calibri"/>
              <a:sym typeface="Calibri"/>
            </a:endParaRPr>
          </a:p>
        </p:txBody>
      </p:sp>
      <p:sp>
        <p:nvSpPr>
          <p:cNvPr id="337" name="Google Shape;337;g29823f74615_0_16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Data parallelism is achieved by placing a model in multiple groups.</a:t>
            </a:r>
            <a:endParaRPr sz="2800">
              <a:solidFill>
                <a:schemeClr val="dk1"/>
              </a:solidFill>
              <a:latin typeface="Calibri"/>
              <a:ea typeface="Calibri"/>
              <a:cs typeface="Calibri"/>
              <a:sym typeface="Calibri"/>
            </a:endParaRPr>
          </a:p>
        </p:txBody>
      </p:sp>
      <p:pic>
        <p:nvPicPr>
          <p:cNvPr id="338" name="Google Shape;338;g29823f74615_0_163"/>
          <p:cNvPicPr preferRelativeResize="0"/>
          <p:nvPr/>
        </p:nvPicPr>
        <p:blipFill rotWithShape="1">
          <a:blip r:embed="rId3">
            <a:alphaModFix/>
          </a:blip>
          <a:srcRect b="0" l="0" r="0" t="0"/>
          <a:stretch/>
        </p:blipFill>
        <p:spPr>
          <a:xfrm>
            <a:off x="1481250" y="2401575"/>
            <a:ext cx="6181501" cy="275062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g29823f74615_0_16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Scheduling</a:t>
            </a:r>
            <a:endParaRPr sz="4200">
              <a:latin typeface="Calibri"/>
              <a:ea typeface="Calibri"/>
              <a:cs typeface="Calibri"/>
              <a:sym typeface="Calibri"/>
            </a:endParaRPr>
          </a:p>
        </p:txBody>
      </p:sp>
      <p:sp>
        <p:nvSpPr>
          <p:cNvPr id="344" name="Google Shape;344;g29823f74615_0_169"/>
          <p:cNvSpPr txBox="1"/>
          <p:nvPr>
            <p:ph idx="1" type="body"/>
          </p:nvPr>
        </p:nvSpPr>
        <p:spPr>
          <a:xfrm>
            <a:off x="311700" y="1152475"/>
            <a:ext cx="8520600" cy="1338900"/>
          </a:xfrm>
          <a:prstGeom prst="rect">
            <a:avLst/>
          </a:prstGeom>
          <a:noFill/>
          <a:ln>
            <a:noFill/>
          </a:ln>
        </p:spPr>
        <p:txBody>
          <a:bodyPr anchorCtr="0" anchor="t" bIns="91425" lIns="91425" spcFirstLastPara="1" rIns="91425" wrap="square" tIns="91425">
            <a:normAutofit fontScale="92500" lnSpcReduction="20000"/>
          </a:bodyPr>
          <a:lstStyle/>
          <a:p>
            <a:pPr indent="0" lvl="0" marL="0" rtl="0" algn="l">
              <a:lnSpc>
                <a:spcPct val="115000"/>
              </a:lnSpc>
              <a:spcBef>
                <a:spcPts val="0"/>
              </a:spcBef>
              <a:spcAft>
                <a:spcPts val="0"/>
              </a:spcAft>
              <a:buSzPct val="69498"/>
              <a:buNone/>
            </a:pPr>
            <a:r>
              <a:rPr lang="en" sz="2800">
                <a:solidFill>
                  <a:schemeClr val="dk1"/>
                </a:solidFill>
                <a:latin typeface="Calibri"/>
                <a:ea typeface="Calibri"/>
                <a:cs typeface="Calibri"/>
                <a:sym typeface="Calibri"/>
              </a:rPr>
              <a:t>New requests are put in the group that can serve the request and has the shortest queue. For example, a request for model a can be put in both Group 1 and Group 2’s queues.</a:t>
            </a:r>
            <a:endParaRPr sz="2800">
              <a:solidFill>
                <a:schemeClr val="dk1"/>
              </a:solidFill>
              <a:latin typeface="Calibri"/>
              <a:ea typeface="Calibri"/>
              <a:cs typeface="Calibri"/>
              <a:sym typeface="Calibri"/>
            </a:endParaRPr>
          </a:p>
        </p:txBody>
      </p:sp>
      <p:pic>
        <p:nvPicPr>
          <p:cNvPr id="345" name="Google Shape;345;g29823f74615_0_169"/>
          <p:cNvPicPr preferRelativeResize="0"/>
          <p:nvPr/>
        </p:nvPicPr>
        <p:blipFill rotWithShape="1">
          <a:blip r:embed="rId3">
            <a:alphaModFix/>
          </a:blip>
          <a:srcRect b="0" l="0" r="0" t="0"/>
          <a:stretch/>
        </p:blipFill>
        <p:spPr>
          <a:xfrm>
            <a:off x="1481250" y="2401575"/>
            <a:ext cx="6181501" cy="27506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g29823f74615_0_17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Scheduling</a:t>
            </a:r>
            <a:endParaRPr sz="4200">
              <a:latin typeface="Calibri"/>
              <a:ea typeface="Calibri"/>
              <a:cs typeface="Calibri"/>
              <a:sym typeface="Calibri"/>
            </a:endParaRPr>
          </a:p>
        </p:txBody>
      </p:sp>
      <p:sp>
        <p:nvSpPr>
          <p:cNvPr id="351" name="Google Shape;351;g29823f74615_0_17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Each group’s queue is first come first serve.</a:t>
            </a:r>
            <a:endParaRPr sz="2800">
              <a:solidFill>
                <a:schemeClr val="dk1"/>
              </a:solidFill>
              <a:latin typeface="Calibri"/>
              <a:ea typeface="Calibri"/>
              <a:cs typeface="Calibri"/>
              <a:sym typeface="Calibri"/>
            </a:endParaRPr>
          </a:p>
        </p:txBody>
      </p:sp>
      <p:pic>
        <p:nvPicPr>
          <p:cNvPr id="352" name="Google Shape;352;g29823f74615_0_175"/>
          <p:cNvPicPr preferRelativeResize="0"/>
          <p:nvPr/>
        </p:nvPicPr>
        <p:blipFill rotWithShape="1">
          <a:blip r:embed="rId3">
            <a:alphaModFix/>
          </a:blip>
          <a:srcRect b="0" l="0" r="0" t="0"/>
          <a:stretch/>
        </p:blipFill>
        <p:spPr>
          <a:xfrm>
            <a:off x="1481250" y="2401575"/>
            <a:ext cx="6181501" cy="27506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29823f74615_0_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Model parallelism</a:t>
            </a:r>
            <a:endParaRPr sz="4200">
              <a:latin typeface="Calibri"/>
              <a:ea typeface="Calibri"/>
              <a:cs typeface="Calibri"/>
              <a:sym typeface="Calibri"/>
            </a:endParaRPr>
          </a:p>
        </p:txBody>
      </p:sp>
      <p:sp>
        <p:nvSpPr>
          <p:cNvPr id="125" name="Google Shape;125;g29823f74615_0_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latin typeface="Calibri"/>
                <a:ea typeface="Calibri"/>
                <a:cs typeface="Calibri"/>
                <a:sym typeface="Calibri"/>
              </a:rPr>
              <a:t>Model parallelism is necessary.</a:t>
            </a:r>
            <a:endParaRPr sz="2800">
              <a:latin typeface="Calibri"/>
              <a:ea typeface="Calibri"/>
              <a:cs typeface="Calibri"/>
              <a:sym typeface="Calibri"/>
            </a:endParaRPr>
          </a:p>
          <a:p>
            <a:pPr indent="0" lvl="0" marL="0" rtl="0" algn="l">
              <a:lnSpc>
                <a:spcPct val="115000"/>
              </a:lnSpc>
              <a:spcBef>
                <a:spcPts val="0"/>
              </a:spcBef>
              <a:spcAft>
                <a:spcPts val="0"/>
              </a:spcAft>
              <a:buSzPts val="1800"/>
              <a:buNone/>
            </a:pPr>
            <a:r>
              <a:rPr lang="en" sz="2800">
                <a:solidFill>
                  <a:srgbClr val="FF0000"/>
                </a:solidFill>
                <a:latin typeface="Calibri"/>
                <a:ea typeface="Calibri"/>
                <a:cs typeface="Calibri"/>
                <a:sym typeface="Calibri"/>
              </a:rPr>
              <a:t>Model parallelism is beneficial.</a:t>
            </a:r>
            <a:endParaRPr sz="2800">
              <a:solidFill>
                <a:srgbClr val="FF0000"/>
              </a:solidFill>
              <a:latin typeface="Calibri"/>
              <a:ea typeface="Calibri"/>
              <a:cs typeface="Calibri"/>
              <a:sym typeface="Calibri"/>
            </a:endParaRPr>
          </a:p>
          <a:p>
            <a:pPr indent="0" lvl="0" marL="0" rtl="0" algn="l">
              <a:lnSpc>
                <a:spcPct val="115000"/>
              </a:lnSpc>
              <a:spcBef>
                <a:spcPts val="0"/>
              </a:spcBef>
              <a:spcAft>
                <a:spcPts val="0"/>
              </a:spcAft>
              <a:buSzPts val="1800"/>
              <a:buNone/>
            </a:pPr>
            <a:r>
              <a:t/>
            </a:r>
            <a:endParaRPr sz="2800">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g29823f74615_0_27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Simulator</a:t>
            </a:r>
            <a:endParaRPr sz="4200">
              <a:latin typeface="Calibri"/>
              <a:ea typeface="Calibri"/>
              <a:cs typeface="Calibri"/>
              <a:sym typeface="Calibri"/>
            </a:endParaRPr>
          </a:p>
        </p:txBody>
      </p:sp>
      <p:sp>
        <p:nvSpPr>
          <p:cNvPr id="358" name="Google Shape;358;g29823f74615_0_27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AlpaServe is simulation guided so the accuracy of simulator is very important.</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DNN execution is highly predictable.</a:t>
            </a:r>
            <a:endParaRPr sz="28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g29823f74615_0_27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Simulator</a:t>
            </a:r>
            <a:endParaRPr sz="4200">
              <a:latin typeface="Calibri"/>
              <a:ea typeface="Calibri"/>
              <a:cs typeface="Calibri"/>
              <a:sym typeface="Calibri"/>
            </a:endParaRPr>
          </a:p>
        </p:txBody>
      </p:sp>
      <p:sp>
        <p:nvSpPr>
          <p:cNvPr id="364" name="Google Shape;364;g29823f74615_0_278"/>
          <p:cNvSpPr txBox="1"/>
          <p:nvPr>
            <p:ph idx="1" type="body"/>
          </p:nvPr>
        </p:nvSpPr>
        <p:spPr>
          <a:xfrm>
            <a:off x="311700" y="1152475"/>
            <a:ext cx="8520600" cy="1178100"/>
          </a:xfrm>
          <a:prstGeom prst="rect">
            <a:avLst/>
          </a:prstGeom>
          <a:noFill/>
          <a:ln>
            <a:noFill/>
          </a:ln>
        </p:spPr>
        <p:txBody>
          <a:bodyPr anchorCtr="0" anchor="t" bIns="91425" lIns="91425" spcFirstLastPara="1" rIns="91425" wrap="square" tIns="91425">
            <a:normAutofit fontScale="77500" lnSpcReduction="20000"/>
          </a:bodyPr>
          <a:lstStyle/>
          <a:p>
            <a:pPr indent="-36639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Simulator is within 2% of the actual value for SLO attainment in tested scenarios.</a:t>
            </a:r>
            <a:endParaRPr sz="2800">
              <a:solidFill>
                <a:schemeClr val="dk1"/>
              </a:solidFill>
              <a:latin typeface="Calibri"/>
              <a:ea typeface="Calibri"/>
              <a:cs typeface="Calibri"/>
              <a:sym typeface="Calibri"/>
            </a:endParaRPr>
          </a:p>
          <a:p>
            <a:pPr indent="-36639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Selective Replication is AlpaServe without model parallelism.</a:t>
            </a:r>
            <a:endParaRPr sz="2800">
              <a:solidFill>
                <a:schemeClr val="dk1"/>
              </a:solidFill>
              <a:latin typeface="Calibri"/>
              <a:ea typeface="Calibri"/>
              <a:cs typeface="Calibri"/>
              <a:sym typeface="Calibri"/>
            </a:endParaRPr>
          </a:p>
        </p:txBody>
      </p:sp>
      <p:pic>
        <p:nvPicPr>
          <p:cNvPr id="365" name="Google Shape;365;g29823f74615_0_278"/>
          <p:cNvPicPr preferRelativeResize="0"/>
          <p:nvPr/>
        </p:nvPicPr>
        <p:blipFill rotWithShape="1">
          <a:blip r:embed="rId3">
            <a:alphaModFix/>
          </a:blip>
          <a:srcRect b="0" l="0" r="0" t="0"/>
          <a:stretch/>
        </p:blipFill>
        <p:spPr>
          <a:xfrm>
            <a:off x="1619138" y="2251825"/>
            <a:ext cx="5905725" cy="289167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g29823f74615_0_18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Summary</a:t>
            </a:r>
            <a:endParaRPr sz="4200">
              <a:latin typeface="Calibri"/>
              <a:ea typeface="Calibri"/>
              <a:cs typeface="Calibri"/>
              <a:sym typeface="Calibri"/>
            </a:endParaRPr>
          </a:p>
        </p:txBody>
      </p:sp>
      <p:sp>
        <p:nvSpPr>
          <p:cNvPr id="371" name="Google Shape;371;g29823f74615_0_18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92500" lnSpcReduction="20000"/>
          </a:bodyPr>
          <a:lstStyle/>
          <a:p>
            <a:pPr indent="-393065" lvl="0" marL="457200" rtl="0" algn="l">
              <a:lnSpc>
                <a:spcPct val="115000"/>
              </a:lnSpc>
              <a:spcBef>
                <a:spcPts val="0"/>
              </a:spcBef>
              <a:spcAft>
                <a:spcPts val="0"/>
              </a:spcAft>
              <a:buClr>
                <a:schemeClr val="dk1"/>
              </a:buClr>
              <a:buSzPct val="100000"/>
              <a:buFont typeface="Calibri"/>
              <a:buAutoNum type="arabicPeriod"/>
            </a:pPr>
            <a:r>
              <a:rPr lang="en" sz="2800">
                <a:solidFill>
                  <a:schemeClr val="dk1"/>
                </a:solidFill>
                <a:latin typeface="Calibri"/>
                <a:ea typeface="Calibri"/>
                <a:cs typeface="Calibri"/>
                <a:sym typeface="Calibri"/>
              </a:rPr>
              <a:t>Multiplexing using model parallelism can increase SLO attainment.</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AutoNum type="arabicPeriod"/>
            </a:pPr>
            <a:r>
              <a:rPr lang="en" sz="2800">
                <a:solidFill>
                  <a:schemeClr val="dk1"/>
                </a:solidFill>
                <a:latin typeface="Calibri"/>
                <a:ea typeface="Calibri"/>
                <a:cs typeface="Calibri"/>
                <a:sym typeface="Calibri"/>
              </a:rPr>
              <a:t>The design space for model multiplexing is very large.</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AutoNum type="arabicPeriod"/>
            </a:pPr>
            <a:r>
              <a:rPr lang="en" sz="2800">
                <a:solidFill>
                  <a:schemeClr val="dk1"/>
                </a:solidFill>
                <a:latin typeface="Calibri"/>
                <a:ea typeface="Calibri"/>
                <a:cs typeface="Calibri"/>
                <a:sym typeface="Calibri"/>
              </a:rPr>
              <a:t>AlpaServe is a simulation-guided system for placing and parallelizing a set of models in a cluster to achieve a high SLO attainment.</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AutoNum type="arabicPeriod"/>
            </a:pPr>
            <a:r>
              <a:rPr lang="en" sz="2800">
                <a:solidFill>
                  <a:schemeClr val="dk1"/>
                </a:solidFill>
                <a:latin typeface="Calibri"/>
                <a:ea typeface="Calibri"/>
                <a:cs typeface="Calibri"/>
                <a:sym typeface="Calibri"/>
              </a:rPr>
              <a:t>AlpaServe is compatible with other inference serving optimization techniques like batching and preemption.</a:t>
            </a:r>
            <a:endParaRPr sz="2800">
              <a:solidFill>
                <a:schemeClr val="dk1"/>
              </a:solidFill>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g29823f74615_0_19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Setup</a:t>
            </a:r>
            <a:endParaRPr sz="4200">
              <a:latin typeface="Calibri"/>
              <a:ea typeface="Calibri"/>
              <a:cs typeface="Calibri"/>
              <a:sym typeface="Calibri"/>
            </a:endParaRPr>
          </a:p>
        </p:txBody>
      </p:sp>
      <p:sp>
        <p:nvSpPr>
          <p:cNvPr id="377" name="Google Shape;377;g29823f74615_0_19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Cluster: 8 nodes each with 8 Nvidia V100 GPUs.</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Metrics: Under assumption of 99% service attainment</a:t>
            </a:r>
            <a:endParaRPr sz="2800">
              <a:solidFill>
                <a:schemeClr val="dk1"/>
              </a:solidFill>
              <a:latin typeface="Calibri"/>
              <a:ea typeface="Calibri"/>
              <a:cs typeface="Calibri"/>
              <a:sym typeface="Calibri"/>
            </a:endParaRPr>
          </a:p>
          <a:p>
            <a:pPr indent="-406400" lvl="0" marL="9144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Minimum number of devices</a:t>
            </a:r>
            <a:endParaRPr sz="2800">
              <a:solidFill>
                <a:schemeClr val="dk1"/>
              </a:solidFill>
              <a:latin typeface="Calibri"/>
              <a:ea typeface="Calibri"/>
              <a:cs typeface="Calibri"/>
              <a:sym typeface="Calibri"/>
            </a:endParaRPr>
          </a:p>
          <a:p>
            <a:pPr indent="-406400" lvl="0" marL="9144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Maximum CV (burstiness)</a:t>
            </a:r>
            <a:endParaRPr sz="2800">
              <a:solidFill>
                <a:schemeClr val="dk1"/>
              </a:solidFill>
              <a:latin typeface="Calibri"/>
              <a:ea typeface="Calibri"/>
              <a:cs typeface="Calibri"/>
              <a:sym typeface="Calibri"/>
            </a:endParaRPr>
          </a:p>
          <a:p>
            <a:pPr indent="-406400" lvl="0" marL="9144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Maximum request load</a:t>
            </a:r>
            <a:endParaRPr sz="2800">
              <a:solidFill>
                <a:schemeClr val="dk1"/>
              </a:solidFill>
              <a:latin typeface="Calibri"/>
              <a:ea typeface="Calibri"/>
              <a:cs typeface="Calibri"/>
              <a:sym typeface="Calibri"/>
            </a:endParaRPr>
          </a:p>
          <a:p>
            <a:pPr indent="-406400" lvl="0" marL="914400" rtl="0" algn="l">
              <a:lnSpc>
                <a:spcPct val="115000"/>
              </a:lnSpc>
              <a:spcBef>
                <a:spcPts val="0"/>
              </a:spcBef>
              <a:spcAft>
                <a:spcPts val="0"/>
              </a:spcAft>
              <a:buClr>
                <a:schemeClr val="dk1"/>
              </a:buClr>
              <a:buSzPts val="2800"/>
              <a:buFont typeface="Calibri"/>
              <a:buAutoNum type="arabicPeriod"/>
            </a:pPr>
            <a:r>
              <a:rPr lang="en" sz="2800">
                <a:solidFill>
                  <a:schemeClr val="dk1"/>
                </a:solidFill>
                <a:latin typeface="Calibri"/>
                <a:ea typeface="Calibri"/>
                <a:cs typeface="Calibri"/>
                <a:sym typeface="Calibri"/>
              </a:rPr>
              <a:t>The minimal SLO that can be attained for 99% of requests</a:t>
            </a:r>
            <a:endParaRPr sz="2800">
              <a:solidFill>
                <a:schemeClr val="dk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g29823f74615_0_19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Setup</a:t>
            </a:r>
            <a:endParaRPr sz="4200">
              <a:latin typeface="Calibri"/>
              <a:ea typeface="Calibri"/>
              <a:cs typeface="Calibri"/>
              <a:sym typeface="Calibri"/>
            </a:endParaRPr>
          </a:p>
        </p:txBody>
      </p:sp>
      <p:sp>
        <p:nvSpPr>
          <p:cNvPr id="383" name="Google Shape;383;g29823f74615_0_19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Workloads:</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There is no publicly available production ML inference trace so two Azure faas traces, MFC1 and MFC2 are repurposed for ML task. MFC2 is burstier.</a:t>
            </a:r>
            <a:endParaRPr sz="2800">
              <a:solidFill>
                <a:schemeClr val="dk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g29823f74615_0_20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Setup</a:t>
            </a:r>
            <a:endParaRPr sz="4200">
              <a:latin typeface="Calibri"/>
              <a:ea typeface="Calibri"/>
              <a:cs typeface="Calibri"/>
              <a:sym typeface="Calibri"/>
            </a:endParaRPr>
          </a:p>
        </p:txBody>
      </p:sp>
      <p:sp>
        <p:nvSpPr>
          <p:cNvPr id="389" name="Google Shape;389;g29823f74615_0_20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Models:</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Under 4 scenarios, different combination of models are used.</a:t>
            </a:r>
            <a:endParaRPr sz="2800">
              <a:solidFill>
                <a:schemeClr val="dk1"/>
              </a:solidFill>
              <a:latin typeface="Calibri"/>
              <a:ea typeface="Calibri"/>
              <a:cs typeface="Calibri"/>
              <a:sym typeface="Calibri"/>
            </a:endParaRPr>
          </a:p>
        </p:txBody>
      </p:sp>
      <p:pic>
        <p:nvPicPr>
          <p:cNvPr id="390" name="Google Shape;390;g29823f74615_0_202"/>
          <p:cNvPicPr preferRelativeResize="0"/>
          <p:nvPr/>
        </p:nvPicPr>
        <p:blipFill rotWithShape="1">
          <a:blip r:embed="rId3">
            <a:alphaModFix/>
          </a:blip>
          <a:srcRect b="0" l="0" r="0" t="0"/>
          <a:stretch/>
        </p:blipFill>
        <p:spPr>
          <a:xfrm>
            <a:off x="1204200" y="2500075"/>
            <a:ext cx="6735599" cy="27267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g29823f74615_0_20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Baselines</a:t>
            </a:r>
            <a:endParaRPr sz="4200">
              <a:latin typeface="Calibri"/>
              <a:ea typeface="Calibri"/>
              <a:cs typeface="Calibri"/>
              <a:sym typeface="Calibri"/>
            </a:endParaRPr>
          </a:p>
        </p:txBody>
      </p:sp>
      <p:sp>
        <p:nvSpPr>
          <p:cNvPr id="396" name="Google Shape;396;g29823f74615_0_20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Clockwork++: Clockwork implemented in simulator without the swapping overhead. Upperbound for performance of clockwork.</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SR: FastServe without model parallelism.</a:t>
            </a:r>
            <a:endParaRPr sz="2800">
              <a:solidFill>
                <a:schemeClr val="dk1"/>
              </a:solidFill>
              <a:latin typeface="Calibri"/>
              <a:ea typeface="Calibri"/>
              <a:cs typeface="Calibri"/>
              <a:sym typeface="Calibri"/>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g29823f74615_0_2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Number of devices</a:t>
            </a:r>
            <a:endParaRPr sz="4200">
              <a:latin typeface="Calibri"/>
              <a:ea typeface="Calibri"/>
              <a:cs typeface="Calibri"/>
              <a:sym typeface="Calibri"/>
            </a:endParaRPr>
          </a:p>
        </p:txBody>
      </p:sp>
      <p:sp>
        <p:nvSpPr>
          <p:cNvPr id="402" name="Google Shape;402;g29823f74615_0_214"/>
          <p:cNvSpPr txBox="1"/>
          <p:nvPr>
            <p:ph idx="1" type="body"/>
          </p:nvPr>
        </p:nvSpPr>
        <p:spPr>
          <a:xfrm>
            <a:off x="311700" y="1152475"/>
            <a:ext cx="8520600" cy="1643100"/>
          </a:xfrm>
          <a:prstGeom prst="rect">
            <a:avLst/>
          </a:prstGeom>
          <a:noFill/>
          <a:ln>
            <a:noFill/>
          </a:ln>
        </p:spPr>
        <p:txBody>
          <a:bodyPr anchorCtr="0" anchor="t" bIns="91425" lIns="91425" spcFirstLastPara="1" rIns="91425" wrap="square" tIns="91425">
            <a:normAutofit fontScale="92500" lnSpcReduction="20000"/>
          </a:bodyPr>
          <a:lstStyle/>
          <a:p>
            <a:pPr indent="0" lvl="0" marL="0" rtl="0" algn="l">
              <a:lnSpc>
                <a:spcPct val="115000"/>
              </a:lnSpc>
              <a:spcBef>
                <a:spcPts val="0"/>
              </a:spcBef>
              <a:spcAft>
                <a:spcPts val="0"/>
              </a:spcAft>
              <a:buSzPct val="69498"/>
              <a:buNone/>
            </a:pPr>
            <a:r>
              <a:rPr lang="en" sz="2800">
                <a:solidFill>
                  <a:schemeClr val="dk1"/>
                </a:solidFill>
                <a:latin typeface="Calibri"/>
                <a:ea typeface="Calibri"/>
                <a:cs typeface="Calibri"/>
                <a:sym typeface="Calibri"/>
              </a:rPr>
              <a:t>Dotted line shows the minimum number of devices that achieves 99% SLO attainment.</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ct val="69498"/>
              <a:buNone/>
            </a:pPr>
            <a:r>
              <a:rPr lang="en" sz="2800">
                <a:solidFill>
                  <a:schemeClr val="dk1"/>
                </a:solidFill>
                <a:latin typeface="Calibri"/>
                <a:ea typeface="Calibri"/>
                <a:cs typeface="Calibri"/>
                <a:sym typeface="Calibri"/>
              </a:rPr>
              <a:t>AlpaServe requires a lower number of devices for 99% attainment</a:t>
            </a:r>
            <a:endParaRPr sz="2800">
              <a:solidFill>
                <a:schemeClr val="dk1"/>
              </a:solidFill>
              <a:latin typeface="Calibri"/>
              <a:ea typeface="Calibri"/>
              <a:cs typeface="Calibri"/>
              <a:sym typeface="Calibri"/>
            </a:endParaRPr>
          </a:p>
        </p:txBody>
      </p:sp>
      <p:pic>
        <p:nvPicPr>
          <p:cNvPr id="403" name="Google Shape;403;g29823f74615_0_214"/>
          <p:cNvPicPr preferRelativeResize="0"/>
          <p:nvPr/>
        </p:nvPicPr>
        <p:blipFill rotWithShape="1">
          <a:blip r:embed="rId3">
            <a:alphaModFix/>
          </a:blip>
          <a:srcRect b="0" l="1426" r="49511" t="19491"/>
          <a:stretch/>
        </p:blipFill>
        <p:spPr>
          <a:xfrm>
            <a:off x="642252" y="2903275"/>
            <a:ext cx="7859501" cy="2107625"/>
          </a:xfrm>
          <a:prstGeom prst="rect">
            <a:avLst/>
          </a:prstGeom>
          <a:noFill/>
          <a:ln>
            <a:noFill/>
          </a:ln>
        </p:spPr>
      </p:pic>
      <p:pic>
        <p:nvPicPr>
          <p:cNvPr id="404" name="Google Shape;404;g29823f74615_0_214"/>
          <p:cNvPicPr preferRelativeResize="0"/>
          <p:nvPr/>
        </p:nvPicPr>
        <p:blipFill rotWithShape="1">
          <a:blip r:embed="rId4">
            <a:alphaModFix/>
          </a:blip>
          <a:srcRect b="0" l="0" r="0" t="0"/>
          <a:stretch/>
        </p:blipFill>
        <p:spPr>
          <a:xfrm>
            <a:off x="3050688" y="2553375"/>
            <a:ext cx="3042625" cy="3499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g29823f74615_0_22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load</a:t>
            </a:r>
            <a:endParaRPr sz="4200">
              <a:latin typeface="Calibri"/>
              <a:ea typeface="Calibri"/>
              <a:cs typeface="Calibri"/>
              <a:sym typeface="Calibri"/>
            </a:endParaRPr>
          </a:p>
        </p:txBody>
      </p:sp>
      <p:sp>
        <p:nvSpPr>
          <p:cNvPr id="410" name="Google Shape;410;g29823f74615_0_228"/>
          <p:cNvSpPr txBox="1"/>
          <p:nvPr>
            <p:ph idx="1" type="body"/>
          </p:nvPr>
        </p:nvSpPr>
        <p:spPr>
          <a:xfrm>
            <a:off x="311700" y="1152475"/>
            <a:ext cx="8520600" cy="1643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AlpaServe can handle higher loads</a:t>
            </a:r>
            <a:endParaRPr sz="2800">
              <a:solidFill>
                <a:schemeClr val="dk1"/>
              </a:solidFill>
              <a:latin typeface="Calibri"/>
              <a:ea typeface="Calibri"/>
              <a:cs typeface="Calibri"/>
              <a:sym typeface="Calibri"/>
            </a:endParaRPr>
          </a:p>
        </p:txBody>
      </p:sp>
      <p:pic>
        <p:nvPicPr>
          <p:cNvPr id="411" name="Google Shape;411;g29823f74615_0_228"/>
          <p:cNvPicPr preferRelativeResize="0"/>
          <p:nvPr/>
        </p:nvPicPr>
        <p:blipFill rotWithShape="1">
          <a:blip r:embed="rId3">
            <a:alphaModFix/>
          </a:blip>
          <a:srcRect b="0" l="0" r="0" t="0"/>
          <a:stretch/>
        </p:blipFill>
        <p:spPr>
          <a:xfrm>
            <a:off x="311700" y="2308050"/>
            <a:ext cx="8520599" cy="716117"/>
          </a:xfrm>
          <a:prstGeom prst="rect">
            <a:avLst/>
          </a:prstGeom>
          <a:noFill/>
          <a:ln>
            <a:noFill/>
          </a:ln>
        </p:spPr>
      </p:pic>
      <p:pic>
        <p:nvPicPr>
          <p:cNvPr id="412" name="Google Shape;412;g29823f74615_0_228"/>
          <p:cNvPicPr preferRelativeResize="0"/>
          <p:nvPr/>
        </p:nvPicPr>
        <p:blipFill rotWithShape="1">
          <a:blip r:embed="rId4">
            <a:alphaModFix/>
          </a:blip>
          <a:srcRect b="0" l="0" r="0" t="0"/>
          <a:stretch/>
        </p:blipFill>
        <p:spPr>
          <a:xfrm>
            <a:off x="465488" y="3054751"/>
            <a:ext cx="8213025" cy="2086774"/>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g29823f74615_0_23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load</a:t>
            </a:r>
            <a:endParaRPr sz="4200">
              <a:latin typeface="Calibri"/>
              <a:ea typeface="Calibri"/>
              <a:cs typeface="Calibri"/>
              <a:sym typeface="Calibri"/>
            </a:endParaRPr>
          </a:p>
        </p:txBody>
      </p:sp>
      <p:sp>
        <p:nvSpPr>
          <p:cNvPr id="418" name="Google Shape;418;g29823f74615_0_238"/>
          <p:cNvSpPr txBox="1"/>
          <p:nvPr>
            <p:ph idx="1" type="body"/>
          </p:nvPr>
        </p:nvSpPr>
        <p:spPr>
          <a:xfrm>
            <a:off x="311700" y="1152475"/>
            <a:ext cx="8520600" cy="1643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AlpaServe can handle more bursty loads.</a:t>
            </a:r>
            <a:endParaRPr sz="2800">
              <a:solidFill>
                <a:schemeClr val="dk1"/>
              </a:solidFill>
              <a:latin typeface="Calibri"/>
              <a:ea typeface="Calibri"/>
              <a:cs typeface="Calibri"/>
              <a:sym typeface="Calibri"/>
            </a:endParaRPr>
          </a:p>
        </p:txBody>
      </p:sp>
      <p:pic>
        <p:nvPicPr>
          <p:cNvPr id="419" name="Google Shape;419;g29823f74615_0_238"/>
          <p:cNvPicPr preferRelativeResize="0"/>
          <p:nvPr/>
        </p:nvPicPr>
        <p:blipFill rotWithShape="1">
          <a:blip r:embed="rId3">
            <a:alphaModFix/>
          </a:blip>
          <a:srcRect b="0" l="0" r="0" t="0"/>
          <a:stretch/>
        </p:blipFill>
        <p:spPr>
          <a:xfrm>
            <a:off x="311700" y="2308050"/>
            <a:ext cx="8520599" cy="716117"/>
          </a:xfrm>
          <a:prstGeom prst="rect">
            <a:avLst/>
          </a:prstGeom>
          <a:noFill/>
          <a:ln>
            <a:noFill/>
          </a:ln>
        </p:spPr>
      </p:pic>
      <p:pic>
        <p:nvPicPr>
          <p:cNvPr id="420" name="Google Shape;420;g29823f74615_0_238"/>
          <p:cNvPicPr preferRelativeResize="0"/>
          <p:nvPr/>
        </p:nvPicPr>
        <p:blipFill rotWithShape="1">
          <a:blip r:embed="rId4">
            <a:alphaModFix/>
          </a:blip>
          <a:srcRect b="0" l="0" r="0" t="0"/>
          <a:stretch/>
        </p:blipFill>
        <p:spPr>
          <a:xfrm>
            <a:off x="368363" y="3081025"/>
            <a:ext cx="8407280" cy="2106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29823f74615_0_1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Motivating example: System model</a:t>
            </a:r>
            <a:endParaRPr sz="4200">
              <a:latin typeface="Calibri"/>
              <a:ea typeface="Calibri"/>
              <a:cs typeface="Calibri"/>
              <a:sym typeface="Calibri"/>
            </a:endParaRPr>
          </a:p>
        </p:txBody>
      </p:sp>
      <p:sp>
        <p:nvSpPr>
          <p:cNvPr id="131" name="Google Shape;131;g29823f74615_0_1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t/>
            </a:r>
            <a:endParaRPr sz="2800">
              <a:solidFill>
                <a:srgbClr val="FF0000"/>
              </a:solidFill>
              <a:latin typeface="Calibri"/>
              <a:ea typeface="Calibri"/>
              <a:cs typeface="Calibri"/>
              <a:sym typeface="Calibri"/>
            </a:endParaRPr>
          </a:p>
          <a:p>
            <a:pPr indent="0" lvl="0" marL="0" rtl="0" algn="l">
              <a:lnSpc>
                <a:spcPct val="115000"/>
              </a:lnSpc>
              <a:spcBef>
                <a:spcPts val="0"/>
              </a:spcBef>
              <a:spcAft>
                <a:spcPts val="0"/>
              </a:spcAft>
              <a:buSzPts val="1800"/>
              <a:buNone/>
            </a:pPr>
            <a:r>
              <a:t/>
            </a:r>
            <a:endParaRPr sz="2800">
              <a:latin typeface="Calibri"/>
              <a:ea typeface="Calibri"/>
              <a:cs typeface="Calibri"/>
              <a:sym typeface="Calibri"/>
            </a:endParaRPr>
          </a:p>
        </p:txBody>
      </p:sp>
      <p:pic>
        <p:nvPicPr>
          <p:cNvPr id="132" name="Google Shape;132;g29823f74615_0_19"/>
          <p:cNvPicPr preferRelativeResize="0"/>
          <p:nvPr/>
        </p:nvPicPr>
        <p:blipFill rotWithShape="1">
          <a:blip r:embed="rId3">
            <a:alphaModFix/>
          </a:blip>
          <a:srcRect b="0" l="0" r="0" t="0"/>
          <a:stretch/>
        </p:blipFill>
        <p:spPr>
          <a:xfrm>
            <a:off x="681963" y="1458151"/>
            <a:ext cx="7780077" cy="3365076"/>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g29823f74615_0_2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SLO</a:t>
            </a:r>
            <a:endParaRPr sz="4200">
              <a:latin typeface="Calibri"/>
              <a:ea typeface="Calibri"/>
              <a:cs typeface="Calibri"/>
              <a:sym typeface="Calibri"/>
            </a:endParaRPr>
          </a:p>
        </p:txBody>
      </p:sp>
      <p:sp>
        <p:nvSpPr>
          <p:cNvPr id="426" name="Google Shape;426;g29823f74615_0_246"/>
          <p:cNvSpPr txBox="1"/>
          <p:nvPr>
            <p:ph idx="1" type="body"/>
          </p:nvPr>
        </p:nvSpPr>
        <p:spPr>
          <a:xfrm>
            <a:off x="311700" y="1152475"/>
            <a:ext cx="8520600" cy="12384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15000"/>
              </a:lnSpc>
              <a:spcBef>
                <a:spcPts val="0"/>
              </a:spcBef>
              <a:spcAft>
                <a:spcPts val="0"/>
              </a:spcAft>
              <a:buSzPct val="75630"/>
              <a:buNone/>
            </a:pPr>
            <a:r>
              <a:rPr lang="en" sz="2800">
                <a:solidFill>
                  <a:schemeClr val="dk1"/>
                </a:solidFill>
                <a:latin typeface="Calibri"/>
                <a:ea typeface="Calibri"/>
                <a:cs typeface="Calibri"/>
                <a:sym typeface="Calibri"/>
              </a:rPr>
              <a:t>X axis is latency SLO normalized to default SLO. default SLO is set to 5X the inference time.</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ct val="75630"/>
              <a:buNone/>
            </a:pPr>
            <a:r>
              <a:rPr lang="en" sz="2800">
                <a:solidFill>
                  <a:schemeClr val="dk1"/>
                </a:solidFill>
                <a:latin typeface="Calibri"/>
                <a:ea typeface="Calibri"/>
                <a:cs typeface="Calibri"/>
                <a:sym typeface="Calibri"/>
              </a:rPr>
              <a:t>AlpaServe can handle tighter SLOs.</a:t>
            </a:r>
            <a:endParaRPr sz="2800">
              <a:solidFill>
                <a:schemeClr val="dk1"/>
              </a:solidFill>
              <a:latin typeface="Calibri"/>
              <a:ea typeface="Calibri"/>
              <a:cs typeface="Calibri"/>
              <a:sym typeface="Calibri"/>
            </a:endParaRPr>
          </a:p>
        </p:txBody>
      </p:sp>
      <p:pic>
        <p:nvPicPr>
          <p:cNvPr id="427" name="Google Shape;427;g29823f74615_0_246"/>
          <p:cNvPicPr preferRelativeResize="0"/>
          <p:nvPr/>
        </p:nvPicPr>
        <p:blipFill rotWithShape="1">
          <a:blip r:embed="rId3">
            <a:alphaModFix/>
          </a:blip>
          <a:srcRect b="0" l="0" r="0" t="0"/>
          <a:stretch/>
        </p:blipFill>
        <p:spPr>
          <a:xfrm>
            <a:off x="311700" y="2308050"/>
            <a:ext cx="8520599" cy="716117"/>
          </a:xfrm>
          <a:prstGeom prst="rect">
            <a:avLst/>
          </a:prstGeom>
          <a:noFill/>
          <a:ln>
            <a:noFill/>
          </a:ln>
        </p:spPr>
      </p:pic>
      <p:pic>
        <p:nvPicPr>
          <p:cNvPr id="428" name="Google Shape;428;g29823f74615_0_246"/>
          <p:cNvPicPr preferRelativeResize="0"/>
          <p:nvPr/>
        </p:nvPicPr>
        <p:blipFill rotWithShape="1">
          <a:blip r:embed="rId4">
            <a:alphaModFix/>
          </a:blip>
          <a:srcRect b="0" l="0" r="0" t="0"/>
          <a:stretch/>
        </p:blipFill>
        <p:spPr>
          <a:xfrm>
            <a:off x="710313" y="3024175"/>
            <a:ext cx="7723367" cy="1966925"/>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g29823f74615_0_25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Changing traffic statistics</a:t>
            </a:r>
            <a:endParaRPr sz="4200">
              <a:latin typeface="Calibri"/>
              <a:ea typeface="Calibri"/>
              <a:cs typeface="Calibri"/>
              <a:sym typeface="Calibri"/>
            </a:endParaRPr>
          </a:p>
        </p:txBody>
      </p:sp>
      <p:sp>
        <p:nvSpPr>
          <p:cNvPr id="434" name="Google Shape;434;g29823f74615_0_254"/>
          <p:cNvSpPr txBox="1"/>
          <p:nvPr>
            <p:ph idx="1" type="body"/>
          </p:nvPr>
        </p:nvSpPr>
        <p:spPr>
          <a:xfrm>
            <a:off x="311700" y="1152475"/>
            <a:ext cx="8520600" cy="38403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S2 @ MAF1 scenario is used.</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t/>
            </a:r>
            <a:endParaRPr sz="28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The arrival pattern differs from the one that is assumed in placement algorithm.</a:t>
            </a:r>
            <a:endParaRPr sz="2800">
              <a:solidFill>
                <a:schemeClr val="dk1"/>
              </a:solidFill>
              <a:latin typeface="Calibri"/>
              <a:ea typeface="Calibri"/>
              <a:cs typeface="Calibri"/>
              <a:sym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g29823f74615_0_26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Changing traffic statistics</a:t>
            </a:r>
            <a:endParaRPr sz="4200">
              <a:latin typeface="Calibri"/>
              <a:ea typeface="Calibri"/>
              <a:cs typeface="Calibri"/>
              <a:sym typeface="Calibri"/>
            </a:endParaRPr>
          </a:p>
        </p:txBody>
      </p:sp>
      <p:sp>
        <p:nvSpPr>
          <p:cNvPr id="440" name="Google Shape;440;g29823f74615_0_261"/>
          <p:cNvSpPr txBox="1"/>
          <p:nvPr>
            <p:ph idx="1" type="body"/>
          </p:nvPr>
        </p:nvSpPr>
        <p:spPr>
          <a:xfrm>
            <a:off x="311700" y="1152475"/>
            <a:ext cx="8520600" cy="38403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AlpaServe achieves better performance in all 4 metrics</a:t>
            </a:r>
            <a:endParaRPr sz="2800">
              <a:solidFill>
                <a:schemeClr val="dk1"/>
              </a:solidFill>
              <a:latin typeface="Calibri"/>
              <a:ea typeface="Calibri"/>
              <a:cs typeface="Calibri"/>
              <a:sym typeface="Calibri"/>
            </a:endParaRPr>
          </a:p>
        </p:txBody>
      </p:sp>
      <p:pic>
        <p:nvPicPr>
          <p:cNvPr id="441" name="Google Shape;441;g29823f74615_0_261"/>
          <p:cNvPicPr preferRelativeResize="0"/>
          <p:nvPr/>
        </p:nvPicPr>
        <p:blipFill rotWithShape="1">
          <a:blip r:embed="rId3">
            <a:alphaModFix/>
          </a:blip>
          <a:srcRect b="0" l="0" r="0" t="0"/>
          <a:stretch/>
        </p:blipFill>
        <p:spPr>
          <a:xfrm>
            <a:off x="251713" y="2571749"/>
            <a:ext cx="8640576" cy="2109400"/>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g29823f74615_0_28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Evaluation: Batching</a:t>
            </a:r>
            <a:endParaRPr sz="4200">
              <a:latin typeface="Calibri"/>
              <a:ea typeface="Calibri"/>
              <a:cs typeface="Calibri"/>
              <a:sym typeface="Calibri"/>
            </a:endParaRPr>
          </a:p>
        </p:txBody>
      </p:sp>
      <p:sp>
        <p:nvSpPr>
          <p:cNvPr id="447" name="Google Shape;447;g29823f74615_0_284"/>
          <p:cNvSpPr txBox="1"/>
          <p:nvPr>
            <p:ph idx="1" type="body"/>
          </p:nvPr>
        </p:nvSpPr>
        <p:spPr>
          <a:xfrm>
            <a:off x="311700" y="1152475"/>
            <a:ext cx="8520600" cy="1309800"/>
          </a:xfrm>
          <a:prstGeom prst="rect">
            <a:avLst/>
          </a:prstGeom>
          <a:noFill/>
          <a:ln>
            <a:noFill/>
          </a:ln>
        </p:spPr>
        <p:txBody>
          <a:bodyPr anchorCtr="0" anchor="t" bIns="91425" lIns="91425" spcFirstLastPara="1" rIns="91425" wrap="square" tIns="91425">
            <a:normAutofit fontScale="85000" lnSpcReduction="20000"/>
          </a:bodyPr>
          <a:lstStyle/>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A simple batching algorithm is added to AlpaServe. mb is the maximum batchsize.</a:t>
            </a:r>
            <a:endParaRPr sz="2800">
              <a:solidFill>
                <a:schemeClr val="dk1"/>
              </a:solidFill>
              <a:latin typeface="Calibri"/>
              <a:ea typeface="Calibri"/>
              <a:cs typeface="Calibri"/>
              <a:sym typeface="Calibri"/>
            </a:endParaRPr>
          </a:p>
          <a:p>
            <a:pPr indent="-393065" lvl="0" marL="457200" rtl="0" algn="l">
              <a:lnSpc>
                <a:spcPct val="115000"/>
              </a:lnSpc>
              <a:spcBef>
                <a:spcPts val="0"/>
              </a:spcBef>
              <a:spcAft>
                <a:spcPts val="0"/>
              </a:spcAft>
              <a:buClr>
                <a:schemeClr val="dk1"/>
              </a:buClr>
              <a:buSzPct val="100000"/>
              <a:buFont typeface="Calibri"/>
              <a:buChar char="●"/>
            </a:pPr>
            <a:r>
              <a:rPr lang="en" sz="2800">
                <a:solidFill>
                  <a:schemeClr val="dk1"/>
                </a:solidFill>
                <a:latin typeface="Calibri"/>
                <a:ea typeface="Calibri"/>
                <a:cs typeface="Calibri"/>
                <a:sym typeface="Calibri"/>
              </a:rPr>
              <a:t>Batching can improve AlapaServe.</a:t>
            </a:r>
            <a:endParaRPr sz="2800">
              <a:solidFill>
                <a:schemeClr val="dk1"/>
              </a:solidFill>
              <a:latin typeface="Calibri"/>
              <a:ea typeface="Calibri"/>
              <a:cs typeface="Calibri"/>
              <a:sym typeface="Calibri"/>
            </a:endParaRPr>
          </a:p>
        </p:txBody>
      </p:sp>
      <p:pic>
        <p:nvPicPr>
          <p:cNvPr id="448" name="Google Shape;448;g29823f74615_0_284"/>
          <p:cNvPicPr preferRelativeResize="0"/>
          <p:nvPr/>
        </p:nvPicPr>
        <p:blipFill rotWithShape="1">
          <a:blip r:embed="rId3">
            <a:alphaModFix/>
          </a:blip>
          <a:srcRect b="0" l="0" r="0" t="0"/>
          <a:stretch/>
        </p:blipFill>
        <p:spPr>
          <a:xfrm>
            <a:off x="2552700" y="2462250"/>
            <a:ext cx="4038600" cy="2743200"/>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g29823f74615_0_26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Conclusion</a:t>
            </a:r>
            <a:endParaRPr sz="4200">
              <a:latin typeface="Calibri"/>
              <a:ea typeface="Calibri"/>
              <a:cs typeface="Calibri"/>
              <a:sym typeface="Calibri"/>
            </a:endParaRPr>
          </a:p>
        </p:txBody>
      </p:sp>
      <p:sp>
        <p:nvSpPr>
          <p:cNvPr id="454" name="Google Shape;454;g29823f74615_0_267"/>
          <p:cNvSpPr txBox="1"/>
          <p:nvPr>
            <p:ph idx="1" type="body"/>
          </p:nvPr>
        </p:nvSpPr>
        <p:spPr>
          <a:xfrm>
            <a:off x="311700" y="1152475"/>
            <a:ext cx="8520600" cy="3840300"/>
          </a:xfrm>
          <a:prstGeom prst="rect">
            <a:avLst/>
          </a:prstGeom>
          <a:noFill/>
          <a:ln>
            <a:noFill/>
          </a:ln>
        </p:spPr>
        <p:txBody>
          <a:bodyPr anchorCtr="0" anchor="t" bIns="91425" lIns="91425" spcFirstLastPara="1" rIns="91425" wrap="square" tIns="91425">
            <a:normAutofit/>
          </a:bodyPr>
          <a:lstStyle/>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Statistical multiplexing can improve SLO attainment rate.</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AlpaServe is a system that effectively uses statistical multiplexing at scale.</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Statistical multiplexing is compatible with other inference serving optimizations like batching. </a:t>
            </a:r>
            <a:endParaRPr sz="2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29823f74615_0_2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Motivating example: Requests</a:t>
            </a:r>
            <a:endParaRPr sz="4200">
              <a:latin typeface="Calibri"/>
              <a:ea typeface="Calibri"/>
              <a:cs typeface="Calibri"/>
              <a:sym typeface="Calibri"/>
            </a:endParaRPr>
          </a:p>
        </p:txBody>
      </p:sp>
      <p:sp>
        <p:nvSpPr>
          <p:cNvPr id="138" name="Google Shape;138;g29823f74615_0_2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Real life request patterns are bursty.</a:t>
            </a:r>
            <a:endParaRPr sz="2800">
              <a:solidFill>
                <a:schemeClr val="dk1"/>
              </a:solidFill>
              <a:latin typeface="Calibri"/>
              <a:ea typeface="Calibri"/>
              <a:cs typeface="Calibri"/>
              <a:sym typeface="Calibri"/>
            </a:endParaRPr>
          </a:p>
        </p:txBody>
      </p:sp>
      <p:pic>
        <p:nvPicPr>
          <p:cNvPr id="139" name="Google Shape;139;g29823f74615_0_25"/>
          <p:cNvPicPr preferRelativeResize="0"/>
          <p:nvPr/>
        </p:nvPicPr>
        <p:blipFill rotWithShape="1">
          <a:blip r:embed="rId3">
            <a:alphaModFix/>
          </a:blip>
          <a:srcRect b="0" l="0" r="0" t="0"/>
          <a:stretch/>
        </p:blipFill>
        <p:spPr>
          <a:xfrm>
            <a:off x="2400261" y="2054950"/>
            <a:ext cx="4343474" cy="28499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29823f74615_0_3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Motivating example</a:t>
            </a:r>
            <a:endParaRPr sz="4200">
              <a:latin typeface="Calibri"/>
              <a:ea typeface="Calibri"/>
              <a:cs typeface="Calibri"/>
              <a:sym typeface="Calibri"/>
            </a:endParaRPr>
          </a:p>
        </p:txBody>
      </p:sp>
      <p:sp>
        <p:nvSpPr>
          <p:cNvPr id="145" name="Google Shape;145;g29823f74615_0_3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A simple example:</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Two models that fit in one GPU</a:t>
            </a:r>
            <a:endParaRPr sz="2800">
              <a:solidFill>
                <a:schemeClr val="dk1"/>
              </a:solidFill>
              <a:latin typeface="Calibri"/>
              <a:ea typeface="Calibri"/>
              <a:cs typeface="Calibri"/>
              <a:sym typeface="Calibri"/>
            </a:endParaRPr>
          </a:p>
          <a:p>
            <a:pPr indent="-406400" lvl="0" marL="4572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Two bursts of requests, one for each model.</a:t>
            </a:r>
            <a:endParaRPr sz="2800">
              <a:solidFill>
                <a:schemeClr val="dk1"/>
              </a:solidFill>
              <a:latin typeface="Calibri"/>
              <a:ea typeface="Calibri"/>
              <a:cs typeface="Calibri"/>
              <a:sym typeface="Calibri"/>
            </a:endParaRPr>
          </a:p>
          <a:p>
            <a:pPr indent="-406400" lvl="1" marL="9144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Burst 1: 4 requests for model 1</a:t>
            </a:r>
            <a:endParaRPr sz="2800">
              <a:solidFill>
                <a:schemeClr val="dk1"/>
              </a:solidFill>
              <a:latin typeface="Calibri"/>
              <a:ea typeface="Calibri"/>
              <a:cs typeface="Calibri"/>
              <a:sym typeface="Calibri"/>
            </a:endParaRPr>
          </a:p>
          <a:p>
            <a:pPr indent="-406400" lvl="1" marL="914400" rtl="0" algn="l">
              <a:lnSpc>
                <a:spcPct val="115000"/>
              </a:lnSpc>
              <a:spcBef>
                <a:spcPts val="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Burst 2: 2 requests for model 2</a:t>
            </a:r>
            <a:endParaRPr sz="2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29823f74615_0_3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Motivating example</a:t>
            </a:r>
            <a:endParaRPr sz="4200">
              <a:latin typeface="Calibri"/>
              <a:ea typeface="Calibri"/>
              <a:cs typeface="Calibri"/>
              <a:sym typeface="Calibri"/>
            </a:endParaRPr>
          </a:p>
        </p:txBody>
      </p:sp>
      <p:sp>
        <p:nvSpPr>
          <p:cNvPr id="151" name="Google Shape;151;g29823f74615_0_3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800">
                <a:solidFill>
                  <a:schemeClr val="dk1"/>
                </a:solidFill>
                <a:latin typeface="Calibri"/>
                <a:ea typeface="Calibri"/>
                <a:cs typeface="Calibri"/>
                <a:sym typeface="Calibri"/>
              </a:rPr>
              <a:t>Problem?</a:t>
            </a:r>
            <a:endParaRPr sz="2800">
              <a:solidFill>
                <a:schemeClr val="dk1"/>
              </a:solidFill>
              <a:latin typeface="Calibri"/>
              <a:ea typeface="Calibri"/>
              <a:cs typeface="Calibri"/>
              <a:sym typeface="Calibri"/>
            </a:endParaRPr>
          </a:p>
        </p:txBody>
      </p:sp>
      <p:pic>
        <p:nvPicPr>
          <p:cNvPr id="152" name="Google Shape;152;g29823f74615_0_38"/>
          <p:cNvPicPr preferRelativeResize="0"/>
          <p:nvPr/>
        </p:nvPicPr>
        <p:blipFill rotWithShape="1">
          <a:blip r:embed="rId3">
            <a:alphaModFix/>
          </a:blip>
          <a:srcRect b="52059" l="0" r="0" t="0"/>
          <a:stretch/>
        </p:blipFill>
        <p:spPr>
          <a:xfrm>
            <a:off x="388063" y="2063975"/>
            <a:ext cx="8367874" cy="20332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29823f74615_0_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4200">
                <a:latin typeface="Calibri"/>
                <a:ea typeface="Calibri"/>
                <a:cs typeface="Calibri"/>
                <a:sym typeface="Calibri"/>
              </a:rPr>
              <a:t>Motivating example</a:t>
            </a:r>
            <a:endParaRPr sz="4200">
              <a:latin typeface="Calibri"/>
              <a:ea typeface="Calibri"/>
              <a:cs typeface="Calibri"/>
              <a:sym typeface="Calibri"/>
            </a:endParaRPr>
          </a:p>
        </p:txBody>
      </p:sp>
      <p:sp>
        <p:nvSpPr>
          <p:cNvPr id="158" name="Google Shape;158;g29823f74615_0_4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t/>
            </a:r>
            <a:endParaRPr sz="2800">
              <a:solidFill>
                <a:schemeClr val="dk1"/>
              </a:solidFill>
              <a:latin typeface="Calibri"/>
              <a:ea typeface="Calibri"/>
              <a:cs typeface="Calibri"/>
              <a:sym typeface="Calibri"/>
            </a:endParaRPr>
          </a:p>
        </p:txBody>
      </p:sp>
      <p:pic>
        <p:nvPicPr>
          <p:cNvPr id="159" name="Google Shape;159;g29823f74615_0_47"/>
          <p:cNvPicPr preferRelativeResize="0"/>
          <p:nvPr/>
        </p:nvPicPr>
        <p:blipFill rotWithShape="1">
          <a:blip r:embed="rId3">
            <a:alphaModFix/>
          </a:blip>
          <a:srcRect b="52059" l="0" r="0" t="0"/>
          <a:stretch/>
        </p:blipFill>
        <p:spPr>
          <a:xfrm>
            <a:off x="388063" y="2063975"/>
            <a:ext cx="8367874" cy="2033275"/>
          </a:xfrm>
          <a:prstGeom prst="rect">
            <a:avLst/>
          </a:prstGeom>
          <a:noFill/>
          <a:ln>
            <a:noFill/>
          </a:ln>
        </p:spPr>
      </p:pic>
      <p:cxnSp>
        <p:nvCxnSpPr>
          <p:cNvPr id="160" name="Google Shape;160;g29823f74615_0_47"/>
          <p:cNvCxnSpPr/>
          <p:nvPr/>
        </p:nvCxnSpPr>
        <p:spPr>
          <a:xfrm flipH="1" rot="10800000">
            <a:off x="2742525" y="3414150"/>
            <a:ext cx="954300" cy="994500"/>
          </a:xfrm>
          <a:prstGeom prst="straightConnector1">
            <a:avLst/>
          </a:prstGeom>
          <a:noFill/>
          <a:ln cap="flat" cmpd="sng" w="38100">
            <a:solidFill>
              <a:srgbClr val="FF0000"/>
            </a:solidFill>
            <a:prstDash val="solid"/>
            <a:round/>
            <a:headEnd len="sm" w="sm" type="none"/>
            <a:tailEnd len="med" w="med" type="triangle"/>
          </a:ln>
        </p:spPr>
      </p:cxnSp>
      <p:sp>
        <p:nvSpPr>
          <p:cNvPr id="161" name="Google Shape;161;g29823f74615_0_47"/>
          <p:cNvSpPr txBox="1"/>
          <p:nvPr/>
        </p:nvSpPr>
        <p:spPr>
          <a:xfrm>
            <a:off x="1687725" y="4381500"/>
            <a:ext cx="20997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chemeClr val="dk2"/>
                </a:solidFill>
                <a:latin typeface="Arial"/>
                <a:ea typeface="Arial"/>
                <a:cs typeface="Arial"/>
                <a:sym typeface="Arial"/>
              </a:rPr>
              <a:t>GPU 2 is idle</a:t>
            </a:r>
            <a:endParaRPr b="0" i="0" sz="1800" u="none" cap="none" strike="noStrike">
              <a:solidFill>
                <a:schemeClr val="dk2"/>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