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256" r:id="rId2"/>
    <p:sldId id="311" r:id="rId3"/>
    <p:sldId id="312"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4" r:id="rId39"/>
    <p:sldId id="296" r:id="rId40"/>
    <p:sldId id="297" r:id="rId41"/>
    <p:sldId id="299" r:id="rId42"/>
    <p:sldId id="308" r:id="rId43"/>
    <p:sldId id="298" r:id="rId44"/>
    <p:sldId id="300" r:id="rId45"/>
    <p:sldId id="301" r:id="rId46"/>
    <p:sldId id="310" r:id="rId47"/>
    <p:sldId id="309"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8279" autoAdjust="0"/>
  </p:normalViewPr>
  <p:slideViewPr>
    <p:cSldViewPr snapToGrid="0">
      <p:cViewPr varScale="1">
        <p:scale>
          <a:sx n="57" d="100"/>
          <a:sy n="57" d="100"/>
        </p:scale>
        <p:origin x="1498"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50C985-CA49-44AD-A205-7CD302824F62}" type="datetimeFigureOut">
              <a:rPr lang="en-US" smtClean="0"/>
              <a:t>9/11/2023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BF8B0B-E581-41E6-9FFC-C34F66EF42D3}" type="slidenum">
              <a:rPr lang="en-US" smtClean="0"/>
              <a:t>‹#›</a:t>
            </a:fld>
            <a:endParaRPr lang="en-US"/>
          </a:p>
        </p:txBody>
      </p:sp>
    </p:spTree>
    <p:extLst>
      <p:ext uri="{BB962C8B-B14F-4D97-AF65-F5344CB8AC3E}">
        <p14:creationId xmlns:p14="http://schemas.microsoft.com/office/powerpoint/2010/main" val="2897865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tensorflow.org/" TargetMode="External"/><Relationship Id="rId2" Type="http://schemas.openxmlformats.org/officeDocument/2006/relationships/slide" Target="../slides/slide2.xml"/><Relationship Id="rId1" Type="http://schemas.openxmlformats.org/officeDocument/2006/relationships/notesMaster" Target="../notesMasters/notesMaster1.xml"/><Relationship Id="rId6" Type="http://schemas.openxmlformats.org/officeDocument/2006/relationships/hyperlink" Target="https://www.tensorflow.org/community" TargetMode="External"/><Relationship Id="rId5" Type="http://schemas.openxmlformats.org/officeDocument/2006/relationships/hyperlink" Target="https://www.tensorflow.org/resources/libraries-extensions" TargetMode="External"/><Relationship Id="rId4" Type="http://schemas.openxmlformats.org/officeDocument/2006/relationships/hyperlink" Target="https://www.tensorflow.org/resources/tools"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0"/>
              </a:spcAft>
            </a:pPr>
            <a:r>
              <a:rPr lang="en-US" dirty="0">
                <a:solidFill>
                  <a:srgbClr val="4A6EE0"/>
                </a:solidFill>
                <a:effectLst/>
                <a:hlinkClick r:id="rId3"/>
              </a:rPr>
              <a:t>TensorFlow</a:t>
            </a:r>
            <a:r>
              <a:rPr lang="en-US" dirty="0">
                <a:solidFill>
                  <a:srgbClr val="0E101A"/>
                </a:solidFill>
                <a:effectLst/>
              </a:rPr>
              <a:t> is an end-to-end open-source platform for machine learning. It has a comprehensive, flexible ecosystem of </a:t>
            </a:r>
            <a:r>
              <a:rPr lang="en-US" dirty="0">
                <a:solidFill>
                  <a:srgbClr val="4A6EE0"/>
                </a:solidFill>
                <a:effectLst/>
                <a:hlinkClick r:id="rId4"/>
              </a:rPr>
              <a:t>tools</a:t>
            </a:r>
            <a:r>
              <a:rPr lang="en-US" dirty="0">
                <a:solidFill>
                  <a:srgbClr val="0E101A"/>
                </a:solidFill>
                <a:effectLst/>
              </a:rPr>
              <a:t>, </a:t>
            </a:r>
            <a:r>
              <a:rPr lang="en-US" dirty="0">
                <a:solidFill>
                  <a:srgbClr val="4A6EE0"/>
                </a:solidFill>
                <a:effectLst/>
                <a:hlinkClick r:id="rId5"/>
              </a:rPr>
              <a:t>libraries</a:t>
            </a:r>
            <a:r>
              <a:rPr lang="en-US" dirty="0">
                <a:solidFill>
                  <a:srgbClr val="0E101A"/>
                </a:solidFill>
                <a:effectLst/>
              </a:rPr>
              <a:t>, and </a:t>
            </a:r>
            <a:r>
              <a:rPr lang="en-US" dirty="0">
                <a:solidFill>
                  <a:srgbClr val="4A6EE0"/>
                </a:solidFill>
                <a:effectLst/>
                <a:hlinkClick r:id="rId6"/>
              </a:rPr>
              <a:t>community</a:t>
            </a:r>
            <a:r>
              <a:rPr lang="en-US" dirty="0">
                <a:solidFill>
                  <a:srgbClr val="0E101A"/>
                </a:solidFill>
                <a:effectLst/>
              </a:rPr>
              <a:t> resources that lets researchers push the state-of-the-art in ML and developers easily build and deploy ML-powered applications. The first one is a white paper to introduce the system's technical features.</a:t>
            </a:r>
          </a:p>
          <a:p>
            <a:pPr>
              <a:spcBef>
                <a:spcPts val="0"/>
              </a:spcBef>
              <a:spcAft>
                <a:spcPts val="0"/>
              </a:spcAft>
            </a:pPr>
            <a:r>
              <a:rPr lang="en-US" dirty="0">
                <a:solidFill>
                  <a:srgbClr val="0E101A"/>
                </a:solidFill>
                <a:effectLst/>
              </a:rPr>
              <a:t>TensorFlow was originally developed by researchers and engineers working on the Google Brain team within Google's Machine Intelligence Research organization to conduct machine learning and deep neural networks research.</a:t>
            </a:r>
          </a:p>
          <a:p>
            <a:pPr>
              <a:spcBef>
                <a:spcPts val="0"/>
              </a:spcBef>
              <a:spcAft>
                <a:spcPts val="0"/>
              </a:spcAft>
            </a:pPr>
            <a:r>
              <a:rPr lang="en-US" dirty="0">
                <a:solidFill>
                  <a:srgbClr val="0E101A"/>
                </a:solidFill>
                <a:effectLst/>
              </a:rPr>
              <a:t>And the researchers introduce TensorFlow with these two papers.  </a:t>
            </a:r>
          </a:p>
          <a:p>
            <a:pPr algn="l"/>
            <a:endParaRPr lang="en-US" dirty="0"/>
          </a:p>
        </p:txBody>
      </p:sp>
      <p:sp>
        <p:nvSpPr>
          <p:cNvPr id="4" name="Slide Number Placeholder 3"/>
          <p:cNvSpPr>
            <a:spLocks noGrp="1"/>
          </p:cNvSpPr>
          <p:nvPr>
            <p:ph type="sldNum" sz="quarter" idx="5"/>
          </p:nvPr>
        </p:nvSpPr>
        <p:spPr/>
        <p:txBody>
          <a:bodyPr/>
          <a:lstStyle/>
          <a:p>
            <a:fld id="{1DBF8B0B-E581-41E6-9FFC-C34F66EF42D3}" type="slidenum">
              <a:rPr lang="en-US" smtClean="0"/>
              <a:t>2</a:t>
            </a:fld>
            <a:endParaRPr lang="en-US"/>
          </a:p>
        </p:txBody>
      </p:sp>
    </p:spTree>
    <p:extLst>
      <p:ext uri="{BB962C8B-B14F-4D97-AF65-F5344CB8AC3E}">
        <p14:creationId xmlns:p14="http://schemas.microsoft.com/office/powerpoint/2010/main" val="20307507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now this obviously sounds complicated for a simple addition, but it has a number of advantages. First, it generalizes the computation. So, if the input is images  and we have a computation with some weights that are stored in a variable, and we get some examples from the outside, and we do matrix multiplication, and we add some biases, we apply </a:t>
            </a:r>
            <a:r>
              <a:rPr lang="en-US" dirty="0" err="1"/>
              <a:t>ReLu</a:t>
            </a:r>
            <a:r>
              <a:rPr lang="en-US" dirty="0"/>
              <a:t> and compute the cross-entropy using some labels now. If you're familiar with  this is just a single neural network layer. Basically, this is a primitive linear classifier </a:t>
            </a:r>
          </a:p>
        </p:txBody>
      </p:sp>
      <p:sp>
        <p:nvSpPr>
          <p:cNvPr id="4" name="Slide Number Placeholder 3"/>
          <p:cNvSpPr>
            <a:spLocks noGrp="1"/>
          </p:cNvSpPr>
          <p:nvPr>
            <p:ph type="sldNum" sz="quarter" idx="5"/>
          </p:nvPr>
        </p:nvSpPr>
        <p:spPr/>
        <p:txBody>
          <a:bodyPr/>
          <a:lstStyle/>
          <a:p>
            <a:fld id="{1DBF8B0B-E581-41E6-9FFC-C34F66EF42D3}" type="slidenum">
              <a:rPr lang="en-US" smtClean="0"/>
              <a:t>13</a:t>
            </a:fld>
            <a:endParaRPr lang="en-US"/>
          </a:p>
        </p:txBody>
      </p:sp>
    </p:spTree>
    <p:extLst>
      <p:ext uri="{BB962C8B-B14F-4D97-AF65-F5344CB8AC3E}">
        <p14:creationId xmlns:p14="http://schemas.microsoft.com/office/powerpoint/2010/main" val="37186968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Now, you can think of this graph as a data flow graph which is a concept that most of you may be familiar with, but in terms of </a:t>
            </a:r>
            <a:r>
              <a:rPr lang="en-US" dirty="0" err="1"/>
              <a:t>tensorflow</a:t>
            </a:r>
            <a:r>
              <a:rPr lang="en-US" dirty="0"/>
              <a:t>, we have the additional advantage that the graph actually contains all of the states. And this gives us the advantage that the variables are part of the graph. They're just regular nodes, and because we have the variable </a:t>
            </a:r>
            <a:r>
              <a:rPr lang="en-US" dirty="0" err="1"/>
              <a:t>in,the</a:t>
            </a:r>
            <a:r>
              <a:rPr lang="en-US" dirty="0"/>
              <a:t> graph, we can do things like automatic differentiation. So we have this graph and I can tell TensorFlow to compute me the gradients of this output of the cross entropy with respect to the biases and create graph nodes that do that computation. Because the graph is straightforward to analyze, and for each of these graph nodes, each of these TensorFlow operations are also already implemented, so no complex computations need to be implemented. </a:t>
            </a:r>
          </a:p>
        </p:txBody>
      </p:sp>
      <p:sp>
        <p:nvSpPr>
          <p:cNvPr id="4" name="Slide Number Placeholder 3"/>
          <p:cNvSpPr>
            <a:spLocks noGrp="1"/>
          </p:cNvSpPr>
          <p:nvPr>
            <p:ph type="sldNum" sz="quarter" idx="5"/>
          </p:nvPr>
        </p:nvSpPr>
        <p:spPr/>
        <p:txBody>
          <a:bodyPr/>
          <a:lstStyle/>
          <a:p>
            <a:fld id="{1DBF8B0B-E581-41E6-9FFC-C34F66EF42D3}" type="slidenum">
              <a:rPr lang="en-US" smtClean="0"/>
              <a:t>14</a:t>
            </a:fld>
            <a:endParaRPr lang="en-US"/>
          </a:p>
        </p:txBody>
      </p:sp>
    </p:spTree>
    <p:extLst>
      <p:ext uri="{BB962C8B-B14F-4D97-AF65-F5344CB8AC3E}">
        <p14:creationId xmlns:p14="http://schemas.microsoft.com/office/powerpoint/2010/main" val="18314873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here the </a:t>
            </a:r>
            <a:r>
              <a:rPr lang="en-US" dirty="0" err="1"/>
              <a:t>Tensorflow</a:t>
            </a:r>
            <a:r>
              <a:rPr lang="en-US" dirty="0"/>
              <a:t> automatically adds the required gradient descent operations to compute gradients for the variables</a:t>
            </a:r>
          </a:p>
        </p:txBody>
      </p:sp>
      <p:sp>
        <p:nvSpPr>
          <p:cNvPr id="4" name="Slide Number Placeholder 3"/>
          <p:cNvSpPr>
            <a:spLocks noGrp="1"/>
          </p:cNvSpPr>
          <p:nvPr>
            <p:ph type="sldNum" sz="quarter" idx="5"/>
          </p:nvPr>
        </p:nvSpPr>
        <p:spPr/>
        <p:txBody>
          <a:bodyPr/>
          <a:lstStyle/>
          <a:p>
            <a:fld id="{1DBF8B0B-E581-41E6-9FFC-C34F66EF42D3}" type="slidenum">
              <a:rPr lang="en-US" smtClean="0"/>
              <a:t>15</a:t>
            </a:fld>
            <a:endParaRPr lang="en-US"/>
          </a:p>
        </p:txBody>
      </p:sp>
    </p:spTree>
    <p:extLst>
      <p:ext uri="{BB962C8B-B14F-4D97-AF65-F5344CB8AC3E}">
        <p14:creationId xmlns:p14="http://schemas.microsoft.com/office/powerpoint/2010/main" val="19255658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this image figure shows all the added operations required to do the training.</a:t>
            </a:r>
          </a:p>
        </p:txBody>
      </p:sp>
      <p:sp>
        <p:nvSpPr>
          <p:cNvPr id="4" name="Slide Number Placeholder 3"/>
          <p:cNvSpPr>
            <a:spLocks noGrp="1"/>
          </p:cNvSpPr>
          <p:nvPr>
            <p:ph type="sldNum" sz="quarter" idx="5"/>
          </p:nvPr>
        </p:nvSpPr>
        <p:spPr/>
        <p:txBody>
          <a:bodyPr/>
          <a:lstStyle/>
          <a:p>
            <a:fld id="{1DBF8B0B-E581-41E6-9FFC-C34F66EF42D3}" type="slidenum">
              <a:rPr lang="en-US" smtClean="0"/>
              <a:t>16</a:t>
            </a:fld>
            <a:endParaRPr lang="en-US"/>
          </a:p>
        </p:txBody>
      </p:sp>
    </p:spTree>
    <p:extLst>
      <p:ext uri="{BB962C8B-B14F-4D97-AF65-F5344CB8AC3E}">
        <p14:creationId xmlns:p14="http://schemas.microsoft.com/office/powerpoint/2010/main" val="6583423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another significant advantage, and maybe the most significant advantage that in a distributed setting it  allows the graph nodes to be to be distributed across devices of different types</a:t>
            </a:r>
          </a:p>
        </p:txBody>
      </p:sp>
      <p:sp>
        <p:nvSpPr>
          <p:cNvPr id="4" name="Slide Number Placeholder 3"/>
          <p:cNvSpPr>
            <a:spLocks noGrp="1"/>
          </p:cNvSpPr>
          <p:nvPr>
            <p:ph type="sldNum" sz="quarter" idx="5"/>
          </p:nvPr>
        </p:nvSpPr>
        <p:spPr/>
        <p:txBody>
          <a:bodyPr/>
          <a:lstStyle/>
          <a:p>
            <a:fld id="{1DBF8B0B-E581-41E6-9FFC-C34F66EF42D3}" type="slidenum">
              <a:rPr lang="en-US" smtClean="0"/>
              <a:t>17</a:t>
            </a:fld>
            <a:endParaRPr lang="en-US"/>
          </a:p>
        </p:txBody>
      </p:sp>
    </p:spTree>
    <p:extLst>
      <p:ext uri="{BB962C8B-B14F-4D97-AF65-F5344CB8AC3E}">
        <p14:creationId xmlns:p14="http://schemas.microsoft.com/office/powerpoint/2010/main" val="14854972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for example. for this graph, we ask TensorFlow please put the biases and all of these variables into one part of one computer and then put this core computation onto another computer. But what happens to the edges that cross-device boundaries? Traditionally we would have to get the data somehow across, and we’d probably be starting to write a networking code for communication. </a:t>
            </a:r>
          </a:p>
        </p:txBody>
      </p:sp>
      <p:sp>
        <p:nvSpPr>
          <p:cNvPr id="4" name="Slide Number Placeholder 3"/>
          <p:cNvSpPr>
            <a:spLocks noGrp="1"/>
          </p:cNvSpPr>
          <p:nvPr>
            <p:ph type="sldNum" sz="quarter" idx="5"/>
          </p:nvPr>
        </p:nvSpPr>
        <p:spPr/>
        <p:txBody>
          <a:bodyPr/>
          <a:lstStyle/>
          <a:p>
            <a:fld id="{1DBF8B0B-E581-41E6-9FFC-C34F66EF42D3}" type="slidenum">
              <a:rPr lang="en-US" smtClean="0"/>
              <a:t>18</a:t>
            </a:fld>
            <a:endParaRPr lang="en-US"/>
          </a:p>
        </p:txBody>
      </p:sp>
    </p:spTree>
    <p:extLst>
      <p:ext uri="{BB962C8B-B14F-4D97-AF65-F5344CB8AC3E}">
        <p14:creationId xmlns:p14="http://schemas.microsoft.com/office/powerpoint/2010/main" val="8746087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But with TensorFlow, one can say look, I've distributed my graph. Do what is necessary. And TensorFlow will automatically insert these send and receive nodes that whenever a computation requires an input, a receiving node will ask for it, and then the sent node will compute whatever is necessary to provide that input and then send it back so all of that happens in the background up you don't have to worry about it so tentative law takes care of this distribution mechanism by itself</a:t>
            </a:r>
          </a:p>
        </p:txBody>
      </p:sp>
      <p:sp>
        <p:nvSpPr>
          <p:cNvPr id="4" name="Slide Number Placeholder 3"/>
          <p:cNvSpPr>
            <a:spLocks noGrp="1"/>
          </p:cNvSpPr>
          <p:nvPr>
            <p:ph type="sldNum" sz="quarter" idx="5"/>
          </p:nvPr>
        </p:nvSpPr>
        <p:spPr/>
        <p:txBody>
          <a:bodyPr/>
          <a:lstStyle/>
          <a:p>
            <a:fld id="{1DBF8B0B-E581-41E6-9FFC-C34F66EF42D3}" type="slidenum">
              <a:rPr lang="en-US" smtClean="0"/>
              <a:t>19</a:t>
            </a:fld>
            <a:endParaRPr lang="en-US"/>
          </a:p>
        </p:txBody>
      </p:sp>
    </p:spTree>
    <p:extLst>
      <p:ext uri="{BB962C8B-B14F-4D97-AF65-F5344CB8AC3E}">
        <p14:creationId xmlns:p14="http://schemas.microsoft.com/office/powerpoint/2010/main" val="21218528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see a simple code for linear regression with TensorFlow. So in linear regression we will approximate some function with some sample that we have (the blue dots). We will approximate the line that best fits the samples in linear regression.  So some Weight times our input plus some bias it’s going to be our result and we're trying to find the parameters W, that is  weight and the bias, b such that you know we get the best fit for x and y, which are given as examples. </a:t>
            </a:r>
          </a:p>
        </p:txBody>
      </p:sp>
      <p:sp>
        <p:nvSpPr>
          <p:cNvPr id="4" name="Slide Number Placeholder 3"/>
          <p:cNvSpPr>
            <a:spLocks noGrp="1"/>
          </p:cNvSpPr>
          <p:nvPr>
            <p:ph type="sldNum" sz="quarter" idx="5"/>
          </p:nvPr>
        </p:nvSpPr>
        <p:spPr/>
        <p:txBody>
          <a:bodyPr/>
          <a:lstStyle/>
          <a:p>
            <a:fld id="{1DBF8B0B-E581-41E6-9FFC-C34F66EF42D3}" type="slidenum">
              <a:rPr lang="en-US" smtClean="0"/>
              <a:t>21</a:t>
            </a:fld>
            <a:endParaRPr lang="en-US"/>
          </a:p>
        </p:txBody>
      </p:sp>
    </p:spTree>
    <p:extLst>
      <p:ext uri="{BB962C8B-B14F-4D97-AF65-F5344CB8AC3E}">
        <p14:creationId xmlns:p14="http://schemas.microsoft.com/office/powerpoint/2010/main" val="5885040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 in our case, we first need training data. We made like training data that is the input sample by just adding some noise and our model is really that linear model. We don't know this mystery equation, and so given a bunch of X and Y inputs, we're trying to figure out the best value of W and b that fits the y</a:t>
            </a:r>
          </a:p>
        </p:txBody>
      </p:sp>
      <p:sp>
        <p:nvSpPr>
          <p:cNvPr id="4" name="Slide Number Placeholder 3"/>
          <p:cNvSpPr>
            <a:spLocks noGrp="1"/>
          </p:cNvSpPr>
          <p:nvPr>
            <p:ph type="sldNum" sz="quarter" idx="5"/>
          </p:nvPr>
        </p:nvSpPr>
        <p:spPr/>
        <p:txBody>
          <a:bodyPr/>
          <a:lstStyle/>
          <a:p>
            <a:fld id="{1DBF8B0B-E581-41E6-9FFC-C34F66EF42D3}" type="slidenum">
              <a:rPr lang="en-US" smtClean="0"/>
              <a:t>22</a:t>
            </a:fld>
            <a:endParaRPr lang="en-US"/>
          </a:p>
        </p:txBody>
      </p:sp>
    </p:spTree>
    <p:extLst>
      <p:ext uri="{BB962C8B-B14F-4D97-AF65-F5344CB8AC3E}">
        <p14:creationId xmlns:p14="http://schemas.microsoft.com/office/powerpoint/2010/main" val="22137088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the first part is to import the TensorFlow and we name it as </a:t>
            </a:r>
            <a:r>
              <a:rPr lang="en-US" dirty="0" err="1"/>
              <a:t>tf</a:t>
            </a:r>
            <a:endParaRPr lang="en-US" dirty="0"/>
          </a:p>
        </p:txBody>
      </p:sp>
      <p:sp>
        <p:nvSpPr>
          <p:cNvPr id="4" name="Slide Number Placeholder 3"/>
          <p:cNvSpPr>
            <a:spLocks noGrp="1"/>
          </p:cNvSpPr>
          <p:nvPr>
            <p:ph type="sldNum" sz="quarter" idx="5"/>
          </p:nvPr>
        </p:nvSpPr>
        <p:spPr/>
        <p:txBody>
          <a:bodyPr/>
          <a:lstStyle/>
          <a:p>
            <a:fld id="{1DBF8B0B-E581-41E6-9FFC-C34F66EF42D3}" type="slidenum">
              <a:rPr lang="en-US" smtClean="0"/>
              <a:t>23</a:t>
            </a:fld>
            <a:endParaRPr lang="en-US"/>
          </a:p>
        </p:txBody>
      </p:sp>
    </p:spTree>
    <p:extLst>
      <p:ext uri="{BB962C8B-B14F-4D97-AF65-F5344CB8AC3E}">
        <p14:creationId xmlns:p14="http://schemas.microsoft.com/office/powerpoint/2010/main" val="12791886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paper published in OSDI mainly focuses on some architectural aspects of the </a:t>
            </a:r>
            <a:r>
              <a:rPr lang="en-US" dirty="0" err="1"/>
              <a:t>Tensorflow</a:t>
            </a:r>
            <a:r>
              <a:rPr lang="en-US" dirty="0"/>
              <a:t> system.</a:t>
            </a:r>
          </a:p>
        </p:txBody>
      </p:sp>
      <p:sp>
        <p:nvSpPr>
          <p:cNvPr id="4" name="Slide Number Placeholder 3"/>
          <p:cNvSpPr>
            <a:spLocks noGrp="1"/>
          </p:cNvSpPr>
          <p:nvPr>
            <p:ph type="sldNum" sz="quarter" idx="5"/>
          </p:nvPr>
        </p:nvSpPr>
        <p:spPr/>
        <p:txBody>
          <a:bodyPr/>
          <a:lstStyle/>
          <a:p>
            <a:fld id="{1DBF8B0B-E581-41E6-9FFC-C34F66EF42D3}" type="slidenum">
              <a:rPr lang="en-US" smtClean="0"/>
              <a:t>3</a:t>
            </a:fld>
            <a:endParaRPr lang="en-US"/>
          </a:p>
        </p:txBody>
      </p:sp>
    </p:spTree>
    <p:extLst>
      <p:ext uri="{BB962C8B-B14F-4D97-AF65-F5344CB8AC3E}">
        <p14:creationId xmlns:p14="http://schemas.microsoft.com/office/powerpoint/2010/main" val="29643946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we define the input X. So, in TensorFlow, we define a placeholder x that is of type float, and we don’t send the actual data yet. So, we define the shape as none, and it can be of any size and will be decided when the data arrives</a:t>
            </a:r>
          </a:p>
        </p:txBody>
      </p:sp>
      <p:sp>
        <p:nvSpPr>
          <p:cNvPr id="4" name="Slide Number Placeholder 3"/>
          <p:cNvSpPr>
            <a:spLocks noGrp="1"/>
          </p:cNvSpPr>
          <p:nvPr>
            <p:ph type="sldNum" sz="quarter" idx="5"/>
          </p:nvPr>
        </p:nvSpPr>
        <p:spPr/>
        <p:txBody>
          <a:bodyPr/>
          <a:lstStyle/>
          <a:p>
            <a:fld id="{1DBF8B0B-E581-41E6-9FFC-C34F66EF42D3}" type="slidenum">
              <a:rPr lang="en-US" smtClean="0"/>
              <a:t>24</a:t>
            </a:fld>
            <a:endParaRPr lang="en-US"/>
          </a:p>
        </p:txBody>
      </p:sp>
    </p:spTree>
    <p:extLst>
      <p:ext uri="{BB962C8B-B14F-4D97-AF65-F5344CB8AC3E}">
        <p14:creationId xmlns:p14="http://schemas.microsoft.com/office/powerpoint/2010/main" val="37127345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are going to declare a variable with the name W (that is weight), and  we leaving the shape or the dimension empty because it's just a number or scalar</a:t>
            </a:r>
          </a:p>
        </p:txBody>
      </p:sp>
      <p:sp>
        <p:nvSpPr>
          <p:cNvPr id="4" name="Slide Number Placeholder 3"/>
          <p:cNvSpPr>
            <a:spLocks noGrp="1"/>
          </p:cNvSpPr>
          <p:nvPr>
            <p:ph type="sldNum" sz="quarter" idx="5"/>
          </p:nvPr>
        </p:nvSpPr>
        <p:spPr/>
        <p:txBody>
          <a:bodyPr/>
          <a:lstStyle/>
          <a:p>
            <a:fld id="{1DBF8B0B-E581-41E6-9FFC-C34F66EF42D3}" type="slidenum">
              <a:rPr lang="en-US" smtClean="0"/>
              <a:t>25</a:t>
            </a:fld>
            <a:endParaRPr lang="en-US"/>
          </a:p>
        </p:txBody>
      </p:sp>
    </p:spTree>
    <p:extLst>
      <p:ext uri="{BB962C8B-B14F-4D97-AF65-F5344CB8AC3E}">
        <p14:creationId xmlns:p14="http://schemas.microsoft.com/office/powerpoint/2010/main" val="3473378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Similarly we are defining the variable b</a:t>
            </a:r>
          </a:p>
        </p:txBody>
      </p:sp>
      <p:sp>
        <p:nvSpPr>
          <p:cNvPr id="4" name="Slide Number Placeholder 3"/>
          <p:cNvSpPr>
            <a:spLocks noGrp="1"/>
          </p:cNvSpPr>
          <p:nvPr>
            <p:ph type="sldNum" sz="quarter" idx="5"/>
          </p:nvPr>
        </p:nvSpPr>
        <p:spPr/>
        <p:txBody>
          <a:bodyPr/>
          <a:lstStyle/>
          <a:p>
            <a:fld id="{1DBF8B0B-E581-41E6-9FFC-C34F66EF42D3}" type="slidenum">
              <a:rPr lang="en-US" smtClean="0"/>
              <a:t>26</a:t>
            </a:fld>
            <a:endParaRPr lang="en-US"/>
          </a:p>
        </p:txBody>
      </p:sp>
    </p:spTree>
    <p:extLst>
      <p:ext uri="{BB962C8B-B14F-4D97-AF65-F5344CB8AC3E}">
        <p14:creationId xmlns:p14="http://schemas.microsoft.com/office/powerpoint/2010/main" val="38508517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define the operation for y and it says time the input placeholder with W and add it with b. Upon declaring the operations, a tensor graph on the right can be </a:t>
            </a:r>
            <a:r>
              <a:rPr lang="en-US" dirty="0" err="1"/>
              <a:t>visulaized</a:t>
            </a:r>
            <a:r>
              <a:rPr lang="en-US" dirty="0"/>
              <a:t> </a:t>
            </a:r>
          </a:p>
        </p:txBody>
      </p:sp>
      <p:sp>
        <p:nvSpPr>
          <p:cNvPr id="4" name="Slide Number Placeholder 3"/>
          <p:cNvSpPr>
            <a:spLocks noGrp="1"/>
          </p:cNvSpPr>
          <p:nvPr>
            <p:ph type="sldNum" sz="quarter" idx="5"/>
          </p:nvPr>
        </p:nvSpPr>
        <p:spPr/>
        <p:txBody>
          <a:bodyPr/>
          <a:lstStyle/>
          <a:p>
            <a:fld id="{1DBF8B0B-E581-41E6-9FFC-C34F66EF42D3}" type="slidenum">
              <a:rPr lang="en-US" smtClean="0"/>
              <a:t>27</a:t>
            </a:fld>
            <a:endParaRPr lang="en-US"/>
          </a:p>
        </p:txBody>
      </p:sp>
    </p:spTree>
    <p:extLst>
      <p:ext uri="{BB962C8B-B14F-4D97-AF65-F5344CB8AC3E}">
        <p14:creationId xmlns:p14="http://schemas.microsoft.com/office/powerpoint/2010/main" val="19375547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the variables must be initialized; to do so, we call the function </a:t>
            </a:r>
            <a:r>
              <a:rPr lang="en-US" dirty="0" err="1"/>
              <a:t>initialize_all_variables</a:t>
            </a:r>
            <a:r>
              <a:rPr lang="en-US" dirty="0"/>
              <a:t>. And the operation is called from a TensorFlow session as introduced before, so when the function is called from the session the variables are actually initialized. And </a:t>
            </a:r>
            <a:r>
              <a:rPr lang="en-US" dirty="0" err="1"/>
              <a:t>tensorflow</a:t>
            </a:r>
            <a:r>
              <a:rPr lang="en-US" dirty="0"/>
              <a:t> inserts the additional nodes (initialize and assign) into the previous graph</a:t>
            </a:r>
          </a:p>
        </p:txBody>
      </p:sp>
      <p:sp>
        <p:nvSpPr>
          <p:cNvPr id="4" name="Slide Number Placeholder 3"/>
          <p:cNvSpPr>
            <a:spLocks noGrp="1"/>
          </p:cNvSpPr>
          <p:nvPr>
            <p:ph type="sldNum" sz="quarter" idx="5"/>
          </p:nvPr>
        </p:nvSpPr>
        <p:spPr/>
        <p:txBody>
          <a:bodyPr/>
          <a:lstStyle/>
          <a:p>
            <a:fld id="{1DBF8B0B-E581-41E6-9FFC-C34F66EF42D3}" type="slidenum">
              <a:rPr lang="en-US" smtClean="0"/>
              <a:t>28</a:t>
            </a:fld>
            <a:endParaRPr lang="en-US"/>
          </a:p>
        </p:txBody>
      </p:sp>
    </p:spTree>
    <p:extLst>
      <p:ext uri="{BB962C8B-B14F-4D97-AF65-F5344CB8AC3E}">
        <p14:creationId xmlns:p14="http://schemas.microsoft.com/office/powerpoint/2010/main" val="21239937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when the session runs, the placeholder input x is fed and the y is calculated. The value, which is mentioned to be computed are marked as a fetch node. All the tensors, defined in the graph can be fed certain values, but it is not mandatory. But, the nodes which are declared as placeholder such as x must be fed certain values.</a:t>
            </a:r>
          </a:p>
        </p:txBody>
      </p:sp>
      <p:sp>
        <p:nvSpPr>
          <p:cNvPr id="4" name="Slide Number Placeholder 3"/>
          <p:cNvSpPr>
            <a:spLocks noGrp="1"/>
          </p:cNvSpPr>
          <p:nvPr>
            <p:ph type="sldNum" sz="quarter" idx="5"/>
          </p:nvPr>
        </p:nvSpPr>
        <p:spPr/>
        <p:txBody>
          <a:bodyPr/>
          <a:lstStyle/>
          <a:p>
            <a:fld id="{1DBF8B0B-E581-41E6-9FFC-C34F66EF42D3}" type="slidenum">
              <a:rPr lang="en-US" smtClean="0"/>
              <a:t>29</a:t>
            </a:fld>
            <a:endParaRPr lang="en-US"/>
          </a:p>
        </p:txBody>
      </p:sp>
    </p:spTree>
    <p:extLst>
      <p:ext uri="{BB962C8B-B14F-4D97-AF65-F5344CB8AC3E}">
        <p14:creationId xmlns:p14="http://schemas.microsoft.com/office/powerpoint/2010/main" val="20389050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if we put all the code together from the beginning, that’s what happens. And the computation is done iteration-wise , while </a:t>
            </a:r>
            <a:r>
              <a:rPr lang="en-US"/>
              <a:t>initialization is done once. </a:t>
            </a:r>
            <a:r>
              <a:rPr lang="en-US" dirty="0"/>
              <a:t>And the tasks that are done in each part is marked on the right</a:t>
            </a:r>
          </a:p>
        </p:txBody>
      </p:sp>
      <p:sp>
        <p:nvSpPr>
          <p:cNvPr id="4" name="Slide Number Placeholder 3"/>
          <p:cNvSpPr>
            <a:spLocks noGrp="1"/>
          </p:cNvSpPr>
          <p:nvPr>
            <p:ph type="sldNum" sz="quarter" idx="5"/>
          </p:nvPr>
        </p:nvSpPr>
        <p:spPr/>
        <p:txBody>
          <a:bodyPr/>
          <a:lstStyle/>
          <a:p>
            <a:fld id="{1DBF8B0B-E581-41E6-9FFC-C34F66EF42D3}" type="slidenum">
              <a:rPr lang="en-US" smtClean="0"/>
              <a:t>30</a:t>
            </a:fld>
            <a:endParaRPr lang="en-US"/>
          </a:p>
        </p:txBody>
      </p:sp>
    </p:spTree>
    <p:extLst>
      <p:ext uri="{BB962C8B-B14F-4D97-AF65-F5344CB8AC3E}">
        <p14:creationId xmlns:p14="http://schemas.microsoft.com/office/powerpoint/2010/main" val="2412051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need to define a loss. The loss is the function that defines how close is the approximated value of y from the regression is close to the original value (original label  in training data). Here we define a squared loss, that takes the square of the difference of the true and approximate value. And, the goal of the training is to minimize this loss value</a:t>
            </a:r>
          </a:p>
        </p:txBody>
      </p:sp>
      <p:sp>
        <p:nvSpPr>
          <p:cNvPr id="4" name="Slide Number Placeholder 3"/>
          <p:cNvSpPr>
            <a:spLocks noGrp="1"/>
          </p:cNvSpPr>
          <p:nvPr>
            <p:ph type="sldNum" sz="quarter" idx="5"/>
          </p:nvPr>
        </p:nvSpPr>
        <p:spPr/>
        <p:txBody>
          <a:bodyPr/>
          <a:lstStyle/>
          <a:p>
            <a:fld id="{1DBF8B0B-E581-41E6-9FFC-C34F66EF42D3}" type="slidenum">
              <a:rPr lang="en-US" smtClean="0"/>
              <a:t>31</a:t>
            </a:fld>
            <a:endParaRPr lang="en-US"/>
          </a:p>
        </p:txBody>
      </p:sp>
    </p:spTree>
    <p:extLst>
      <p:ext uri="{BB962C8B-B14F-4D97-AF65-F5344CB8AC3E}">
        <p14:creationId xmlns:p14="http://schemas.microsoft.com/office/powerpoint/2010/main" val="39232787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minimize the loss, there are already some predefined optimizers in the TensorFlow as mentioned in the right</a:t>
            </a:r>
          </a:p>
        </p:txBody>
      </p:sp>
      <p:sp>
        <p:nvSpPr>
          <p:cNvPr id="4" name="Slide Number Placeholder 3"/>
          <p:cNvSpPr>
            <a:spLocks noGrp="1"/>
          </p:cNvSpPr>
          <p:nvPr>
            <p:ph type="sldNum" sz="quarter" idx="5"/>
          </p:nvPr>
        </p:nvSpPr>
        <p:spPr/>
        <p:txBody>
          <a:bodyPr/>
          <a:lstStyle/>
          <a:p>
            <a:fld id="{1DBF8B0B-E581-41E6-9FFC-C34F66EF42D3}" type="slidenum">
              <a:rPr lang="en-US" smtClean="0"/>
              <a:t>32</a:t>
            </a:fld>
            <a:endParaRPr lang="en-US"/>
          </a:p>
        </p:txBody>
      </p:sp>
    </p:spTree>
    <p:extLst>
      <p:ext uri="{BB962C8B-B14F-4D97-AF65-F5344CB8AC3E}">
        <p14:creationId xmlns:p14="http://schemas.microsoft.com/office/powerpoint/2010/main" val="29940825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in each iteration of the training the optimizer tried to improve the variables w and b in such a way that the loss becomes minimum. So, if you are using the gradient descent optimizer, it  gets a new W and b by improving the w and b from the previous iteration on the right  based on the  calculated gradient</a:t>
            </a:r>
          </a:p>
        </p:txBody>
      </p:sp>
      <p:sp>
        <p:nvSpPr>
          <p:cNvPr id="4" name="Slide Number Placeholder 3"/>
          <p:cNvSpPr>
            <a:spLocks noGrp="1"/>
          </p:cNvSpPr>
          <p:nvPr>
            <p:ph type="sldNum" sz="quarter" idx="5"/>
          </p:nvPr>
        </p:nvSpPr>
        <p:spPr/>
        <p:txBody>
          <a:bodyPr/>
          <a:lstStyle/>
          <a:p>
            <a:fld id="{1DBF8B0B-E581-41E6-9FFC-C34F66EF42D3}" type="slidenum">
              <a:rPr lang="en-US" smtClean="0"/>
              <a:t>33</a:t>
            </a:fld>
            <a:endParaRPr lang="en-US"/>
          </a:p>
        </p:txBody>
      </p:sp>
    </p:spTree>
    <p:extLst>
      <p:ext uri="{BB962C8B-B14F-4D97-AF65-F5344CB8AC3E}">
        <p14:creationId xmlns:p14="http://schemas.microsoft.com/office/powerpoint/2010/main" val="11520991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TensorFlow is a scalable framework for machine learning. it's fast, it's flexible, and Google made it opensource, and it is Google's system for machine learning both in research as well as in production and because it runs almost anywhere where you can run machine learning systems. It runs on CPUs GPUs on Google tensor processing unit and on mobile devices, including embedded devices. </a:t>
            </a:r>
            <a:r>
              <a:rPr lang="en-US" dirty="0" err="1"/>
              <a:t>Tensorflow</a:t>
            </a:r>
            <a:r>
              <a:rPr lang="en-US" dirty="0"/>
              <a:t> is open source as a Apache project, and so anybody is welcome can contribute</a:t>
            </a:r>
          </a:p>
        </p:txBody>
      </p:sp>
      <p:sp>
        <p:nvSpPr>
          <p:cNvPr id="4" name="Slide Number Placeholder 3"/>
          <p:cNvSpPr>
            <a:spLocks noGrp="1"/>
          </p:cNvSpPr>
          <p:nvPr>
            <p:ph type="sldNum" sz="quarter" idx="5"/>
          </p:nvPr>
        </p:nvSpPr>
        <p:spPr/>
        <p:txBody>
          <a:bodyPr/>
          <a:lstStyle/>
          <a:p>
            <a:fld id="{1DBF8B0B-E581-41E6-9FFC-C34F66EF42D3}" type="slidenum">
              <a:rPr lang="en-US" smtClean="0"/>
              <a:t>5</a:t>
            </a:fld>
            <a:endParaRPr lang="en-US"/>
          </a:p>
        </p:txBody>
      </p:sp>
    </p:spTree>
    <p:extLst>
      <p:ext uri="{BB962C8B-B14F-4D97-AF65-F5344CB8AC3E}">
        <p14:creationId xmlns:p14="http://schemas.microsoft.com/office/powerpoint/2010/main" val="1312579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putt all those together and the tasks done again are marked on the right</a:t>
            </a:r>
          </a:p>
        </p:txBody>
      </p:sp>
      <p:sp>
        <p:nvSpPr>
          <p:cNvPr id="4" name="Slide Number Placeholder 3"/>
          <p:cNvSpPr>
            <a:spLocks noGrp="1"/>
          </p:cNvSpPr>
          <p:nvPr>
            <p:ph type="sldNum" sz="quarter" idx="5"/>
          </p:nvPr>
        </p:nvSpPr>
        <p:spPr/>
        <p:txBody>
          <a:bodyPr/>
          <a:lstStyle/>
          <a:p>
            <a:fld id="{1DBF8B0B-E581-41E6-9FFC-C34F66EF42D3}" type="slidenum">
              <a:rPr lang="en-US" smtClean="0"/>
              <a:t>34</a:t>
            </a:fld>
            <a:endParaRPr lang="en-US"/>
          </a:p>
        </p:txBody>
      </p:sp>
    </p:spTree>
    <p:extLst>
      <p:ext uri="{BB962C8B-B14F-4D97-AF65-F5344CB8AC3E}">
        <p14:creationId xmlns:p14="http://schemas.microsoft.com/office/powerpoint/2010/main" val="18247303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this is the overall </a:t>
            </a:r>
            <a:r>
              <a:rPr lang="en-US" dirty="0" err="1"/>
              <a:t>tensorflow</a:t>
            </a:r>
            <a:r>
              <a:rPr lang="en-US" dirty="0"/>
              <a:t> graph</a:t>
            </a:r>
          </a:p>
        </p:txBody>
      </p:sp>
      <p:sp>
        <p:nvSpPr>
          <p:cNvPr id="4" name="Slide Number Placeholder 3"/>
          <p:cNvSpPr>
            <a:spLocks noGrp="1"/>
          </p:cNvSpPr>
          <p:nvPr>
            <p:ph type="sldNum" sz="quarter" idx="5"/>
          </p:nvPr>
        </p:nvSpPr>
        <p:spPr/>
        <p:txBody>
          <a:bodyPr/>
          <a:lstStyle/>
          <a:p>
            <a:fld id="{1DBF8B0B-E581-41E6-9FFC-C34F66EF42D3}" type="slidenum">
              <a:rPr lang="en-US" smtClean="0"/>
              <a:t>35</a:t>
            </a:fld>
            <a:endParaRPr lang="en-US"/>
          </a:p>
        </p:txBody>
      </p:sp>
    </p:spTree>
    <p:extLst>
      <p:ext uri="{BB962C8B-B14F-4D97-AF65-F5344CB8AC3E}">
        <p14:creationId xmlns:p14="http://schemas.microsoft.com/office/powerpoint/2010/main" val="22699838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introduce the basic parallelism techniques </a:t>
            </a:r>
          </a:p>
        </p:txBody>
      </p:sp>
      <p:sp>
        <p:nvSpPr>
          <p:cNvPr id="4" name="Slide Number Placeholder 3"/>
          <p:cNvSpPr>
            <a:spLocks noGrp="1"/>
          </p:cNvSpPr>
          <p:nvPr>
            <p:ph type="sldNum" sz="quarter" idx="5"/>
          </p:nvPr>
        </p:nvSpPr>
        <p:spPr/>
        <p:txBody>
          <a:bodyPr/>
          <a:lstStyle/>
          <a:p>
            <a:fld id="{1DBF8B0B-E581-41E6-9FFC-C34F66EF42D3}" type="slidenum">
              <a:rPr lang="en-US" smtClean="0"/>
              <a:t>36</a:t>
            </a:fld>
            <a:endParaRPr lang="en-US"/>
          </a:p>
        </p:txBody>
      </p:sp>
    </p:spTree>
    <p:extLst>
      <p:ext uri="{BB962C8B-B14F-4D97-AF65-F5344CB8AC3E}">
        <p14:creationId xmlns:p14="http://schemas.microsoft.com/office/powerpoint/2010/main" val="10789481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types of parallelism in </a:t>
            </a:r>
            <a:r>
              <a:rPr lang="en-US" dirty="0" err="1"/>
              <a:t>Tensorflow</a:t>
            </a:r>
            <a:r>
              <a:rPr lang="en-US" dirty="0"/>
              <a:t>. The first one is data parallelism. In data parallel training, the same/whole model replica is placed on each instance and the training data is divided into multiple partitions. Each partition is then placed on each instance. Now, there is a group of parameter servers</a:t>
            </a:r>
          </a:p>
        </p:txBody>
      </p:sp>
      <p:sp>
        <p:nvSpPr>
          <p:cNvPr id="4" name="Slide Number Placeholder 3"/>
          <p:cNvSpPr>
            <a:spLocks noGrp="1"/>
          </p:cNvSpPr>
          <p:nvPr>
            <p:ph type="sldNum" sz="quarter" idx="5"/>
          </p:nvPr>
        </p:nvSpPr>
        <p:spPr/>
        <p:txBody>
          <a:bodyPr/>
          <a:lstStyle/>
          <a:p>
            <a:fld id="{1DBF8B0B-E581-41E6-9FFC-C34F66EF42D3}" type="slidenum">
              <a:rPr lang="en-US" smtClean="0"/>
              <a:t>37</a:t>
            </a:fld>
            <a:endParaRPr lang="en-US"/>
          </a:p>
        </p:txBody>
      </p:sp>
    </p:spTree>
    <p:extLst>
      <p:ext uri="{BB962C8B-B14F-4D97-AF65-F5344CB8AC3E}">
        <p14:creationId xmlns:p14="http://schemas.microsoft.com/office/powerpoint/2010/main" val="40681159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each iteration, each instance receives the parameters (p’) from the parameter server from the previous </a:t>
            </a:r>
            <a:r>
              <a:rPr lang="en-US" dirty="0" err="1"/>
              <a:t>iteration.Then</a:t>
            </a:r>
            <a:r>
              <a:rPr lang="en-US" dirty="0"/>
              <a:t> the instance running the model replica train using its own data partition and calculates its own parameters and updates the parameters (p’) and calculates (\delta p’)</a:t>
            </a:r>
          </a:p>
        </p:txBody>
      </p:sp>
      <p:sp>
        <p:nvSpPr>
          <p:cNvPr id="4" name="Slide Number Placeholder 3"/>
          <p:cNvSpPr>
            <a:spLocks noGrp="1"/>
          </p:cNvSpPr>
          <p:nvPr>
            <p:ph type="sldNum" sz="quarter" idx="5"/>
          </p:nvPr>
        </p:nvSpPr>
        <p:spPr/>
        <p:txBody>
          <a:bodyPr/>
          <a:lstStyle/>
          <a:p>
            <a:fld id="{1DBF8B0B-E581-41E6-9FFC-C34F66EF42D3}" type="slidenum">
              <a:rPr lang="en-US" smtClean="0"/>
              <a:t>38</a:t>
            </a:fld>
            <a:endParaRPr lang="en-US"/>
          </a:p>
        </p:txBody>
      </p:sp>
    </p:spTree>
    <p:extLst>
      <p:ext uri="{BB962C8B-B14F-4D97-AF65-F5344CB8AC3E}">
        <p14:creationId xmlns:p14="http://schemas.microsoft.com/office/powerpoint/2010/main" val="29980093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the instance parameter server sends the new parameters (\delta p’) to the parameter server and the parameter server calculates the new parameter p’’ from its existent p’</a:t>
            </a:r>
          </a:p>
        </p:txBody>
      </p:sp>
      <p:sp>
        <p:nvSpPr>
          <p:cNvPr id="4" name="Slide Number Placeholder 3"/>
          <p:cNvSpPr>
            <a:spLocks noGrp="1"/>
          </p:cNvSpPr>
          <p:nvPr>
            <p:ph type="sldNum" sz="quarter" idx="5"/>
          </p:nvPr>
        </p:nvSpPr>
        <p:spPr/>
        <p:txBody>
          <a:bodyPr/>
          <a:lstStyle/>
          <a:p>
            <a:fld id="{1DBF8B0B-E581-41E6-9FFC-C34F66EF42D3}" type="slidenum">
              <a:rPr lang="en-US" smtClean="0"/>
              <a:t>39</a:t>
            </a:fld>
            <a:endParaRPr lang="en-US"/>
          </a:p>
        </p:txBody>
      </p:sp>
    </p:spTree>
    <p:extLst>
      <p:ext uri="{BB962C8B-B14F-4D97-AF65-F5344CB8AC3E}">
        <p14:creationId xmlns:p14="http://schemas.microsoft.com/office/powerpoint/2010/main" val="20811364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that, the updated synchronized parameters are sent to all the instances in the next iteration </a:t>
            </a:r>
          </a:p>
        </p:txBody>
      </p:sp>
      <p:sp>
        <p:nvSpPr>
          <p:cNvPr id="4" name="Slide Number Placeholder 3"/>
          <p:cNvSpPr>
            <a:spLocks noGrp="1"/>
          </p:cNvSpPr>
          <p:nvPr>
            <p:ph type="sldNum" sz="quarter" idx="5"/>
          </p:nvPr>
        </p:nvSpPr>
        <p:spPr/>
        <p:txBody>
          <a:bodyPr/>
          <a:lstStyle/>
          <a:p>
            <a:fld id="{1DBF8B0B-E581-41E6-9FFC-C34F66EF42D3}" type="slidenum">
              <a:rPr lang="en-US" smtClean="0"/>
              <a:t>40</a:t>
            </a:fld>
            <a:endParaRPr lang="en-US"/>
          </a:p>
        </p:txBody>
      </p:sp>
    </p:spTree>
    <p:extLst>
      <p:ext uri="{BB962C8B-B14F-4D97-AF65-F5344CB8AC3E}">
        <p14:creationId xmlns:p14="http://schemas.microsoft.com/office/powerpoint/2010/main" val="414320889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parallelism technique is model parallelism. In the model parallelism, the whole model is divided into multiple partitions and runs on the different machine instances. And the data remains the same.</a:t>
            </a:r>
          </a:p>
        </p:txBody>
      </p:sp>
      <p:sp>
        <p:nvSpPr>
          <p:cNvPr id="4" name="Slide Number Placeholder 3"/>
          <p:cNvSpPr>
            <a:spLocks noGrp="1"/>
          </p:cNvSpPr>
          <p:nvPr>
            <p:ph type="sldNum" sz="quarter" idx="5"/>
          </p:nvPr>
        </p:nvSpPr>
        <p:spPr/>
        <p:txBody>
          <a:bodyPr/>
          <a:lstStyle/>
          <a:p>
            <a:fld id="{1DBF8B0B-E581-41E6-9FFC-C34F66EF42D3}" type="slidenum">
              <a:rPr lang="en-US" smtClean="0"/>
              <a:t>41</a:t>
            </a:fld>
            <a:endParaRPr lang="en-US"/>
          </a:p>
        </p:txBody>
      </p:sp>
    </p:spTree>
    <p:extLst>
      <p:ext uri="{BB962C8B-B14F-4D97-AF65-F5344CB8AC3E}">
        <p14:creationId xmlns:p14="http://schemas.microsoft.com/office/powerpoint/2010/main" val="41730297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Tensorflow</a:t>
            </a:r>
            <a:r>
              <a:rPr lang="en-US" dirty="0"/>
              <a:t> has two basic assumptions. The first assumption is that “It is unlikely that tasks will fail so often that individual operations need fault tolerance”. And the second assumption is Many learning algorithms do not require strong consistency because the training can improve the loss in each iteration so, the lost data can be improved in the upcoming iterations. So, they do not maintain fault tolerance at the computation level by default. </a:t>
            </a:r>
          </a:p>
          <a:p>
            <a:endParaRPr lang="en-US" dirty="0"/>
          </a:p>
          <a:p>
            <a:r>
              <a:rPr lang="en-US" dirty="0"/>
              <a:t>In addition, there is user-level checkpointing for fault tolerance in TensorFlow, using primitive operations in the graph: First, Save writes one or more tensors to a checkpoint file, and Restore reads one or more tensors from a checkpoint file. </a:t>
            </a:r>
          </a:p>
        </p:txBody>
      </p:sp>
      <p:sp>
        <p:nvSpPr>
          <p:cNvPr id="4" name="Slide Number Placeholder 3"/>
          <p:cNvSpPr>
            <a:spLocks noGrp="1"/>
          </p:cNvSpPr>
          <p:nvPr>
            <p:ph type="sldNum" sz="quarter" idx="5"/>
          </p:nvPr>
        </p:nvSpPr>
        <p:spPr/>
        <p:txBody>
          <a:bodyPr/>
          <a:lstStyle/>
          <a:p>
            <a:fld id="{1DBF8B0B-E581-41E6-9FFC-C34F66EF42D3}" type="slidenum">
              <a:rPr lang="en-US" smtClean="0"/>
              <a:t>42</a:t>
            </a:fld>
            <a:endParaRPr lang="en-US"/>
          </a:p>
        </p:txBody>
      </p:sp>
    </p:spTree>
    <p:extLst>
      <p:ext uri="{BB962C8B-B14F-4D97-AF65-F5344CB8AC3E}">
        <p14:creationId xmlns:p14="http://schemas.microsoft.com/office/powerpoint/2010/main" val="79497790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maintaining fault tolerance, there are different replication strategies as shown in the figure. The same color means they are running the same </a:t>
            </a:r>
            <a:r>
              <a:rPr lang="en-US" dirty="0" err="1"/>
              <a:t>stepIn</a:t>
            </a:r>
            <a:r>
              <a:rPr lang="en-US" dirty="0"/>
              <a:t> the asynchronous case ((a)), each worker reads the current value when the step begins and applies its gradient to the different current values at the end: this ensures high utilization, but the individual steps use stale information, making each step less effective. The synchronous cases use queues to coordinate execution: a blocking queue acts as a barrier to ensure that all workers read the same parameter version. A second queue accumulates multiple gradient updates to apply them atomically. </a:t>
            </a:r>
          </a:p>
          <a:p>
            <a:r>
              <a:rPr lang="en-US" dirty="0"/>
              <a:t>The simple synchronous version (Figure (b)) accumulates updates from all workers before applying them, but slow workers limit overall </a:t>
            </a:r>
            <a:r>
              <a:rPr lang="en-US" dirty="0" err="1"/>
              <a:t>throughputTo</a:t>
            </a:r>
            <a:r>
              <a:rPr lang="en-US" dirty="0"/>
              <a:t> mitigate stragglers, TensorFlow implement backup workers (Figure (c),), similar to MapReduce backup tasks. Whereas MapReduce starts backup tasks reactively—after detecting a straggler—our backup workers run proactively, and the aggregation takes the first m of n updates produced.</a:t>
            </a:r>
          </a:p>
        </p:txBody>
      </p:sp>
      <p:sp>
        <p:nvSpPr>
          <p:cNvPr id="4" name="Slide Number Placeholder 3"/>
          <p:cNvSpPr>
            <a:spLocks noGrp="1"/>
          </p:cNvSpPr>
          <p:nvPr>
            <p:ph type="sldNum" sz="quarter" idx="5"/>
          </p:nvPr>
        </p:nvSpPr>
        <p:spPr/>
        <p:txBody>
          <a:bodyPr/>
          <a:lstStyle/>
          <a:p>
            <a:fld id="{1DBF8B0B-E581-41E6-9FFC-C34F66EF42D3}" type="slidenum">
              <a:rPr lang="en-US" smtClean="0"/>
              <a:t>43</a:t>
            </a:fld>
            <a:endParaRPr lang="en-US"/>
          </a:p>
        </p:txBody>
      </p:sp>
    </p:spTree>
    <p:extLst>
      <p:ext uri="{BB962C8B-B14F-4D97-AF65-F5344CB8AC3E}">
        <p14:creationId xmlns:p14="http://schemas.microsoft.com/office/powerpoint/2010/main" val="3592114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Machine learning has grown from something relatively straightforward algorithm to complex. These models have grown so complex that you cannot write or code in one go as one monolithic thing, so you need some tooling to help, and this is what TensorFlow does. This is an image of 2015Google's inception Network and each of these boxes is in itself like a small neural network, so this is a very </a:t>
            </a:r>
            <a:r>
              <a:rPr lang="en-US" dirty="0" err="1"/>
              <a:t>very</a:t>
            </a:r>
            <a:r>
              <a:rPr lang="en-US" dirty="0"/>
              <a:t> complex algorithm, and without significant help from a framework that encapsulates most of the functionality, it would take considerable time for a developer to implement such a model</a:t>
            </a:r>
          </a:p>
        </p:txBody>
      </p:sp>
      <p:sp>
        <p:nvSpPr>
          <p:cNvPr id="4" name="Slide Number Placeholder 3"/>
          <p:cNvSpPr>
            <a:spLocks noGrp="1"/>
          </p:cNvSpPr>
          <p:nvPr>
            <p:ph type="sldNum" sz="quarter" idx="5"/>
          </p:nvPr>
        </p:nvSpPr>
        <p:spPr/>
        <p:txBody>
          <a:bodyPr/>
          <a:lstStyle/>
          <a:p>
            <a:fld id="{1DBF8B0B-E581-41E6-9FFC-C34F66EF42D3}" type="slidenum">
              <a:rPr lang="en-US" smtClean="0"/>
              <a:t>6</a:t>
            </a:fld>
            <a:endParaRPr lang="en-US"/>
          </a:p>
        </p:txBody>
      </p:sp>
    </p:spTree>
    <p:extLst>
      <p:ext uri="{BB962C8B-B14F-4D97-AF65-F5344CB8AC3E}">
        <p14:creationId xmlns:p14="http://schemas.microsoft.com/office/powerpoint/2010/main" val="415629024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Figure illustrates the system architecture: a thin C API separates user-level in various languages from the core library. The core TensorFlow library is implemented in C++ for portability and performance while running on different OS and hardware platforms. The distributed master translates user requests into execution across a set of tasks. The dataflow executor in each task handles requests from the distribution master and schedules the execution of the kernels that comprise a local subgraph. These kernel implementations are predefined operations in TensorFlow. The runtime contains over 200 standard operations, including mathematical, array manipulation, control flow, and state management operations. Finally, the networking and device layer handles the different networking protocols for distributed communication, and the device layer handles the computation on different architectures. And for the user, TensorFlow provides different libraries to make the implementation easier. </a:t>
            </a:r>
          </a:p>
        </p:txBody>
      </p:sp>
      <p:sp>
        <p:nvSpPr>
          <p:cNvPr id="4" name="Slide Number Placeholder 3"/>
          <p:cNvSpPr>
            <a:spLocks noGrp="1"/>
          </p:cNvSpPr>
          <p:nvPr>
            <p:ph type="sldNum" sz="quarter" idx="5"/>
          </p:nvPr>
        </p:nvSpPr>
        <p:spPr/>
        <p:txBody>
          <a:bodyPr/>
          <a:lstStyle/>
          <a:p>
            <a:fld id="{1DBF8B0B-E581-41E6-9FFC-C34F66EF42D3}" type="slidenum">
              <a:rPr lang="en-US" smtClean="0"/>
              <a:t>45</a:t>
            </a:fld>
            <a:endParaRPr lang="en-US"/>
          </a:p>
        </p:txBody>
      </p:sp>
    </p:spTree>
    <p:extLst>
      <p:ext uri="{BB962C8B-B14F-4D97-AF65-F5344CB8AC3E}">
        <p14:creationId xmlns:p14="http://schemas.microsoft.com/office/powerpoint/2010/main" val="41830302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a:t>
            </a:r>
            <a:r>
              <a:rPr lang="en-US" baseline="0" dirty="0"/>
              <a:t> you. I will be happy to take questions. </a:t>
            </a:r>
            <a:endParaRPr lang="en-US" dirty="0"/>
          </a:p>
        </p:txBody>
      </p:sp>
      <p:sp>
        <p:nvSpPr>
          <p:cNvPr id="4" name="Slide Number Placeholder 3"/>
          <p:cNvSpPr>
            <a:spLocks noGrp="1"/>
          </p:cNvSpPr>
          <p:nvPr>
            <p:ph type="sldNum" sz="quarter" idx="10"/>
          </p:nvPr>
        </p:nvSpPr>
        <p:spPr/>
        <p:txBody>
          <a:bodyPr/>
          <a:lstStyle/>
          <a:p>
            <a:fld id="{B497B9CF-1557-DD4B-981F-75DA47F9C4BF}" type="slidenum">
              <a:rPr lang="en-US" smtClean="0"/>
              <a:t>46</a:t>
            </a:fld>
            <a:endParaRPr lang="en-US"/>
          </a:p>
        </p:txBody>
      </p:sp>
    </p:spTree>
    <p:extLst>
      <p:ext uri="{BB962C8B-B14F-4D97-AF65-F5344CB8AC3E}">
        <p14:creationId xmlns:p14="http://schemas.microsoft.com/office/powerpoint/2010/main" val="2686894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days the other aspect why machine learning gets so complex is that as soon as it reaches a certain scale, a distributed system, possibly a data center scale system with several hundreds of computers, gets involved. These systems run on heterogeneous hardware. One of the main things that help deep learning break through and achieve what it can these days is the advent and the availability of cheap, very powerful computing hardware like GPUs. But these have to be specially programmed, and if you had to do all of this yourself, you would only have a little time to do research. </a:t>
            </a:r>
          </a:p>
        </p:txBody>
      </p:sp>
      <p:sp>
        <p:nvSpPr>
          <p:cNvPr id="4" name="Slide Number Placeholder 3"/>
          <p:cNvSpPr>
            <a:spLocks noGrp="1"/>
          </p:cNvSpPr>
          <p:nvPr>
            <p:ph type="sldNum" sz="quarter" idx="5"/>
          </p:nvPr>
        </p:nvSpPr>
        <p:spPr/>
        <p:txBody>
          <a:bodyPr/>
          <a:lstStyle/>
          <a:p>
            <a:fld id="{1DBF8B0B-E581-41E6-9FFC-C34F66EF42D3}" type="slidenum">
              <a:rPr lang="en-US" smtClean="0"/>
              <a:t>7</a:t>
            </a:fld>
            <a:endParaRPr lang="en-US"/>
          </a:p>
        </p:txBody>
      </p:sp>
    </p:spTree>
    <p:extLst>
      <p:ext uri="{BB962C8B-B14F-4D97-AF65-F5344CB8AC3E}">
        <p14:creationId xmlns:p14="http://schemas.microsoft.com/office/powerpoint/2010/main" val="2645010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Tensorflow</a:t>
            </a:r>
            <a:r>
              <a:rPr lang="en-US" dirty="0"/>
              <a:t> takes that kind of burden away from you it's really we may attempt to flow to handle all the complexity that is  involved in these scaled large-scale very complex cutting-edge machine learning systems so that we have sometime to actually work on the finer algorithms</a:t>
            </a:r>
          </a:p>
          <a:p>
            <a:endParaRPr lang="en-US" dirty="0"/>
          </a:p>
        </p:txBody>
      </p:sp>
      <p:sp>
        <p:nvSpPr>
          <p:cNvPr id="4" name="Slide Number Placeholder 3"/>
          <p:cNvSpPr>
            <a:spLocks noGrp="1"/>
          </p:cNvSpPr>
          <p:nvPr>
            <p:ph type="sldNum" sz="quarter" idx="5"/>
          </p:nvPr>
        </p:nvSpPr>
        <p:spPr/>
        <p:txBody>
          <a:bodyPr/>
          <a:lstStyle/>
          <a:p>
            <a:fld id="{1DBF8B0B-E581-41E6-9FFC-C34F66EF42D3}" type="slidenum">
              <a:rPr lang="en-US" smtClean="0"/>
              <a:t>8</a:t>
            </a:fld>
            <a:endParaRPr lang="en-US"/>
          </a:p>
        </p:txBody>
      </p:sp>
    </p:spTree>
    <p:extLst>
      <p:ext uri="{BB962C8B-B14F-4D97-AF65-F5344CB8AC3E}">
        <p14:creationId xmlns:p14="http://schemas.microsoft.com/office/powerpoint/2010/main" val="27545512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name actually summarizes what </a:t>
            </a:r>
            <a:r>
              <a:rPr lang="en-US" dirty="0" err="1"/>
              <a:t>tensorflow</a:t>
            </a:r>
            <a:r>
              <a:rPr lang="en-US" dirty="0"/>
              <a:t> does. A tensor is simply a multi-dimensional array, For example, a matrix is a two-dimensional tensor. if you have a stack of matrices that's the three dimensional tensor and so on. flow is in the name these tensors flow through a graph of operations where the operations are  encoded as computation intensive flow in the  a computation graph</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a:t>
            </a:r>
          </a:p>
        </p:txBody>
      </p:sp>
      <p:sp>
        <p:nvSpPr>
          <p:cNvPr id="4" name="Slide Number Placeholder 3"/>
          <p:cNvSpPr>
            <a:spLocks noGrp="1"/>
          </p:cNvSpPr>
          <p:nvPr>
            <p:ph type="sldNum" sz="quarter" idx="5"/>
          </p:nvPr>
        </p:nvSpPr>
        <p:spPr/>
        <p:txBody>
          <a:bodyPr/>
          <a:lstStyle/>
          <a:p>
            <a:fld id="{1DBF8B0B-E581-41E6-9FFC-C34F66EF42D3}" type="slidenum">
              <a:rPr lang="en-US" smtClean="0"/>
              <a:t>10</a:t>
            </a:fld>
            <a:endParaRPr lang="en-US"/>
          </a:p>
        </p:txBody>
      </p:sp>
    </p:spTree>
    <p:extLst>
      <p:ext uri="{BB962C8B-B14F-4D97-AF65-F5344CB8AC3E}">
        <p14:creationId xmlns:p14="http://schemas.microsoft.com/office/powerpoint/2010/main" val="37464597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the tensor flow graph is the representation that TensorFlow uses internally to maintain your computation. You will typically define this kind of graph in a high-level API in Python. This graph is then taken and you compile it, or tensor flow internally can compile it, modify it, optimize it, and then you can tell the time to execute this graph or parts of this graph on devices on different machines. </a:t>
            </a:r>
          </a:p>
        </p:txBody>
      </p:sp>
      <p:sp>
        <p:nvSpPr>
          <p:cNvPr id="4" name="Slide Number Placeholder 3"/>
          <p:cNvSpPr>
            <a:spLocks noGrp="1"/>
          </p:cNvSpPr>
          <p:nvPr>
            <p:ph type="sldNum" sz="quarter" idx="5"/>
          </p:nvPr>
        </p:nvSpPr>
        <p:spPr/>
        <p:txBody>
          <a:bodyPr/>
          <a:lstStyle/>
          <a:p>
            <a:fld id="{1DBF8B0B-E581-41E6-9FFC-C34F66EF42D3}" type="slidenum">
              <a:rPr lang="en-US" smtClean="0"/>
              <a:t>11</a:t>
            </a:fld>
            <a:endParaRPr lang="en-US"/>
          </a:p>
        </p:txBody>
      </p:sp>
    </p:spTree>
    <p:extLst>
      <p:ext uri="{BB962C8B-B14F-4D97-AF65-F5344CB8AC3E}">
        <p14:creationId xmlns:p14="http://schemas.microsoft.com/office/powerpoint/2010/main" val="37335142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example, the nodes of this graph are where TensorFlow maintains the state. So all of the variables for example, are nodes and all of the computation are also graph nodes. So each of these nodes signifies, for instance a multiplication of two things, and the data in the graph flows along the edges, and all of the data in ten flow is represented as a tensor, which is a multi-dimensional array of some data type. </a:t>
            </a:r>
          </a:p>
          <a:p>
            <a:r>
              <a:rPr lang="en-US" dirty="0"/>
              <a:t>Now, any TensorFlow program really is separated into two distinct phases. you first build a graph and then you run it. The first part of building this graph basically means that you tell TensorFlow the intention is to do something. In this example, we have two tensors a and b, from some other computation that we may have already run, and we're telling TensorFlow to add those up and refer to the result of C. Now, TensorFlow is finally going to run this particular piece of the graph. And a developer will make a session a session. A session is an execution context that runs this and in this case, it is going to run it on a local machine then the developer can tell the tensor flow in this session that is just created. Please compute the value of C and that the value of a is 1 and the value of B is 2.</a:t>
            </a:r>
          </a:p>
        </p:txBody>
      </p:sp>
      <p:sp>
        <p:nvSpPr>
          <p:cNvPr id="4" name="Slide Number Placeholder 3"/>
          <p:cNvSpPr>
            <a:spLocks noGrp="1"/>
          </p:cNvSpPr>
          <p:nvPr>
            <p:ph type="sldNum" sz="quarter" idx="5"/>
          </p:nvPr>
        </p:nvSpPr>
        <p:spPr/>
        <p:txBody>
          <a:bodyPr/>
          <a:lstStyle/>
          <a:p>
            <a:fld id="{1DBF8B0B-E581-41E6-9FFC-C34F66EF42D3}" type="slidenum">
              <a:rPr lang="en-US" smtClean="0"/>
              <a:t>12</a:t>
            </a:fld>
            <a:endParaRPr lang="en-US"/>
          </a:p>
        </p:txBody>
      </p:sp>
    </p:spTree>
    <p:extLst>
      <p:ext uri="{BB962C8B-B14F-4D97-AF65-F5344CB8AC3E}">
        <p14:creationId xmlns:p14="http://schemas.microsoft.com/office/powerpoint/2010/main" val="31169827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4D35822-03B1-439D-A774-61A937F3BB63}" type="datetimeFigureOut">
              <a:rPr lang="en-US" smtClean="0"/>
              <a:t>9/11/2023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745A65-7A90-4968-8E1F-1464AB5BC332}" type="slidenum">
              <a:rPr lang="en-US" smtClean="0"/>
              <a:t>‹#›</a:t>
            </a:fld>
            <a:endParaRPr lang="en-US"/>
          </a:p>
        </p:txBody>
      </p:sp>
    </p:spTree>
    <p:extLst>
      <p:ext uri="{BB962C8B-B14F-4D97-AF65-F5344CB8AC3E}">
        <p14:creationId xmlns:p14="http://schemas.microsoft.com/office/powerpoint/2010/main" val="2361730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4D35822-03B1-439D-A774-61A937F3BB63}" type="datetimeFigureOut">
              <a:rPr lang="en-US" smtClean="0"/>
              <a:t>9/11/2023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745A65-7A90-4968-8E1F-1464AB5BC332}" type="slidenum">
              <a:rPr lang="en-US" smtClean="0"/>
              <a:t>‹#›</a:t>
            </a:fld>
            <a:endParaRPr lang="en-US"/>
          </a:p>
        </p:txBody>
      </p:sp>
    </p:spTree>
    <p:extLst>
      <p:ext uri="{BB962C8B-B14F-4D97-AF65-F5344CB8AC3E}">
        <p14:creationId xmlns:p14="http://schemas.microsoft.com/office/powerpoint/2010/main" val="1150755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4D35822-03B1-439D-A774-61A937F3BB63}" type="datetimeFigureOut">
              <a:rPr lang="en-US" smtClean="0"/>
              <a:t>9/11/2023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745A65-7A90-4968-8E1F-1464AB5BC332}" type="slidenum">
              <a:rPr lang="en-US" smtClean="0"/>
              <a:t>‹#›</a:t>
            </a:fld>
            <a:endParaRPr lang="en-US"/>
          </a:p>
        </p:txBody>
      </p:sp>
    </p:spTree>
    <p:extLst>
      <p:ext uri="{BB962C8B-B14F-4D97-AF65-F5344CB8AC3E}">
        <p14:creationId xmlns:p14="http://schemas.microsoft.com/office/powerpoint/2010/main" val="2105433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4D35822-03B1-439D-A774-61A937F3BB63}" type="datetimeFigureOut">
              <a:rPr lang="en-US" smtClean="0"/>
              <a:t>9/11/2023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745A65-7A90-4968-8E1F-1464AB5BC332}" type="slidenum">
              <a:rPr lang="en-US" smtClean="0"/>
              <a:t>‹#›</a:t>
            </a:fld>
            <a:endParaRPr lang="en-US"/>
          </a:p>
        </p:txBody>
      </p:sp>
    </p:spTree>
    <p:extLst>
      <p:ext uri="{BB962C8B-B14F-4D97-AF65-F5344CB8AC3E}">
        <p14:creationId xmlns:p14="http://schemas.microsoft.com/office/powerpoint/2010/main" val="3365927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D35822-03B1-439D-A774-61A937F3BB63}" type="datetimeFigureOut">
              <a:rPr lang="en-US" smtClean="0"/>
              <a:t>9/11/2023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745A65-7A90-4968-8E1F-1464AB5BC332}" type="slidenum">
              <a:rPr lang="en-US" smtClean="0"/>
              <a:t>‹#›</a:t>
            </a:fld>
            <a:endParaRPr lang="en-US"/>
          </a:p>
        </p:txBody>
      </p:sp>
    </p:spTree>
    <p:extLst>
      <p:ext uri="{BB962C8B-B14F-4D97-AF65-F5344CB8AC3E}">
        <p14:creationId xmlns:p14="http://schemas.microsoft.com/office/powerpoint/2010/main" val="10746021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4D35822-03B1-439D-A774-61A937F3BB63}" type="datetimeFigureOut">
              <a:rPr lang="en-US" smtClean="0"/>
              <a:t>9/11/2023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745A65-7A90-4968-8E1F-1464AB5BC332}" type="slidenum">
              <a:rPr lang="en-US" smtClean="0"/>
              <a:t>‹#›</a:t>
            </a:fld>
            <a:endParaRPr lang="en-US"/>
          </a:p>
        </p:txBody>
      </p:sp>
    </p:spTree>
    <p:extLst>
      <p:ext uri="{BB962C8B-B14F-4D97-AF65-F5344CB8AC3E}">
        <p14:creationId xmlns:p14="http://schemas.microsoft.com/office/powerpoint/2010/main" val="3229250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4D35822-03B1-439D-A774-61A937F3BB63}" type="datetimeFigureOut">
              <a:rPr lang="en-US" smtClean="0"/>
              <a:t>9/11/2023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745A65-7A90-4968-8E1F-1464AB5BC332}" type="slidenum">
              <a:rPr lang="en-US" smtClean="0"/>
              <a:t>‹#›</a:t>
            </a:fld>
            <a:endParaRPr lang="en-US"/>
          </a:p>
        </p:txBody>
      </p:sp>
    </p:spTree>
    <p:extLst>
      <p:ext uri="{BB962C8B-B14F-4D97-AF65-F5344CB8AC3E}">
        <p14:creationId xmlns:p14="http://schemas.microsoft.com/office/powerpoint/2010/main" val="3423368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4D35822-03B1-439D-A774-61A937F3BB63}" type="datetimeFigureOut">
              <a:rPr lang="en-US" smtClean="0"/>
              <a:t>9/11/2023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745A65-7A90-4968-8E1F-1464AB5BC332}" type="slidenum">
              <a:rPr lang="en-US" smtClean="0"/>
              <a:t>‹#›</a:t>
            </a:fld>
            <a:endParaRPr lang="en-US"/>
          </a:p>
        </p:txBody>
      </p:sp>
    </p:spTree>
    <p:extLst>
      <p:ext uri="{BB962C8B-B14F-4D97-AF65-F5344CB8AC3E}">
        <p14:creationId xmlns:p14="http://schemas.microsoft.com/office/powerpoint/2010/main" val="3239478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D35822-03B1-439D-A774-61A937F3BB63}" type="datetimeFigureOut">
              <a:rPr lang="en-US" smtClean="0"/>
              <a:t>9/11/2023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745A65-7A90-4968-8E1F-1464AB5BC332}" type="slidenum">
              <a:rPr lang="en-US" smtClean="0"/>
              <a:t>‹#›</a:t>
            </a:fld>
            <a:endParaRPr lang="en-US"/>
          </a:p>
        </p:txBody>
      </p:sp>
    </p:spTree>
    <p:extLst>
      <p:ext uri="{BB962C8B-B14F-4D97-AF65-F5344CB8AC3E}">
        <p14:creationId xmlns:p14="http://schemas.microsoft.com/office/powerpoint/2010/main" val="2610823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4D35822-03B1-439D-A774-61A937F3BB63}" type="datetimeFigureOut">
              <a:rPr lang="en-US" smtClean="0"/>
              <a:t>9/11/2023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745A65-7A90-4968-8E1F-1464AB5BC332}" type="slidenum">
              <a:rPr lang="en-US" smtClean="0"/>
              <a:t>‹#›</a:t>
            </a:fld>
            <a:endParaRPr lang="en-US"/>
          </a:p>
        </p:txBody>
      </p:sp>
    </p:spTree>
    <p:extLst>
      <p:ext uri="{BB962C8B-B14F-4D97-AF65-F5344CB8AC3E}">
        <p14:creationId xmlns:p14="http://schemas.microsoft.com/office/powerpoint/2010/main" val="1057225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4D35822-03B1-439D-A774-61A937F3BB63}" type="datetimeFigureOut">
              <a:rPr lang="en-US" smtClean="0"/>
              <a:t>9/11/2023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745A65-7A90-4968-8E1F-1464AB5BC332}" type="slidenum">
              <a:rPr lang="en-US" smtClean="0"/>
              <a:t>‹#›</a:t>
            </a:fld>
            <a:endParaRPr lang="en-US"/>
          </a:p>
        </p:txBody>
      </p:sp>
    </p:spTree>
    <p:extLst>
      <p:ext uri="{BB962C8B-B14F-4D97-AF65-F5344CB8AC3E}">
        <p14:creationId xmlns:p14="http://schemas.microsoft.com/office/powerpoint/2010/main" val="1410697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D35822-03B1-439D-A774-61A937F3BB63}" type="datetimeFigureOut">
              <a:rPr lang="en-US" smtClean="0"/>
              <a:t>9/11/2023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745A65-7A90-4968-8E1F-1464AB5BC332}" type="slidenum">
              <a:rPr lang="en-US" smtClean="0"/>
              <a:t>‹#›</a:t>
            </a:fld>
            <a:endParaRPr lang="en-US"/>
          </a:p>
        </p:txBody>
      </p:sp>
    </p:spTree>
    <p:extLst>
      <p:ext uri="{BB962C8B-B14F-4D97-AF65-F5344CB8AC3E}">
        <p14:creationId xmlns:p14="http://schemas.microsoft.com/office/powerpoint/2010/main" val="3070436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s/_rels/slide14.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 Id="rId9" Type="http://schemas.openxmlformats.org/officeDocument/2006/relationships/image" Target="../media/image38.png"/></Relationships>
</file>

<file path=ppt/slides/_rels/slide18.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9.png"/><Relationship Id="rId7"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3.png"/><Relationship Id="rId9" Type="http://schemas.openxmlformats.org/officeDocument/2006/relationships/image" Target="../media/image42.png"/></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tensorflow.org/whitepaper2015.pdf"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4.jpg"/><Relationship Id="rId7" Type="http://schemas.openxmlformats.org/officeDocument/2006/relationships/image" Target="../media/image48.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9.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7.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49.png"/><Relationship Id="rId4" Type="http://schemas.openxmlformats.org/officeDocument/2006/relationships/image" Target="../media/image55.pn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3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3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8.png"/></Relationships>
</file>

<file path=ppt/slides/_rels/slide3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69.png"/><Relationship Id="rId5" Type="http://schemas.openxmlformats.org/officeDocument/2006/relationships/image" Target="../media/image67.png"/><Relationship Id="rId4" Type="http://schemas.openxmlformats.org/officeDocument/2006/relationships/image" Target="../media/image6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6.png"/><Relationship Id="rId7" Type="http://schemas.openxmlformats.org/officeDocument/2006/relationships/image" Target="../media/image70.pn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69.png"/><Relationship Id="rId11" Type="http://schemas.openxmlformats.org/officeDocument/2006/relationships/image" Target="../media/image74.png"/><Relationship Id="rId5" Type="http://schemas.openxmlformats.org/officeDocument/2006/relationships/image" Target="../media/image67.png"/><Relationship Id="rId10" Type="http://schemas.openxmlformats.org/officeDocument/2006/relationships/image" Target="../media/image73.png"/><Relationship Id="rId4" Type="http://schemas.openxmlformats.org/officeDocument/2006/relationships/image" Target="../media/image68.png"/><Relationship Id="rId9" Type="http://schemas.openxmlformats.org/officeDocument/2006/relationships/image" Target="../media/image72.png"/></Relationships>
</file>

<file path=ppt/slides/_rels/slide4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77.tiff"/><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hyperlink" Target="https://www.matroid.com/scaledml/slides/jeff.pdf" TargetMode="External"/><Relationship Id="rId2" Type="http://schemas.openxmlformats.org/officeDocument/2006/relationships/hyperlink" Target="https://learning.acm.org/binaries/content/assets/leaning-center/webinar-slides/2016/martinwicke_tensorflow_webinarslides.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image" Target="../media/image5.jp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g"/><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g"/><Relationship Id="rId7"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 Id="rId9" Type="http://schemas.openxmlformats.org/officeDocument/2006/relationships/image" Target="../media/image10.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Introduction to TensorFlow</a:t>
            </a: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6160019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2565603" y="1794749"/>
            <a:ext cx="5908887" cy="1828800"/>
            <a:chOff x="1924202" y="1346062"/>
            <a:chExt cx="4431665" cy="1371600"/>
          </a:xfrm>
        </p:grpSpPr>
        <p:pic>
          <p:nvPicPr>
            <p:cNvPr id="3" name="object 3"/>
            <p:cNvPicPr/>
            <p:nvPr/>
          </p:nvPicPr>
          <p:blipFill>
            <a:blip r:embed="rId3" cstate="print"/>
            <a:stretch>
              <a:fillRect/>
            </a:stretch>
          </p:blipFill>
          <p:spPr>
            <a:xfrm>
              <a:off x="2570590" y="1969777"/>
              <a:ext cx="3784982" cy="747475"/>
            </a:xfrm>
            <a:prstGeom prst="rect">
              <a:avLst/>
            </a:prstGeom>
          </p:spPr>
        </p:pic>
        <p:sp>
          <p:nvSpPr>
            <p:cNvPr id="4" name="object 4"/>
            <p:cNvSpPr/>
            <p:nvPr/>
          </p:nvSpPr>
          <p:spPr>
            <a:xfrm>
              <a:off x="1938490" y="1360349"/>
              <a:ext cx="535305" cy="838200"/>
            </a:xfrm>
            <a:custGeom>
              <a:avLst/>
              <a:gdLst/>
              <a:ahLst/>
              <a:cxnLst/>
              <a:rect l="l" t="t" r="r" b="b"/>
              <a:pathLst>
                <a:path w="535305" h="838200">
                  <a:moveTo>
                    <a:pt x="535039" y="837783"/>
                  </a:moveTo>
                  <a:lnTo>
                    <a:pt x="485157" y="821265"/>
                  </a:lnTo>
                  <a:lnTo>
                    <a:pt x="428000" y="794184"/>
                  </a:lnTo>
                  <a:lnTo>
                    <a:pt x="363398" y="752789"/>
                  </a:lnTo>
                  <a:lnTo>
                    <a:pt x="327755" y="724755"/>
                  </a:lnTo>
                  <a:lnTo>
                    <a:pt x="293210" y="693767"/>
                  </a:lnTo>
                  <a:lnTo>
                    <a:pt x="259899" y="660010"/>
                  </a:lnTo>
                  <a:lnTo>
                    <a:pt x="227961" y="623667"/>
                  </a:lnTo>
                  <a:lnTo>
                    <a:pt x="197531" y="584924"/>
                  </a:lnTo>
                  <a:lnTo>
                    <a:pt x="170900" y="547191"/>
                  </a:lnTo>
                  <a:lnTo>
                    <a:pt x="145779" y="507715"/>
                  </a:lnTo>
                  <a:lnTo>
                    <a:pt x="122276" y="466642"/>
                  </a:lnTo>
                  <a:lnTo>
                    <a:pt x="100500" y="424117"/>
                  </a:lnTo>
                  <a:lnTo>
                    <a:pt x="80558" y="380284"/>
                  </a:lnTo>
                  <a:lnTo>
                    <a:pt x="62559" y="335290"/>
                  </a:lnTo>
                  <a:lnTo>
                    <a:pt x="46609" y="289279"/>
                  </a:lnTo>
                  <a:lnTo>
                    <a:pt x="32816" y="242397"/>
                  </a:lnTo>
                  <a:lnTo>
                    <a:pt x="21290" y="194789"/>
                  </a:lnTo>
                  <a:lnTo>
                    <a:pt x="12137" y="146600"/>
                  </a:lnTo>
                  <a:lnTo>
                    <a:pt x="5466" y="97975"/>
                  </a:lnTo>
                  <a:lnTo>
                    <a:pt x="1384" y="49060"/>
                  </a:lnTo>
                  <a:lnTo>
                    <a:pt x="0" y="0"/>
                  </a:lnTo>
                </a:path>
              </a:pathLst>
            </a:custGeom>
            <a:ln w="28574">
              <a:solidFill>
                <a:srgbClr val="FFAB40"/>
              </a:solidFill>
            </a:ln>
          </p:spPr>
          <p:txBody>
            <a:bodyPr wrap="square" lIns="0" tIns="0" rIns="0" bIns="0" rtlCol="0"/>
            <a:lstStyle/>
            <a:p>
              <a:endParaRPr sz="2400"/>
            </a:p>
          </p:txBody>
        </p:sp>
        <p:pic>
          <p:nvPicPr>
            <p:cNvPr id="5" name="object 5"/>
            <p:cNvPicPr/>
            <p:nvPr/>
          </p:nvPicPr>
          <p:blipFill>
            <a:blip r:embed="rId4" cstate="print"/>
            <a:stretch>
              <a:fillRect/>
            </a:stretch>
          </p:blipFill>
          <p:spPr>
            <a:xfrm>
              <a:off x="2423121" y="2147725"/>
              <a:ext cx="120352" cy="92274"/>
            </a:xfrm>
            <a:prstGeom prst="rect">
              <a:avLst/>
            </a:prstGeom>
          </p:spPr>
        </p:pic>
      </p:grpSp>
      <p:sp>
        <p:nvSpPr>
          <p:cNvPr id="6" name="object 6"/>
          <p:cNvSpPr txBox="1"/>
          <p:nvPr/>
        </p:nvSpPr>
        <p:spPr>
          <a:xfrm>
            <a:off x="421299" y="1223940"/>
            <a:ext cx="3843867" cy="386430"/>
          </a:xfrm>
          <a:prstGeom prst="rect">
            <a:avLst/>
          </a:prstGeom>
        </p:spPr>
        <p:txBody>
          <a:bodyPr vert="horz" wrap="square" lIns="0" tIns="16933" rIns="0" bIns="0" rtlCol="0">
            <a:spAutoFit/>
          </a:bodyPr>
          <a:lstStyle/>
          <a:p>
            <a:pPr marL="16933">
              <a:spcBef>
                <a:spcPts val="133"/>
              </a:spcBef>
            </a:pPr>
            <a:r>
              <a:rPr sz="2400" dirty="0">
                <a:latin typeface="SimSun"/>
                <a:cs typeface="SimSun"/>
              </a:rPr>
              <a:t>A</a:t>
            </a:r>
            <a:r>
              <a:rPr sz="2400" spc="-67" dirty="0">
                <a:latin typeface="SimSun"/>
                <a:cs typeface="SimSun"/>
              </a:rPr>
              <a:t> </a:t>
            </a:r>
            <a:r>
              <a:rPr sz="2400" dirty="0">
                <a:latin typeface="SimSun"/>
                <a:cs typeface="SimSun"/>
              </a:rPr>
              <a:t>multidimensional</a:t>
            </a:r>
            <a:r>
              <a:rPr sz="2400" spc="-60" dirty="0">
                <a:latin typeface="SimSun"/>
                <a:cs typeface="SimSun"/>
              </a:rPr>
              <a:t> </a:t>
            </a:r>
            <a:r>
              <a:rPr sz="2400" dirty="0">
                <a:latin typeface="SimSun"/>
                <a:cs typeface="SimSun"/>
              </a:rPr>
              <a:t>array.</a:t>
            </a:r>
            <a:endParaRPr sz="2400">
              <a:latin typeface="SimSun"/>
              <a:cs typeface="SimSun"/>
            </a:endParaRPr>
          </a:p>
        </p:txBody>
      </p:sp>
      <p:sp>
        <p:nvSpPr>
          <p:cNvPr id="7" name="object 7"/>
          <p:cNvSpPr txBox="1"/>
          <p:nvPr/>
        </p:nvSpPr>
        <p:spPr>
          <a:xfrm>
            <a:off x="7180433" y="5282475"/>
            <a:ext cx="3386667" cy="386430"/>
          </a:xfrm>
          <a:prstGeom prst="rect">
            <a:avLst/>
          </a:prstGeom>
        </p:spPr>
        <p:txBody>
          <a:bodyPr vert="horz" wrap="square" lIns="0" tIns="16933" rIns="0" bIns="0" rtlCol="0">
            <a:spAutoFit/>
          </a:bodyPr>
          <a:lstStyle/>
          <a:p>
            <a:pPr marL="16933">
              <a:spcBef>
                <a:spcPts val="133"/>
              </a:spcBef>
            </a:pPr>
            <a:r>
              <a:rPr sz="2400" dirty="0">
                <a:latin typeface="SimSun"/>
                <a:cs typeface="SimSun"/>
              </a:rPr>
              <a:t>A</a:t>
            </a:r>
            <a:r>
              <a:rPr sz="2400" spc="-47" dirty="0">
                <a:latin typeface="SimSun"/>
                <a:cs typeface="SimSun"/>
              </a:rPr>
              <a:t> </a:t>
            </a:r>
            <a:r>
              <a:rPr sz="2400" dirty="0">
                <a:latin typeface="SimSun"/>
                <a:cs typeface="SimSun"/>
              </a:rPr>
              <a:t>graph</a:t>
            </a:r>
            <a:r>
              <a:rPr sz="2400" spc="-40" dirty="0">
                <a:latin typeface="SimSun"/>
                <a:cs typeface="SimSun"/>
              </a:rPr>
              <a:t> </a:t>
            </a:r>
            <a:r>
              <a:rPr sz="2400" dirty="0">
                <a:latin typeface="SimSun"/>
                <a:cs typeface="SimSun"/>
              </a:rPr>
              <a:t>of</a:t>
            </a:r>
            <a:r>
              <a:rPr sz="2400" spc="-47" dirty="0">
                <a:latin typeface="SimSun"/>
                <a:cs typeface="SimSun"/>
              </a:rPr>
              <a:t> </a:t>
            </a:r>
            <a:r>
              <a:rPr sz="2400" dirty="0">
                <a:latin typeface="SimSun"/>
                <a:cs typeface="SimSun"/>
              </a:rPr>
              <a:t>operations.</a:t>
            </a:r>
            <a:endParaRPr sz="2400">
              <a:latin typeface="SimSun"/>
              <a:cs typeface="SimSun"/>
            </a:endParaRPr>
          </a:p>
        </p:txBody>
      </p:sp>
      <p:grpSp>
        <p:nvGrpSpPr>
          <p:cNvPr id="8" name="object 8"/>
          <p:cNvGrpSpPr/>
          <p:nvPr/>
        </p:nvGrpSpPr>
        <p:grpSpPr>
          <a:xfrm>
            <a:off x="7260555" y="3689212"/>
            <a:ext cx="1209040" cy="1459653"/>
            <a:chOff x="5445416" y="2766909"/>
            <a:chExt cx="906780" cy="1094740"/>
          </a:xfrm>
        </p:grpSpPr>
        <p:sp>
          <p:nvSpPr>
            <p:cNvPr id="9" name="object 9"/>
            <p:cNvSpPr/>
            <p:nvPr/>
          </p:nvSpPr>
          <p:spPr>
            <a:xfrm>
              <a:off x="5488529" y="2837080"/>
              <a:ext cx="849630" cy="1010285"/>
            </a:xfrm>
            <a:custGeom>
              <a:avLst/>
              <a:gdLst/>
              <a:ahLst/>
              <a:cxnLst/>
              <a:rect l="l" t="t" r="r" b="b"/>
              <a:pathLst>
                <a:path w="849629" h="1010285">
                  <a:moveTo>
                    <a:pt x="849286" y="1010144"/>
                  </a:moveTo>
                  <a:lnTo>
                    <a:pt x="846822" y="959814"/>
                  </a:lnTo>
                  <a:lnTo>
                    <a:pt x="839640" y="912526"/>
                  </a:lnTo>
                  <a:lnTo>
                    <a:pt x="828054" y="868077"/>
                  </a:lnTo>
                  <a:lnTo>
                    <a:pt x="812380" y="826265"/>
                  </a:lnTo>
                  <a:lnTo>
                    <a:pt x="792931" y="786886"/>
                  </a:lnTo>
                  <a:lnTo>
                    <a:pt x="770022" y="749739"/>
                  </a:lnTo>
                  <a:lnTo>
                    <a:pt x="743968" y="714619"/>
                  </a:lnTo>
                  <a:lnTo>
                    <a:pt x="715083" y="681325"/>
                  </a:lnTo>
                  <a:lnTo>
                    <a:pt x="683681" y="649653"/>
                  </a:lnTo>
                  <a:lnTo>
                    <a:pt x="650078" y="619401"/>
                  </a:lnTo>
                  <a:lnTo>
                    <a:pt x="614588" y="590366"/>
                  </a:lnTo>
                  <a:lnTo>
                    <a:pt x="577524" y="562344"/>
                  </a:lnTo>
                  <a:lnTo>
                    <a:pt x="539203" y="535134"/>
                  </a:lnTo>
                  <a:lnTo>
                    <a:pt x="499938" y="508533"/>
                  </a:lnTo>
                  <a:lnTo>
                    <a:pt x="460044" y="482337"/>
                  </a:lnTo>
                  <a:lnTo>
                    <a:pt x="419836" y="456344"/>
                  </a:lnTo>
                  <a:lnTo>
                    <a:pt x="373902" y="426625"/>
                  </a:lnTo>
                  <a:lnTo>
                    <a:pt x="328437" y="396604"/>
                  </a:lnTo>
                  <a:lnTo>
                    <a:pt x="283911" y="365978"/>
                  </a:lnTo>
                  <a:lnTo>
                    <a:pt x="240794" y="334443"/>
                  </a:lnTo>
                  <a:lnTo>
                    <a:pt x="199555" y="301697"/>
                  </a:lnTo>
                  <a:lnTo>
                    <a:pt x="160663" y="267438"/>
                  </a:lnTo>
                  <a:lnTo>
                    <a:pt x="124589" y="231362"/>
                  </a:lnTo>
                  <a:lnTo>
                    <a:pt x="95704" y="198068"/>
                  </a:lnTo>
                  <a:lnTo>
                    <a:pt x="69650" y="162948"/>
                  </a:lnTo>
                  <a:lnTo>
                    <a:pt x="46741" y="125801"/>
                  </a:lnTo>
                  <a:lnTo>
                    <a:pt x="27292" y="86422"/>
                  </a:lnTo>
                  <a:lnTo>
                    <a:pt x="11617" y="44610"/>
                  </a:lnTo>
                  <a:lnTo>
                    <a:pt x="31" y="162"/>
                  </a:lnTo>
                  <a:lnTo>
                    <a:pt x="0" y="0"/>
                  </a:lnTo>
                </a:path>
              </a:pathLst>
            </a:custGeom>
            <a:ln w="28574">
              <a:solidFill>
                <a:srgbClr val="CCCCCC"/>
              </a:solidFill>
            </a:ln>
          </p:spPr>
          <p:txBody>
            <a:bodyPr wrap="square" lIns="0" tIns="0" rIns="0" bIns="0" rtlCol="0"/>
            <a:lstStyle/>
            <a:p>
              <a:endParaRPr sz="2400"/>
            </a:p>
          </p:txBody>
        </p:sp>
        <p:pic>
          <p:nvPicPr>
            <p:cNvPr id="10" name="object 10"/>
            <p:cNvPicPr/>
            <p:nvPr/>
          </p:nvPicPr>
          <p:blipFill>
            <a:blip r:embed="rId5" cstate="print"/>
            <a:stretch>
              <a:fillRect/>
            </a:stretch>
          </p:blipFill>
          <p:spPr>
            <a:xfrm>
              <a:off x="5445416" y="2766909"/>
              <a:ext cx="92534" cy="119593"/>
            </a:xfrm>
            <a:prstGeom prst="rect">
              <a:avLst/>
            </a:prstGeom>
          </p:spPr>
        </p:pic>
      </p:grpSp>
    </p:spTree>
    <p:extLst>
      <p:ext uri="{BB962C8B-B14F-4D97-AF65-F5344CB8AC3E}">
        <p14:creationId xmlns:p14="http://schemas.microsoft.com/office/powerpoint/2010/main" val="16998164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2967" y="677405"/>
            <a:ext cx="4861560" cy="591551"/>
          </a:xfrm>
          <a:prstGeom prst="rect">
            <a:avLst/>
          </a:prstGeom>
        </p:spPr>
        <p:txBody>
          <a:bodyPr vert="horz" wrap="square" lIns="0" tIns="16933" rIns="0" bIns="0" rtlCol="0" anchor="ctr">
            <a:spAutoFit/>
          </a:bodyPr>
          <a:lstStyle/>
          <a:p>
            <a:pPr marL="16933">
              <a:lnSpc>
                <a:spcPct val="100000"/>
              </a:lnSpc>
              <a:spcBef>
                <a:spcPts val="133"/>
              </a:spcBef>
            </a:pPr>
            <a:r>
              <a:rPr sz="3733" spc="-187" dirty="0"/>
              <a:t>Th</a:t>
            </a:r>
            <a:r>
              <a:rPr sz="3733" spc="-152" dirty="0"/>
              <a:t>e</a:t>
            </a:r>
            <a:r>
              <a:rPr sz="3733" spc="-113" dirty="0"/>
              <a:t> TensorFlo</a:t>
            </a:r>
            <a:r>
              <a:rPr sz="3733" spc="-160" dirty="0"/>
              <a:t>w</a:t>
            </a:r>
            <a:r>
              <a:rPr sz="3733" spc="-113" dirty="0"/>
              <a:t> </a:t>
            </a:r>
            <a:r>
              <a:rPr sz="3733" spc="-200" dirty="0"/>
              <a:t>Graph</a:t>
            </a:r>
            <a:endParaRPr sz="3733" dirty="0"/>
          </a:p>
        </p:txBody>
      </p:sp>
      <p:sp>
        <p:nvSpPr>
          <p:cNvPr id="3" name="object 3"/>
          <p:cNvSpPr txBox="1"/>
          <p:nvPr/>
        </p:nvSpPr>
        <p:spPr>
          <a:xfrm>
            <a:off x="512967" y="1773608"/>
            <a:ext cx="7597987" cy="3195341"/>
          </a:xfrm>
          <a:prstGeom prst="rect">
            <a:avLst/>
          </a:prstGeom>
        </p:spPr>
        <p:txBody>
          <a:bodyPr vert="horz" wrap="square" lIns="0" tIns="16933" rIns="0" bIns="0" rtlCol="0">
            <a:spAutoFit/>
          </a:bodyPr>
          <a:lstStyle/>
          <a:p>
            <a:pPr marL="16933">
              <a:spcBef>
                <a:spcPts val="133"/>
              </a:spcBef>
            </a:pPr>
            <a:r>
              <a:rPr sz="2400" spc="73" dirty="0">
                <a:solidFill>
                  <a:srgbClr val="595959"/>
                </a:solidFill>
                <a:latin typeface="Gill Sans MT"/>
                <a:cs typeface="Gill Sans MT"/>
              </a:rPr>
              <a:t>Computation</a:t>
            </a:r>
            <a:r>
              <a:rPr sz="2400" spc="-93" dirty="0">
                <a:solidFill>
                  <a:srgbClr val="595959"/>
                </a:solidFill>
                <a:latin typeface="Gill Sans MT"/>
                <a:cs typeface="Gill Sans MT"/>
              </a:rPr>
              <a:t> </a:t>
            </a:r>
            <a:r>
              <a:rPr sz="2400" spc="180" dirty="0">
                <a:solidFill>
                  <a:srgbClr val="595959"/>
                </a:solidFill>
                <a:latin typeface="Gill Sans MT"/>
                <a:cs typeface="Gill Sans MT"/>
              </a:rPr>
              <a:t>is</a:t>
            </a:r>
            <a:r>
              <a:rPr sz="2400" spc="-87" dirty="0">
                <a:solidFill>
                  <a:srgbClr val="595959"/>
                </a:solidFill>
                <a:latin typeface="Gill Sans MT"/>
                <a:cs typeface="Gill Sans MT"/>
              </a:rPr>
              <a:t> </a:t>
            </a:r>
            <a:r>
              <a:rPr sz="2400" spc="120" dirty="0">
                <a:solidFill>
                  <a:srgbClr val="595959"/>
                </a:solidFill>
                <a:latin typeface="Gill Sans MT"/>
                <a:cs typeface="Gill Sans MT"/>
              </a:rPr>
              <a:t>defined</a:t>
            </a:r>
            <a:r>
              <a:rPr sz="2400" spc="-87" dirty="0">
                <a:solidFill>
                  <a:srgbClr val="595959"/>
                </a:solidFill>
                <a:latin typeface="Gill Sans MT"/>
                <a:cs typeface="Gill Sans MT"/>
              </a:rPr>
              <a:t> </a:t>
            </a:r>
            <a:r>
              <a:rPr sz="2400" spc="293" dirty="0">
                <a:solidFill>
                  <a:srgbClr val="595959"/>
                </a:solidFill>
                <a:latin typeface="Gill Sans MT"/>
                <a:cs typeface="Gill Sans MT"/>
              </a:rPr>
              <a:t>as</a:t>
            </a:r>
            <a:r>
              <a:rPr sz="2400" spc="-93" dirty="0">
                <a:solidFill>
                  <a:srgbClr val="595959"/>
                </a:solidFill>
                <a:latin typeface="Gill Sans MT"/>
                <a:cs typeface="Gill Sans MT"/>
              </a:rPr>
              <a:t> </a:t>
            </a:r>
            <a:r>
              <a:rPr sz="2400" spc="280" dirty="0">
                <a:solidFill>
                  <a:srgbClr val="595959"/>
                </a:solidFill>
                <a:latin typeface="Gill Sans MT"/>
                <a:cs typeface="Gill Sans MT"/>
              </a:rPr>
              <a:t>a</a:t>
            </a:r>
            <a:r>
              <a:rPr sz="2400" spc="-87" dirty="0">
                <a:solidFill>
                  <a:srgbClr val="595959"/>
                </a:solidFill>
                <a:latin typeface="Gill Sans MT"/>
                <a:cs typeface="Gill Sans MT"/>
              </a:rPr>
              <a:t> </a:t>
            </a:r>
            <a:r>
              <a:rPr sz="2400" spc="140" dirty="0">
                <a:solidFill>
                  <a:srgbClr val="595959"/>
                </a:solidFill>
                <a:latin typeface="Gill Sans MT"/>
                <a:cs typeface="Gill Sans MT"/>
              </a:rPr>
              <a:t>graph</a:t>
            </a:r>
            <a:endParaRPr sz="2400" dirty="0">
              <a:latin typeface="Gill Sans MT"/>
              <a:cs typeface="Gill Sans MT"/>
            </a:endParaRPr>
          </a:p>
          <a:p>
            <a:pPr>
              <a:spcBef>
                <a:spcPts val="40"/>
              </a:spcBef>
            </a:pPr>
            <a:endParaRPr sz="2133" dirty="0">
              <a:latin typeface="Gill Sans MT"/>
              <a:cs typeface="Gill Sans MT"/>
            </a:endParaRPr>
          </a:p>
          <a:p>
            <a:pPr marL="626518" indent="-489361">
              <a:spcBef>
                <a:spcPts val="7"/>
              </a:spcBef>
              <a:buFont typeface="Arial"/>
              <a:buChar char="●"/>
              <a:tabLst>
                <a:tab pos="625671" algn="l"/>
                <a:tab pos="626518" algn="l"/>
              </a:tabLst>
            </a:pPr>
            <a:r>
              <a:rPr sz="2400" spc="47" dirty="0">
                <a:solidFill>
                  <a:srgbClr val="595959"/>
                </a:solidFill>
                <a:latin typeface="Gill Sans MT"/>
                <a:cs typeface="Gill Sans MT"/>
              </a:rPr>
              <a:t>Graph</a:t>
            </a:r>
            <a:r>
              <a:rPr sz="2400" spc="-80" dirty="0">
                <a:solidFill>
                  <a:srgbClr val="595959"/>
                </a:solidFill>
                <a:latin typeface="Gill Sans MT"/>
                <a:cs typeface="Gill Sans MT"/>
              </a:rPr>
              <a:t> </a:t>
            </a:r>
            <a:r>
              <a:rPr sz="2400" spc="180" dirty="0">
                <a:solidFill>
                  <a:srgbClr val="595959"/>
                </a:solidFill>
                <a:latin typeface="Gill Sans MT"/>
                <a:cs typeface="Gill Sans MT"/>
              </a:rPr>
              <a:t>is</a:t>
            </a:r>
            <a:r>
              <a:rPr sz="2400" spc="-80" dirty="0">
                <a:solidFill>
                  <a:srgbClr val="595959"/>
                </a:solidFill>
                <a:latin typeface="Gill Sans MT"/>
                <a:cs typeface="Gill Sans MT"/>
              </a:rPr>
              <a:t> </a:t>
            </a:r>
            <a:r>
              <a:rPr sz="2400" spc="120" dirty="0">
                <a:solidFill>
                  <a:srgbClr val="595959"/>
                </a:solidFill>
                <a:latin typeface="Gill Sans MT"/>
                <a:cs typeface="Gill Sans MT"/>
              </a:rPr>
              <a:t>defined</a:t>
            </a:r>
            <a:r>
              <a:rPr sz="2400" spc="-80" dirty="0">
                <a:solidFill>
                  <a:srgbClr val="595959"/>
                </a:solidFill>
                <a:latin typeface="Gill Sans MT"/>
                <a:cs typeface="Gill Sans MT"/>
              </a:rPr>
              <a:t> </a:t>
            </a:r>
            <a:r>
              <a:rPr sz="2400" spc="87" dirty="0">
                <a:solidFill>
                  <a:srgbClr val="595959"/>
                </a:solidFill>
                <a:latin typeface="Gill Sans MT"/>
                <a:cs typeface="Gill Sans MT"/>
              </a:rPr>
              <a:t>in</a:t>
            </a:r>
            <a:r>
              <a:rPr sz="2400" spc="-73" dirty="0">
                <a:solidFill>
                  <a:srgbClr val="595959"/>
                </a:solidFill>
                <a:latin typeface="Gill Sans MT"/>
                <a:cs typeface="Gill Sans MT"/>
              </a:rPr>
              <a:t> </a:t>
            </a:r>
            <a:r>
              <a:rPr sz="2400" spc="87" dirty="0">
                <a:solidFill>
                  <a:srgbClr val="595959"/>
                </a:solidFill>
                <a:latin typeface="Gill Sans MT"/>
                <a:cs typeface="Gill Sans MT"/>
              </a:rPr>
              <a:t>high-level</a:t>
            </a:r>
            <a:r>
              <a:rPr sz="2400" spc="-80" dirty="0">
                <a:solidFill>
                  <a:srgbClr val="595959"/>
                </a:solidFill>
                <a:latin typeface="Gill Sans MT"/>
                <a:cs typeface="Gill Sans MT"/>
              </a:rPr>
              <a:t> </a:t>
            </a:r>
            <a:r>
              <a:rPr sz="2400" spc="193" dirty="0">
                <a:solidFill>
                  <a:srgbClr val="595959"/>
                </a:solidFill>
                <a:latin typeface="Gill Sans MT"/>
                <a:cs typeface="Gill Sans MT"/>
              </a:rPr>
              <a:t>language</a:t>
            </a:r>
            <a:r>
              <a:rPr sz="2400" spc="-80" dirty="0">
                <a:solidFill>
                  <a:srgbClr val="595959"/>
                </a:solidFill>
                <a:latin typeface="Gill Sans MT"/>
                <a:cs typeface="Gill Sans MT"/>
              </a:rPr>
              <a:t> </a:t>
            </a:r>
            <a:r>
              <a:rPr sz="2400" spc="87" dirty="0">
                <a:solidFill>
                  <a:srgbClr val="595959"/>
                </a:solidFill>
                <a:latin typeface="Gill Sans MT"/>
                <a:cs typeface="Gill Sans MT"/>
              </a:rPr>
              <a:t>(Python)</a:t>
            </a:r>
            <a:endParaRPr sz="2400" dirty="0">
              <a:latin typeface="Gill Sans MT"/>
              <a:cs typeface="Gill Sans MT"/>
            </a:endParaRPr>
          </a:p>
          <a:p>
            <a:pPr marL="626518" indent="-489361">
              <a:spcBef>
                <a:spcPts val="420"/>
              </a:spcBef>
              <a:buFont typeface="Arial"/>
              <a:buChar char="●"/>
              <a:tabLst>
                <a:tab pos="625671" algn="l"/>
                <a:tab pos="626518" algn="l"/>
              </a:tabLst>
            </a:pPr>
            <a:r>
              <a:rPr sz="2400" spc="47" dirty="0">
                <a:solidFill>
                  <a:srgbClr val="595959"/>
                </a:solidFill>
                <a:latin typeface="Gill Sans MT"/>
                <a:cs typeface="Gill Sans MT"/>
              </a:rPr>
              <a:t>Graph</a:t>
            </a:r>
            <a:r>
              <a:rPr sz="2400" spc="-100" dirty="0">
                <a:solidFill>
                  <a:srgbClr val="595959"/>
                </a:solidFill>
                <a:latin typeface="Gill Sans MT"/>
                <a:cs typeface="Gill Sans MT"/>
              </a:rPr>
              <a:t> </a:t>
            </a:r>
            <a:r>
              <a:rPr sz="2400" spc="180" dirty="0">
                <a:solidFill>
                  <a:srgbClr val="595959"/>
                </a:solidFill>
                <a:latin typeface="Gill Sans MT"/>
                <a:cs typeface="Gill Sans MT"/>
              </a:rPr>
              <a:t>is</a:t>
            </a:r>
            <a:r>
              <a:rPr sz="2400" spc="-93" dirty="0">
                <a:solidFill>
                  <a:srgbClr val="595959"/>
                </a:solidFill>
                <a:latin typeface="Gill Sans MT"/>
                <a:cs typeface="Gill Sans MT"/>
              </a:rPr>
              <a:t> </a:t>
            </a:r>
            <a:r>
              <a:rPr sz="2400" spc="120" dirty="0">
                <a:solidFill>
                  <a:srgbClr val="595959"/>
                </a:solidFill>
                <a:latin typeface="Gill Sans MT"/>
                <a:cs typeface="Gill Sans MT"/>
              </a:rPr>
              <a:t>compiled</a:t>
            </a:r>
            <a:r>
              <a:rPr sz="2400" spc="-100" dirty="0">
                <a:solidFill>
                  <a:srgbClr val="595959"/>
                </a:solidFill>
                <a:latin typeface="Gill Sans MT"/>
                <a:cs typeface="Gill Sans MT"/>
              </a:rPr>
              <a:t> </a:t>
            </a:r>
            <a:r>
              <a:rPr sz="2400" spc="173" dirty="0">
                <a:solidFill>
                  <a:srgbClr val="595959"/>
                </a:solidFill>
                <a:latin typeface="Gill Sans MT"/>
                <a:cs typeface="Gill Sans MT"/>
              </a:rPr>
              <a:t>and</a:t>
            </a:r>
            <a:r>
              <a:rPr sz="2400" spc="-93" dirty="0">
                <a:solidFill>
                  <a:srgbClr val="595959"/>
                </a:solidFill>
                <a:latin typeface="Gill Sans MT"/>
                <a:cs typeface="Gill Sans MT"/>
              </a:rPr>
              <a:t> </a:t>
            </a:r>
            <a:r>
              <a:rPr sz="2400" spc="100" dirty="0">
                <a:solidFill>
                  <a:srgbClr val="595959"/>
                </a:solidFill>
                <a:latin typeface="Gill Sans MT"/>
                <a:cs typeface="Gill Sans MT"/>
              </a:rPr>
              <a:t>optimized</a:t>
            </a:r>
            <a:endParaRPr sz="2400" dirty="0">
              <a:latin typeface="Gill Sans MT"/>
              <a:cs typeface="Gill Sans MT"/>
            </a:endParaRPr>
          </a:p>
          <a:p>
            <a:pPr marL="626518" marR="6773" indent="-489361">
              <a:lnSpc>
                <a:spcPct val="114599"/>
              </a:lnSpc>
              <a:buFont typeface="Arial"/>
              <a:buChar char="●"/>
              <a:tabLst>
                <a:tab pos="625671" algn="l"/>
                <a:tab pos="626518" algn="l"/>
              </a:tabLst>
            </a:pPr>
            <a:r>
              <a:rPr sz="2400" spc="47" dirty="0">
                <a:solidFill>
                  <a:srgbClr val="595959"/>
                </a:solidFill>
                <a:latin typeface="Gill Sans MT"/>
                <a:cs typeface="Gill Sans MT"/>
              </a:rPr>
              <a:t>Graph</a:t>
            </a:r>
            <a:r>
              <a:rPr sz="2400" spc="-87" dirty="0">
                <a:solidFill>
                  <a:srgbClr val="595959"/>
                </a:solidFill>
                <a:latin typeface="Gill Sans MT"/>
                <a:cs typeface="Gill Sans MT"/>
              </a:rPr>
              <a:t> </a:t>
            </a:r>
            <a:r>
              <a:rPr sz="2400" spc="180" dirty="0">
                <a:solidFill>
                  <a:srgbClr val="595959"/>
                </a:solidFill>
                <a:latin typeface="Gill Sans MT"/>
                <a:cs typeface="Gill Sans MT"/>
              </a:rPr>
              <a:t>is</a:t>
            </a:r>
            <a:r>
              <a:rPr sz="2400" spc="-80" dirty="0">
                <a:solidFill>
                  <a:srgbClr val="595959"/>
                </a:solidFill>
                <a:latin typeface="Gill Sans MT"/>
                <a:cs typeface="Gill Sans MT"/>
              </a:rPr>
              <a:t> </a:t>
            </a:r>
            <a:r>
              <a:rPr sz="2400" spc="93" dirty="0">
                <a:solidFill>
                  <a:srgbClr val="595959"/>
                </a:solidFill>
                <a:latin typeface="Gill Sans MT"/>
                <a:cs typeface="Gill Sans MT"/>
              </a:rPr>
              <a:t>executed</a:t>
            </a:r>
            <a:r>
              <a:rPr sz="2400" spc="-80" dirty="0">
                <a:solidFill>
                  <a:srgbClr val="595959"/>
                </a:solidFill>
                <a:latin typeface="Gill Sans MT"/>
                <a:cs typeface="Gill Sans MT"/>
              </a:rPr>
              <a:t> </a:t>
            </a:r>
            <a:r>
              <a:rPr sz="2400" spc="67" dirty="0">
                <a:solidFill>
                  <a:srgbClr val="595959"/>
                </a:solidFill>
                <a:latin typeface="Gill Sans MT"/>
                <a:cs typeface="Gill Sans MT"/>
              </a:rPr>
              <a:t>(in</a:t>
            </a:r>
            <a:r>
              <a:rPr sz="2400" spc="-80" dirty="0">
                <a:solidFill>
                  <a:srgbClr val="595959"/>
                </a:solidFill>
                <a:latin typeface="Gill Sans MT"/>
                <a:cs typeface="Gill Sans MT"/>
              </a:rPr>
              <a:t> </a:t>
            </a:r>
            <a:r>
              <a:rPr sz="2400" spc="107" dirty="0">
                <a:solidFill>
                  <a:srgbClr val="595959"/>
                </a:solidFill>
                <a:latin typeface="Gill Sans MT"/>
                <a:cs typeface="Gill Sans MT"/>
              </a:rPr>
              <a:t>parts</a:t>
            </a:r>
            <a:r>
              <a:rPr sz="2400" spc="-80" dirty="0">
                <a:solidFill>
                  <a:srgbClr val="595959"/>
                </a:solidFill>
                <a:latin typeface="Gill Sans MT"/>
                <a:cs typeface="Gill Sans MT"/>
              </a:rPr>
              <a:t> </a:t>
            </a:r>
            <a:r>
              <a:rPr sz="2400" spc="-53" dirty="0">
                <a:solidFill>
                  <a:srgbClr val="595959"/>
                </a:solidFill>
                <a:latin typeface="Gill Sans MT"/>
                <a:cs typeface="Gill Sans MT"/>
              </a:rPr>
              <a:t>or</a:t>
            </a:r>
            <a:r>
              <a:rPr sz="2400" spc="-87" dirty="0">
                <a:solidFill>
                  <a:srgbClr val="595959"/>
                </a:solidFill>
                <a:latin typeface="Gill Sans MT"/>
                <a:cs typeface="Gill Sans MT"/>
              </a:rPr>
              <a:t> </a:t>
            </a:r>
            <a:r>
              <a:rPr sz="2400" spc="93" dirty="0">
                <a:solidFill>
                  <a:srgbClr val="595959"/>
                </a:solidFill>
                <a:latin typeface="Gill Sans MT"/>
                <a:cs typeface="Gill Sans MT"/>
              </a:rPr>
              <a:t>fully)</a:t>
            </a:r>
            <a:r>
              <a:rPr sz="2400" spc="-80" dirty="0">
                <a:solidFill>
                  <a:srgbClr val="595959"/>
                </a:solidFill>
                <a:latin typeface="Gill Sans MT"/>
                <a:cs typeface="Gill Sans MT"/>
              </a:rPr>
              <a:t> </a:t>
            </a:r>
            <a:r>
              <a:rPr sz="2400" spc="80" dirty="0">
                <a:solidFill>
                  <a:srgbClr val="595959"/>
                </a:solidFill>
                <a:latin typeface="Gill Sans MT"/>
                <a:cs typeface="Gill Sans MT"/>
              </a:rPr>
              <a:t>on</a:t>
            </a:r>
            <a:r>
              <a:rPr sz="2400" spc="-80" dirty="0">
                <a:solidFill>
                  <a:srgbClr val="595959"/>
                </a:solidFill>
                <a:latin typeface="Gill Sans MT"/>
                <a:cs typeface="Gill Sans MT"/>
              </a:rPr>
              <a:t> </a:t>
            </a:r>
            <a:r>
              <a:rPr sz="2400" spc="147" dirty="0">
                <a:solidFill>
                  <a:srgbClr val="595959"/>
                </a:solidFill>
                <a:latin typeface="Gill Sans MT"/>
                <a:cs typeface="Gill Sans MT"/>
              </a:rPr>
              <a:t>available</a:t>
            </a:r>
            <a:r>
              <a:rPr sz="2400" spc="-80" dirty="0">
                <a:solidFill>
                  <a:srgbClr val="595959"/>
                </a:solidFill>
                <a:latin typeface="Gill Sans MT"/>
                <a:cs typeface="Gill Sans MT"/>
              </a:rPr>
              <a:t> </a:t>
            </a:r>
            <a:r>
              <a:rPr sz="2400" spc="47" dirty="0">
                <a:solidFill>
                  <a:srgbClr val="595959"/>
                </a:solidFill>
                <a:latin typeface="Gill Sans MT"/>
                <a:cs typeface="Gill Sans MT"/>
              </a:rPr>
              <a:t>low </a:t>
            </a:r>
            <a:r>
              <a:rPr sz="2400" spc="-645" dirty="0">
                <a:solidFill>
                  <a:srgbClr val="595959"/>
                </a:solidFill>
                <a:latin typeface="Gill Sans MT"/>
                <a:cs typeface="Gill Sans MT"/>
              </a:rPr>
              <a:t> </a:t>
            </a:r>
            <a:r>
              <a:rPr sz="2400" spc="87" dirty="0">
                <a:solidFill>
                  <a:srgbClr val="595959"/>
                </a:solidFill>
                <a:latin typeface="Gill Sans MT"/>
                <a:cs typeface="Gill Sans MT"/>
              </a:rPr>
              <a:t>level</a:t>
            </a:r>
            <a:r>
              <a:rPr sz="2400" spc="-87" dirty="0">
                <a:solidFill>
                  <a:srgbClr val="595959"/>
                </a:solidFill>
                <a:latin typeface="Gill Sans MT"/>
                <a:cs typeface="Gill Sans MT"/>
              </a:rPr>
              <a:t> </a:t>
            </a:r>
            <a:r>
              <a:rPr sz="2400" spc="140" dirty="0">
                <a:solidFill>
                  <a:srgbClr val="595959"/>
                </a:solidFill>
                <a:latin typeface="Gill Sans MT"/>
                <a:cs typeface="Gill Sans MT"/>
              </a:rPr>
              <a:t>devices</a:t>
            </a:r>
            <a:r>
              <a:rPr sz="2400" spc="-80" dirty="0">
                <a:solidFill>
                  <a:srgbClr val="595959"/>
                </a:solidFill>
                <a:latin typeface="Gill Sans MT"/>
                <a:cs typeface="Gill Sans MT"/>
              </a:rPr>
              <a:t> </a:t>
            </a:r>
            <a:r>
              <a:rPr sz="2400" spc="-7" dirty="0">
                <a:solidFill>
                  <a:srgbClr val="595959"/>
                </a:solidFill>
                <a:latin typeface="Gill Sans MT"/>
                <a:cs typeface="Gill Sans MT"/>
              </a:rPr>
              <a:t>(CPU,</a:t>
            </a:r>
            <a:r>
              <a:rPr sz="2400" spc="-80" dirty="0">
                <a:solidFill>
                  <a:srgbClr val="595959"/>
                </a:solidFill>
                <a:latin typeface="Gill Sans MT"/>
                <a:cs typeface="Gill Sans MT"/>
              </a:rPr>
              <a:t> </a:t>
            </a:r>
            <a:r>
              <a:rPr sz="2400" spc="-20" dirty="0">
                <a:solidFill>
                  <a:srgbClr val="595959"/>
                </a:solidFill>
                <a:latin typeface="Gill Sans MT"/>
                <a:cs typeface="Gill Sans MT"/>
              </a:rPr>
              <a:t>GPU,</a:t>
            </a:r>
            <a:r>
              <a:rPr sz="2400" spc="-80" dirty="0">
                <a:solidFill>
                  <a:srgbClr val="595959"/>
                </a:solidFill>
                <a:latin typeface="Gill Sans MT"/>
                <a:cs typeface="Gill Sans MT"/>
              </a:rPr>
              <a:t> </a:t>
            </a:r>
            <a:r>
              <a:rPr sz="2400" spc="40" dirty="0">
                <a:solidFill>
                  <a:srgbClr val="595959"/>
                </a:solidFill>
                <a:latin typeface="Gill Sans MT"/>
                <a:cs typeface="Gill Sans MT"/>
              </a:rPr>
              <a:t>TPU)</a:t>
            </a:r>
            <a:endParaRPr sz="2400" dirty="0">
              <a:latin typeface="Gill Sans MT"/>
              <a:cs typeface="Gill Sans MT"/>
            </a:endParaRPr>
          </a:p>
          <a:p>
            <a:pPr marL="626518" indent="-489361">
              <a:spcBef>
                <a:spcPts val="420"/>
              </a:spcBef>
              <a:buFont typeface="Arial"/>
              <a:buChar char="●"/>
              <a:tabLst>
                <a:tab pos="625671" algn="l"/>
                <a:tab pos="626518" algn="l"/>
              </a:tabLst>
            </a:pPr>
            <a:r>
              <a:rPr sz="2400" spc="80" dirty="0">
                <a:solidFill>
                  <a:srgbClr val="595959"/>
                </a:solidFill>
                <a:latin typeface="Gill Sans MT"/>
                <a:cs typeface="Gill Sans MT"/>
              </a:rPr>
              <a:t>Nodes</a:t>
            </a:r>
            <a:r>
              <a:rPr sz="2400" spc="-87" dirty="0">
                <a:solidFill>
                  <a:srgbClr val="595959"/>
                </a:solidFill>
                <a:latin typeface="Gill Sans MT"/>
                <a:cs typeface="Gill Sans MT"/>
              </a:rPr>
              <a:t> </a:t>
            </a:r>
            <a:r>
              <a:rPr sz="2400" spc="67" dirty="0">
                <a:solidFill>
                  <a:srgbClr val="595959"/>
                </a:solidFill>
                <a:latin typeface="Gill Sans MT"/>
                <a:cs typeface="Gill Sans MT"/>
              </a:rPr>
              <a:t>represent</a:t>
            </a:r>
            <a:r>
              <a:rPr sz="2400" spc="-93" dirty="0">
                <a:solidFill>
                  <a:srgbClr val="595959"/>
                </a:solidFill>
                <a:latin typeface="Gill Sans MT"/>
                <a:cs typeface="Gill Sans MT"/>
              </a:rPr>
              <a:t> </a:t>
            </a:r>
            <a:r>
              <a:rPr sz="2400" spc="120" dirty="0">
                <a:solidFill>
                  <a:srgbClr val="595959"/>
                </a:solidFill>
                <a:latin typeface="Gill Sans MT"/>
                <a:cs typeface="Gill Sans MT"/>
              </a:rPr>
              <a:t>computations</a:t>
            </a:r>
            <a:r>
              <a:rPr sz="2400" spc="-87" dirty="0">
                <a:solidFill>
                  <a:srgbClr val="595959"/>
                </a:solidFill>
                <a:latin typeface="Gill Sans MT"/>
                <a:cs typeface="Gill Sans MT"/>
              </a:rPr>
              <a:t> </a:t>
            </a:r>
            <a:r>
              <a:rPr sz="2400" spc="173" dirty="0">
                <a:solidFill>
                  <a:srgbClr val="595959"/>
                </a:solidFill>
                <a:latin typeface="Gill Sans MT"/>
                <a:cs typeface="Gill Sans MT"/>
              </a:rPr>
              <a:t>and</a:t>
            </a:r>
            <a:r>
              <a:rPr sz="2400" spc="-87" dirty="0">
                <a:solidFill>
                  <a:srgbClr val="595959"/>
                </a:solidFill>
                <a:latin typeface="Gill Sans MT"/>
                <a:cs typeface="Gill Sans MT"/>
              </a:rPr>
              <a:t> </a:t>
            </a:r>
            <a:r>
              <a:rPr sz="2400" spc="127" dirty="0">
                <a:solidFill>
                  <a:srgbClr val="595959"/>
                </a:solidFill>
                <a:latin typeface="Gill Sans MT"/>
                <a:cs typeface="Gill Sans MT"/>
              </a:rPr>
              <a:t>state</a:t>
            </a:r>
            <a:endParaRPr sz="2400" dirty="0">
              <a:latin typeface="Gill Sans MT"/>
              <a:cs typeface="Gill Sans MT"/>
            </a:endParaRPr>
          </a:p>
          <a:p>
            <a:pPr marL="626518" indent="-489361">
              <a:spcBef>
                <a:spcPts val="420"/>
              </a:spcBef>
              <a:buFont typeface="Arial"/>
              <a:buChar char="●"/>
              <a:tabLst>
                <a:tab pos="625671" algn="l"/>
                <a:tab pos="626518" algn="l"/>
              </a:tabLst>
            </a:pPr>
            <a:r>
              <a:rPr sz="2400" spc="73" dirty="0">
                <a:solidFill>
                  <a:srgbClr val="595959"/>
                </a:solidFill>
                <a:latin typeface="Gill Sans MT"/>
                <a:cs typeface="Gill Sans MT"/>
              </a:rPr>
              <a:t>Data</a:t>
            </a:r>
            <a:r>
              <a:rPr sz="2400" spc="-93" dirty="0">
                <a:solidFill>
                  <a:srgbClr val="595959"/>
                </a:solidFill>
                <a:latin typeface="Gill Sans MT"/>
                <a:cs typeface="Gill Sans MT"/>
              </a:rPr>
              <a:t> </a:t>
            </a:r>
            <a:r>
              <a:rPr sz="2400" spc="87" dirty="0">
                <a:solidFill>
                  <a:srgbClr val="595959"/>
                </a:solidFill>
                <a:latin typeface="Gill Sans MT"/>
                <a:cs typeface="Gill Sans MT"/>
              </a:rPr>
              <a:t>(tensors)</a:t>
            </a:r>
            <a:r>
              <a:rPr sz="2400" spc="-93" dirty="0">
                <a:solidFill>
                  <a:srgbClr val="595959"/>
                </a:solidFill>
                <a:latin typeface="Gill Sans MT"/>
                <a:cs typeface="Gill Sans MT"/>
              </a:rPr>
              <a:t> </a:t>
            </a:r>
            <a:r>
              <a:rPr sz="2400" spc="93" dirty="0">
                <a:solidFill>
                  <a:srgbClr val="595959"/>
                </a:solidFill>
                <a:latin typeface="Gill Sans MT"/>
                <a:cs typeface="Gill Sans MT"/>
              </a:rPr>
              <a:t>flow</a:t>
            </a:r>
            <a:r>
              <a:rPr sz="2400" spc="-93" dirty="0">
                <a:solidFill>
                  <a:srgbClr val="595959"/>
                </a:solidFill>
                <a:latin typeface="Gill Sans MT"/>
                <a:cs typeface="Gill Sans MT"/>
              </a:rPr>
              <a:t> </a:t>
            </a:r>
            <a:r>
              <a:rPr sz="2400" spc="160" dirty="0">
                <a:solidFill>
                  <a:srgbClr val="595959"/>
                </a:solidFill>
                <a:latin typeface="Gill Sans MT"/>
                <a:cs typeface="Gill Sans MT"/>
              </a:rPr>
              <a:t>along</a:t>
            </a:r>
            <a:r>
              <a:rPr sz="2400" spc="-87" dirty="0">
                <a:solidFill>
                  <a:srgbClr val="595959"/>
                </a:solidFill>
                <a:latin typeface="Gill Sans MT"/>
                <a:cs typeface="Gill Sans MT"/>
              </a:rPr>
              <a:t> </a:t>
            </a:r>
            <a:r>
              <a:rPr sz="2400" spc="193" dirty="0">
                <a:solidFill>
                  <a:srgbClr val="595959"/>
                </a:solidFill>
                <a:latin typeface="Gill Sans MT"/>
                <a:cs typeface="Gill Sans MT"/>
              </a:rPr>
              <a:t>edges</a:t>
            </a:r>
            <a:endParaRPr sz="2400" dirty="0">
              <a:latin typeface="Gill Sans MT"/>
              <a:cs typeface="Gill Sans MT"/>
            </a:endParaRPr>
          </a:p>
        </p:txBody>
      </p:sp>
      <p:pic>
        <p:nvPicPr>
          <p:cNvPr id="4" name="object 4"/>
          <p:cNvPicPr/>
          <p:nvPr/>
        </p:nvPicPr>
        <p:blipFill>
          <a:blip r:embed="rId3" cstate="print"/>
          <a:stretch>
            <a:fillRect/>
          </a:stretch>
        </p:blipFill>
        <p:spPr>
          <a:xfrm>
            <a:off x="8110954" y="677406"/>
            <a:ext cx="3875371" cy="5150818"/>
          </a:xfrm>
          <a:prstGeom prst="rect">
            <a:avLst/>
          </a:prstGeom>
        </p:spPr>
      </p:pic>
      <p:sp>
        <p:nvSpPr>
          <p:cNvPr id="5" name="Rectangle 4"/>
          <p:cNvSpPr/>
          <p:nvPr/>
        </p:nvSpPr>
        <p:spPr>
          <a:xfrm>
            <a:off x="5172941" y="235501"/>
            <a:ext cx="3826689" cy="369332"/>
          </a:xfrm>
          <a:prstGeom prst="rect">
            <a:avLst/>
          </a:prstGeom>
        </p:spPr>
        <p:txBody>
          <a:bodyPr wrap="none">
            <a:spAutoFit/>
          </a:bodyPr>
          <a:lstStyle/>
          <a:p>
            <a:r>
              <a:rPr lang="en-US" dirty="0">
                <a:solidFill>
                  <a:srgbClr val="040C28"/>
                </a:solidFill>
                <a:latin typeface="Google Sans"/>
              </a:rPr>
              <a:t>Stochastic Gradient Descent</a:t>
            </a:r>
            <a:r>
              <a:rPr lang="en-US" dirty="0">
                <a:solidFill>
                  <a:srgbClr val="202124"/>
                </a:solidFill>
                <a:latin typeface="Google Sans"/>
              </a:rPr>
              <a:t> (SGD)</a:t>
            </a:r>
            <a:endParaRPr lang="en-US" dirty="0"/>
          </a:p>
        </p:txBody>
      </p:sp>
    </p:spTree>
    <p:extLst>
      <p:ext uri="{BB962C8B-B14F-4D97-AF65-F5344CB8AC3E}">
        <p14:creationId xmlns:p14="http://schemas.microsoft.com/office/powerpoint/2010/main" val="32616349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2968" y="677405"/>
            <a:ext cx="5383105" cy="591551"/>
          </a:xfrm>
          <a:prstGeom prst="rect">
            <a:avLst/>
          </a:prstGeom>
        </p:spPr>
        <p:txBody>
          <a:bodyPr vert="horz" wrap="square" lIns="0" tIns="16933" rIns="0" bIns="0" rtlCol="0" anchor="ctr">
            <a:spAutoFit/>
          </a:bodyPr>
          <a:lstStyle/>
          <a:p>
            <a:pPr marL="16933">
              <a:lnSpc>
                <a:spcPct val="100000"/>
              </a:lnSpc>
              <a:spcBef>
                <a:spcPts val="133"/>
              </a:spcBef>
            </a:pPr>
            <a:r>
              <a:rPr sz="3733" spc="-93" dirty="0"/>
              <a:t>Buil</a:t>
            </a:r>
            <a:r>
              <a:rPr sz="3733" spc="-107" dirty="0"/>
              <a:t>d</a:t>
            </a:r>
            <a:r>
              <a:rPr sz="3733" spc="-113" dirty="0"/>
              <a:t> </a:t>
            </a:r>
            <a:r>
              <a:rPr sz="3733" spc="20" dirty="0"/>
              <a:t>a</a:t>
            </a:r>
            <a:r>
              <a:rPr sz="3733" spc="-113" dirty="0"/>
              <a:t> </a:t>
            </a:r>
            <a:r>
              <a:rPr sz="3733" spc="-80" dirty="0"/>
              <a:t>graph</a:t>
            </a:r>
            <a:r>
              <a:rPr sz="3733" spc="-40" dirty="0"/>
              <a:t>;</a:t>
            </a:r>
            <a:r>
              <a:rPr sz="3733" spc="-120" dirty="0"/>
              <a:t> the</a:t>
            </a:r>
            <a:r>
              <a:rPr sz="3733" spc="-133" dirty="0"/>
              <a:t>n</a:t>
            </a:r>
            <a:r>
              <a:rPr sz="3733" spc="-120" dirty="0"/>
              <a:t> </a:t>
            </a:r>
            <a:r>
              <a:rPr sz="3733" spc="-167" dirty="0"/>
              <a:t>ru</a:t>
            </a:r>
            <a:r>
              <a:rPr sz="3733" spc="-180" dirty="0"/>
              <a:t>n</a:t>
            </a:r>
            <a:r>
              <a:rPr sz="3733" spc="-113" dirty="0"/>
              <a:t> </a:t>
            </a:r>
            <a:r>
              <a:rPr sz="3733" spc="-80" dirty="0"/>
              <a:t>it.</a:t>
            </a:r>
            <a:endParaRPr sz="3733" dirty="0"/>
          </a:p>
        </p:txBody>
      </p:sp>
      <p:sp>
        <p:nvSpPr>
          <p:cNvPr id="3" name="object 3"/>
          <p:cNvSpPr txBox="1"/>
          <p:nvPr/>
        </p:nvSpPr>
        <p:spPr>
          <a:xfrm>
            <a:off x="604701" y="2272410"/>
            <a:ext cx="3600873" cy="991724"/>
          </a:xfrm>
          <a:prstGeom prst="rect">
            <a:avLst/>
          </a:prstGeom>
        </p:spPr>
        <p:txBody>
          <a:bodyPr vert="horz" wrap="square" lIns="0" tIns="16933" rIns="0" bIns="0" rtlCol="0">
            <a:spAutoFit/>
          </a:bodyPr>
          <a:lstStyle/>
          <a:p>
            <a:pPr marL="16933">
              <a:lnSpc>
                <a:spcPts val="3820"/>
              </a:lnSpc>
              <a:spcBef>
                <a:spcPts val="133"/>
              </a:spcBef>
            </a:pPr>
            <a:r>
              <a:rPr sz="3200" spc="-7" dirty="0">
                <a:latin typeface="Consolas"/>
                <a:cs typeface="Consolas"/>
              </a:rPr>
              <a:t>...</a:t>
            </a:r>
            <a:endParaRPr sz="3200">
              <a:latin typeface="Consolas"/>
              <a:cs typeface="Consolas"/>
            </a:endParaRPr>
          </a:p>
          <a:p>
            <a:pPr marL="16933">
              <a:lnSpc>
                <a:spcPts val="3820"/>
              </a:lnSpc>
            </a:pPr>
            <a:r>
              <a:rPr sz="3200" dirty="0">
                <a:latin typeface="Consolas"/>
                <a:cs typeface="Consolas"/>
              </a:rPr>
              <a:t>c</a:t>
            </a:r>
            <a:r>
              <a:rPr sz="3200" spc="-60" dirty="0">
                <a:latin typeface="Consolas"/>
                <a:cs typeface="Consolas"/>
              </a:rPr>
              <a:t> </a:t>
            </a:r>
            <a:r>
              <a:rPr sz="3200" dirty="0">
                <a:latin typeface="Consolas"/>
                <a:cs typeface="Consolas"/>
              </a:rPr>
              <a:t>=</a:t>
            </a:r>
            <a:r>
              <a:rPr sz="3200" spc="-53" dirty="0">
                <a:latin typeface="Consolas"/>
                <a:cs typeface="Consolas"/>
              </a:rPr>
              <a:t> </a:t>
            </a:r>
            <a:r>
              <a:rPr sz="3200" spc="-7" dirty="0">
                <a:latin typeface="Consolas"/>
                <a:cs typeface="Consolas"/>
              </a:rPr>
              <a:t>tf.add(a,</a:t>
            </a:r>
            <a:r>
              <a:rPr sz="3200" spc="-53" dirty="0">
                <a:latin typeface="Consolas"/>
                <a:cs typeface="Consolas"/>
              </a:rPr>
              <a:t> </a:t>
            </a:r>
            <a:r>
              <a:rPr sz="3200" spc="-7" dirty="0">
                <a:latin typeface="Consolas"/>
                <a:cs typeface="Consolas"/>
              </a:rPr>
              <a:t>b)</a:t>
            </a:r>
            <a:endParaRPr sz="3200">
              <a:latin typeface="Consolas"/>
              <a:cs typeface="Consolas"/>
            </a:endParaRPr>
          </a:p>
        </p:txBody>
      </p:sp>
      <p:sp>
        <p:nvSpPr>
          <p:cNvPr id="4" name="object 4"/>
          <p:cNvSpPr txBox="1"/>
          <p:nvPr/>
        </p:nvSpPr>
        <p:spPr>
          <a:xfrm>
            <a:off x="604700" y="4045045"/>
            <a:ext cx="8747760" cy="1976609"/>
          </a:xfrm>
          <a:prstGeom prst="rect">
            <a:avLst/>
          </a:prstGeom>
        </p:spPr>
        <p:txBody>
          <a:bodyPr vert="horz" wrap="square" lIns="0" tIns="16933" rIns="0" bIns="0" rtlCol="0">
            <a:spAutoFit/>
          </a:bodyPr>
          <a:lstStyle/>
          <a:p>
            <a:pPr marL="16933">
              <a:spcBef>
                <a:spcPts val="133"/>
              </a:spcBef>
            </a:pPr>
            <a:r>
              <a:rPr sz="3200" spc="-7" dirty="0">
                <a:latin typeface="Consolas"/>
                <a:cs typeface="Consolas"/>
              </a:rPr>
              <a:t>...</a:t>
            </a:r>
            <a:endParaRPr sz="3200">
              <a:latin typeface="Consolas"/>
              <a:cs typeface="Consolas"/>
            </a:endParaRPr>
          </a:p>
          <a:p>
            <a:pPr>
              <a:spcBef>
                <a:spcPts val="7"/>
              </a:spcBef>
            </a:pPr>
            <a:endParaRPr sz="3200">
              <a:latin typeface="Consolas"/>
              <a:cs typeface="Consolas"/>
            </a:endParaRPr>
          </a:p>
          <a:p>
            <a:pPr marL="16933">
              <a:lnSpc>
                <a:spcPts val="3820"/>
              </a:lnSpc>
              <a:spcBef>
                <a:spcPts val="7"/>
              </a:spcBef>
            </a:pPr>
            <a:r>
              <a:rPr sz="3200" spc="-7" dirty="0">
                <a:latin typeface="Consolas"/>
                <a:cs typeface="Consolas"/>
              </a:rPr>
              <a:t>session</a:t>
            </a:r>
            <a:r>
              <a:rPr sz="3200" spc="-67" dirty="0">
                <a:latin typeface="Consolas"/>
                <a:cs typeface="Consolas"/>
              </a:rPr>
              <a:t> </a:t>
            </a:r>
            <a:r>
              <a:rPr sz="3200" dirty="0">
                <a:latin typeface="Consolas"/>
                <a:cs typeface="Consolas"/>
              </a:rPr>
              <a:t>=</a:t>
            </a:r>
            <a:r>
              <a:rPr sz="3200" spc="-60" dirty="0">
                <a:latin typeface="Consolas"/>
                <a:cs typeface="Consolas"/>
              </a:rPr>
              <a:t> </a:t>
            </a:r>
            <a:r>
              <a:rPr sz="3200" spc="-7" dirty="0">
                <a:latin typeface="Consolas"/>
                <a:cs typeface="Consolas"/>
              </a:rPr>
              <a:t>tf.Session()</a:t>
            </a:r>
            <a:endParaRPr sz="3200">
              <a:latin typeface="Consolas"/>
              <a:cs typeface="Consolas"/>
            </a:endParaRPr>
          </a:p>
          <a:p>
            <a:pPr marL="16933">
              <a:lnSpc>
                <a:spcPts val="3820"/>
              </a:lnSpc>
              <a:tabLst>
                <a:tab pos="7613036" algn="l"/>
              </a:tabLst>
            </a:pPr>
            <a:r>
              <a:rPr sz="3200" spc="-7" dirty="0">
                <a:latin typeface="Consolas"/>
                <a:cs typeface="Consolas"/>
              </a:rPr>
              <a:t>value_of_</a:t>
            </a:r>
            <a:r>
              <a:rPr sz="3200" dirty="0">
                <a:latin typeface="Consolas"/>
                <a:cs typeface="Consolas"/>
              </a:rPr>
              <a:t>c</a:t>
            </a:r>
            <a:r>
              <a:rPr sz="3200" spc="-13" dirty="0">
                <a:latin typeface="Consolas"/>
                <a:cs typeface="Consolas"/>
              </a:rPr>
              <a:t> </a:t>
            </a:r>
            <a:r>
              <a:rPr sz="3200" dirty="0">
                <a:latin typeface="Consolas"/>
                <a:cs typeface="Consolas"/>
              </a:rPr>
              <a:t>=</a:t>
            </a:r>
            <a:r>
              <a:rPr sz="3200" spc="-13" dirty="0">
                <a:latin typeface="Consolas"/>
                <a:cs typeface="Consolas"/>
              </a:rPr>
              <a:t> </a:t>
            </a:r>
            <a:r>
              <a:rPr sz="3200" spc="-7" dirty="0">
                <a:latin typeface="Consolas"/>
                <a:cs typeface="Consolas"/>
              </a:rPr>
              <a:t>session.run</a:t>
            </a:r>
            <a:r>
              <a:rPr sz="3200" spc="87" dirty="0">
                <a:latin typeface="Consolas"/>
                <a:cs typeface="Consolas"/>
              </a:rPr>
              <a:t>(</a:t>
            </a:r>
            <a:r>
              <a:rPr sz="3200" b="1" dirty="0">
                <a:solidFill>
                  <a:srgbClr val="6AA84F"/>
                </a:solidFill>
                <a:latin typeface="Consolas"/>
                <a:cs typeface="Consolas"/>
              </a:rPr>
              <a:t>c</a:t>
            </a:r>
            <a:r>
              <a:rPr sz="3200" dirty="0">
                <a:latin typeface="Consolas"/>
                <a:cs typeface="Consolas"/>
              </a:rPr>
              <a:t>,</a:t>
            </a:r>
            <a:r>
              <a:rPr sz="3200" spc="-13" dirty="0">
                <a:latin typeface="Consolas"/>
                <a:cs typeface="Consolas"/>
              </a:rPr>
              <a:t> </a:t>
            </a:r>
            <a:r>
              <a:rPr sz="3200" spc="7" dirty="0">
                <a:latin typeface="Consolas"/>
                <a:cs typeface="Consolas"/>
              </a:rPr>
              <a:t>{</a:t>
            </a:r>
            <a:r>
              <a:rPr sz="3200" b="1" spc="-7" dirty="0">
                <a:solidFill>
                  <a:srgbClr val="CC4125"/>
                </a:solidFill>
                <a:latin typeface="Consolas"/>
                <a:cs typeface="Consolas"/>
              </a:rPr>
              <a:t>a=</a:t>
            </a:r>
            <a:r>
              <a:rPr sz="3200" b="1" dirty="0">
                <a:solidFill>
                  <a:srgbClr val="CC4125"/>
                </a:solidFill>
                <a:latin typeface="Consolas"/>
                <a:cs typeface="Consolas"/>
              </a:rPr>
              <a:t>1</a:t>
            </a:r>
            <a:r>
              <a:rPr sz="3200" dirty="0">
                <a:latin typeface="Consolas"/>
                <a:cs typeface="Consolas"/>
              </a:rPr>
              <a:t>,	</a:t>
            </a:r>
            <a:r>
              <a:rPr sz="3200" b="1" spc="-7" dirty="0">
                <a:solidFill>
                  <a:srgbClr val="CC4125"/>
                </a:solidFill>
                <a:latin typeface="Consolas"/>
                <a:cs typeface="Consolas"/>
              </a:rPr>
              <a:t>b=</a:t>
            </a:r>
            <a:r>
              <a:rPr sz="3200" b="1" dirty="0">
                <a:solidFill>
                  <a:srgbClr val="CC4125"/>
                </a:solidFill>
                <a:latin typeface="Consolas"/>
                <a:cs typeface="Consolas"/>
              </a:rPr>
              <a:t>2</a:t>
            </a:r>
            <a:r>
              <a:rPr sz="3200" spc="-7" dirty="0">
                <a:latin typeface="Consolas"/>
                <a:cs typeface="Consolas"/>
              </a:rPr>
              <a:t>})</a:t>
            </a:r>
            <a:endParaRPr sz="3200">
              <a:latin typeface="Consolas"/>
              <a:cs typeface="Consolas"/>
            </a:endParaRPr>
          </a:p>
        </p:txBody>
      </p:sp>
      <p:grpSp>
        <p:nvGrpSpPr>
          <p:cNvPr id="5" name="object 5"/>
          <p:cNvGrpSpPr/>
          <p:nvPr/>
        </p:nvGrpSpPr>
        <p:grpSpPr>
          <a:xfrm>
            <a:off x="7712583" y="2717016"/>
            <a:ext cx="1333500" cy="592667"/>
            <a:chOff x="5784437" y="2037762"/>
            <a:chExt cx="1000125" cy="444500"/>
          </a:xfrm>
        </p:grpSpPr>
        <p:sp>
          <p:nvSpPr>
            <p:cNvPr id="6" name="object 6"/>
            <p:cNvSpPr/>
            <p:nvPr/>
          </p:nvSpPr>
          <p:spPr>
            <a:xfrm>
              <a:off x="5789200" y="2042524"/>
              <a:ext cx="990600" cy="434975"/>
            </a:xfrm>
            <a:custGeom>
              <a:avLst/>
              <a:gdLst/>
              <a:ahLst/>
              <a:cxnLst/>
              <a:rect l="l" t="t" r="r" b="b"/>
              <a:pathLst>
                <a:path w="990600" h="434975">
                  <a:moveTo>
                    <a:pt x="495299" y="434699"/>
                  </a:moveTo>
                  <a:lnTo>
                    <a:pt x="433170" y="433006"/>
                  </a:lnTo>
                  <a:lnTo>
                    <a:pt x="373344" y="428061"/>
                  </a:lnTo>
                  <a:lnTo>
                    <a:pt x="316284" y="420069"/>
                  </a:lnTo>
                  <a:lnTo>
                    <a:pt x="262457" y="409234"/>
                  </a:lnTo>
                  <a:lnTo>
                    <a:pt x="212324" y="395758"/>
                  </a:lnTo>
                  <a:lnTo>
                    <a:pt x="166351" y="379845"/>
                  </a:lnTo>
                  <a:lnTo>
                    <a:pt x="125002" y="361700"/>
                  </a:lnTo>
                  <a:lnTo>
                    <a:pt x="88741" y="341526"/>
                  </a:lnTo>
                  <a:lnTo>
                    <a:pt x="33339" y="295906"/>
                  </a:lnTo>
                  <a:lnTo>
                    <a:pt x="3859" y="244613"/>
                  </a:lnTo>
                  <a:lnTo>
                    <a:pt x="0" y="217349"/>
                  </a:lnTo>
                  <a:lnTo>
                    <a:pt x="3859" y="190086"/>
                  </a:lnTo>
                  <a:lnTo>
                    <a:pt x="33339" y="138793"/>
                  </a:lnTo>
                  <a:lnTo>
                    <a:pt x="88741" y="93173"/>
                  </a:lnTo>
                  <a:lnTo>
                    <a:pt x="125002" y="72999"/>
                  </a:lnTo>
                  <a:lnTo>
                    <a:pt x="166351" y="54854"/>
                  </a:lnTo>
                  <a:lnTo>
                    <a:pt x="212324" y="38941"/>
                  </a:lnTo>
                  <a:lnTo>
                    <a:pt x="262457" y="25465"/>
                  </a:lnTo>
                  <a:lnTo>
                    <a:pt x="316284" y="14630"/>
                  </a:lnTo>
                  <a:lnTo>
                    <a:pt x="373344" y="6638"/>
                  </a:lnTo>
                  <a:lnTo>
                    <a:pt x="433170" y="1693"/>
                  </a:lnTo>
                  <a:lnTo>
                    <a:pt x="495299" y="0"/>
                  </a:lnTo>
                  <a:lnTo>
                    <a:pt x="557429" y="1693"/>
                  </a:lnTo>
                  <a:lnTo>
                    <a:pt x="617255" y="6638"/>
                  </a:lnTo>
                  <a:lnTo>
                    <a:pt x="674315" y="14630"/>
                  </a:lnTo>
                  <a:lnTo>
                    <a:pt x="728143" y="25465"/>
                  </a:lnTo>
                  <a:lnTo>
                    <a:pt x="778275" y="38941"/>
                  </a:lnTo>
                  <a:lnTo>
                    <a:pt x="824248" y="54854"/>
                  </a:lnTo>
                  <a:lnTo>
                    <a:pt x="865597" y="72999"/>
                  </a:lnTo>
                  <a:lnTo>
                    <a:pt x="901858" y="93173"/>
                  </a:lnTo>
                  <a:lnTo>
                    <a:pt x="957260" y="138793"/>
                  </a:lnTo>
                  <a:lnTo>
                    <a:pt x="986740" y="190086"/>
                  </a:lnTo>
                  <a:lnTo>
                    <a:pt x="990599" y="217349"/>
                  </a:lnTo>
                  <a:lnTo>
                    <a:pt x="986740" y="244613"/>
                  </a:lnTo>
                  <a:lnTo>
                    <a:pt x="957260" y="295906"/>
                  </a:lnTo>
                  <a:lnTo>
                    <a:pt x="901858" y="341526"/>
                  </a:lnTo>
                  <a:lnTo>
                    <a:pt x="865597" y="361700"/>
                  </a:lnTo>
                  <a:lnTo>
                    <a:pt x="824248" y="379845"/>
                  </a:lnTo>
                  <a:lnTo>
                    <a:pt x="778275" y="395758"/>
                  </a:lnTo>
                  <a:lnTo>
                    <a:pt x="728143" y="409234"/>
                  </a:lnTo>
                  <a:lnTo>
                    <a:pt x="674315" y="420069"/>
                  </a:lnTo>
                  <a:lnTo>
                    <a:pt x="617255" y="428061"/>
                  </a:lnTo>
                  <a:lnTo>
                    <a:pt x="557429" y="433006"/>
                  </a:lnTo>
                  <a:lnTo>
                    <a:pt x="495299" y="434699"/>
                  </a:lnTo>
                  <a:close/>
                </a:path>
              </a:pathLst>
            </a:custGeom>
            <a:solidFill>
              <a:srgbClr val="EEEEEE"/>
            </a:solidFill>
          </p:spPr>
          <p:txBody>
            <a:bodyPr wrap="square" lIns="0" tIns="0" rIns="0" bIns="0" rtlCol="0"/>
            <a:lstStyle/>
            <a:p>
              <a:endParaRPr sz="2400"/>
            </a:p>
          </p:txBody>
        </p:sp>
        <p:sp>
          <p:nvSpPr>
            <p:cNvPr id="7" name="object 7"/>
            <p:cNvSpPr/>
            <p:nvPr/>
          </p:nvSpPr>
          <p:spPr>
            <a:xfrm>
              <a:off x="5789200" y="2042524"/>
              <a:ext cx="990600" cy="434975"/>
            </a:xfrm>
            <a:custGeom>
              <a:avLst/>
              <a:gdLst/>
              <a:ahLst/>
              <a:cxnLst/>
              <a:rect l="l" t="t" r="r" b="b"/>
              <a:pathLst>
                <a:path w="990600" h="434975">
                  <a:moveTo>
                    <a:pt x="0" y="217349"/>
                  </a:moveTo>
                  <a:lnTo>
                    <a:pt x="3859" y="190086"/>
                  </a:lnTo>
                  <a:lnTo>
                    <a:pt x="15126" y="163832"/>
                  </a:lnTo>
                  <a:lnTo>
                    <a:pt x="58032" y="115172"/>
                  </a:lnTo>
                  <a:lnTo>
                    <a:pt x="125002" y="72999"/>
                  </a:lnTo>
                  <a:lnTo>
                    <a:pt x="166351" y="54854"/>
                  </a:lnTo>
                  <a:lnTo>
                    <a:pt x="212324" y="38941"/>
                  </a:lnTo>
                  <a:lnTo>
                    <a:pt x="262457" y="25465"/>
                  </a:lnTo>
                  <a:lnTo>
                    <a:pt x="316285" y="14630"/>
                  </a:lnTo>
                  <a:lnTo>
                    <a:pt x="373344" y="6638"/>
                  </a:lnTo>
                  <a:lnTo>
                    <a:pt x="433170" y="1693"/>
                  </a:lnTo>
                  <a:lnTo>
                    <a:pt x="495299" y="0"/>
                  </a:lnTo>
                  <a:lnTo>
                    <a:pt x="557429" y="1693"/>
                  </a:lnTo>
                  <a:lnTo>
                    <a:pt x="617255" y="6638"/>
                  </a:lnTo>
                  <a:lnTo>
                    <a:pt x="674315" y="14630"/>
                  </a:lnTo>
                  <a:lnTo>
                    <a:pt x="728143" y="25465"/>
                  </a:lnTo>
                  <a:lnTo>
                    <a:pt x="778275" y="38941"/>
                  </a:lnTo>
                  <a:lnTo>
                    <a:pt x="824248" y="54854"/>
                  </a:lnTo>
                  <a:lnTo>
                    <a:pt x="865597" y="72999"/>
                  </a:lnTo>
                  <a:lnTo>
                    <a:pt x="901858" y="93173"/>
                  </a:lnTo>
                  <a:lnTo>
                    <a:pt x="957260" y="138793"/>
                  </a:lnTo>
                  <a:lnTo>
                    <a:pt x="986740" y="190086"/>
                  </a:lnTo>
                  <a:lnTo>
                    <a:pt x="990599" y="217349"/>
                  </a:lnTo>
                  <a:lnTo>
                    <a:pt x="975473" y="270867"/>
                  </a:lnTo>
                  <a:lnTo>
                    <a:pt x="932567" y="319527"/>
                  </a:lnTo>
                  <a:lnTo>
                    <a:pt x="865597" y="361700"/>
                  </a:lnTo>
                  <a:lnTo>
                    <a:pt x="824248" y="379845"/>
                  </a:lnTo>
                  <a:lnTo>
                    <a:pt x="778275" y="395758"/>
                  </a:lnTo>
                  <a:lnTo>
                    <a:pt x="728143" y="409234"/>
                  </a:lnTo>
                  <a:lnTo>
                    <a:pt x="674315" y="420069"/>
                  </a:lnTo>
                  <a:lnTo>
                    <a:pt x="617255" y="428061"/>
                  </a:lnTo>
                  <a:lnTo>
                    <a:pt x="557429" y="433006"/>
                  </a:lnTo>
                  <a:lnTo>
                    <a:pt x="495299" y="434699"/>
                  </a:lnTo>
                  <a:lnTo>
                    <a:pt x="433170" y="433006"/>
                  </a:lnTo>
                  <a:lnTo>
                    <a:pt x="373344" y="428061"/>
                  </a:lnTo>
                  <a:lnTo>
                    <a:pt x="316285" y="420069"/>
                  </a:lnTo>
                  <a:lnTo>
                    <a:pt x="262457" y="409234"/>
                  </a:lnTo>
                  <a:lnTo>
                    <a:pt x="212324" y="395758"/>
                  </a:lnTo>
                  <a:lnTo>
                    <a:pt x="166351" y="379845"/>
                  </a:lnTo>
                  <a:lnTo>
                    <a:pt x="125002" y="361700"/>
                  </a:lnTo>
                  <a:lnTo>
                    <a:pt x="88741" y="341526"/>
                  </a:lnTo>
                  <a:lnTo>
                    <a:pt x="33339" y="295906"/>
                  </a:lnTo>
                  <a:lnTo>
                    <a:pt x="3859" y="244613"/>
                  </a:lnTo>
                  <a:lnTo>
                    <a:pt x="0" y="217349"/>
                  </a:lnTo>
                  <a:close/>
                </a:path>
              </a:pathLst>
            </a:custGeom>
            <a:ln w="9524">
              <a:solidFill>
                <a:srgbClr val="595959"/>
              </a:solidFill>
            </a:ln>
          </p:spPr>
          <p:txBody>
            <a:bodyPr wrap="square" lIns="0" tIns="0" rIns="0" bIns="0" rtlCol="0"/>
            <a:lstStyle/>
            <a:p>
              <a:endParaRPr sz="2400"/>
            </a:p>
          </p:txBody>
        </p:sp>
      </p:grpSp>
      <p:sp>
        <p:nvSpPr>
          <p:cNvPr id="8" name="object 8"/>
          <p:cNvSpPr txBox="1"/>
          <p:nvPr/>
        </p:nvSpPr>
        <p:spPr>
          <a:xfrm>
            <a:off x="8111030" y="2799891"/>
            <a:ext cx="535940" cy="386430"/>
          </a:xfrm>
          <a:prstGeom prst="rect">
            <a:avLst/>
          </a:prstGeom>
        </p:spPr>
        <p:txBody>
          <a:bodyPr vert="horz" wrap="square" lIns="0" tIns="16933" rIns="0" bIns="0" rtlCol="0">
            <a:spAutoFit/>
          </a:bodyPr>
          <a:lstStyle/>
          <a:p>
            <a:pPr marL="16933">
              <a:spcBef>
                <a:spcPts val="133"/>
              </a:spcBef>
            </a:pPr>
            <a:r>
              <a:rPr sz="2400" spc="-7" dirty="0">
                <a:latin typeface="Consolas"/>
                <a:cs typeface="Consolas"/>
              </a:rPr>
              <a:t>add</a:t>
            </a:r>
            <a:endParaRPr sz="2400">
              <a:latin typeface="Consolas"/>
              <a:cs typeface="Consolas"/>
            </a:endParaRPr>
          </a:p>
        </p:txBody>
      </p:sp>
      <p:grpSp>
        <p:nvGrpSpPr>
          <p:cNvPr id="9" name="object 9"/>
          <p:cNvGrpSpPr/>
          <p:nvPr/>
        </p:nvGrpSpPr>
        <p:grpSpPr>
          <a:xfrm>
            <a:off x="7478283" y="1945617"/>
            <a:ext cx="1693333" cy="2290233"/>
            <a:chOff x="5608712" y="1459212"/>
            <a:chExt cx="1270000" cy="1717675"/>
          </a:xfrm>
        </p:grpSpPr>
        <p:sp>
          <p:nvSpPr>
            <p:cNvPr id="10" name="object 10"/>
            <p:cNvSpPr/>
            <p:nvPr/>
          </p:nvSpPr>
          <p:spPr>
            <a:xfrm>
              <a:off x="5622999" y="1473499"/>
              <a:ext cx="236220" cy="479425"/>
            </a:xfrm>
            <a:custGeom>
              <a:avLst/>
              <a:gdLst/>
              <a:ahLst/>
              <a:cxnLst/>
              <a:rect l="l" t="t" r="r" b="b"/>
              <a:pathLst>
                <a:path w="236220" h="479425">
                  <a:moveTo>
                    <a:pt x="0" y="0"/>
                  </a:moveTo>
                  <a:lnTo>
                    <a:pt x="235689" y="478871"/>
                  </a:lnTo>
                </a:path>
              </a:pathLst>
            </a:custGeom>
            <a:ln w="28574">
              <a:solidFill>
                <a:srgbClr val="595959"/>
              </a:solidFill>
            </a:ln>
          </p:spPr>
          <p:txBody>
            <a:bodyPr wrap="square" lIns="0" tIns="0" rIns="0" bIns="0" rtlCol="0"/>
            <a:lstStyle/>
            <a:p>
              <a:endParaRPr sz="2400"/>
            </a:p>
          </p:txBody>
        </p:sp>
        <p:pic>
          <p:nvPicPr>
            <p:cNvPr id="11" name="object 11"/>
            <p:cNvPicPr/>
            <p:nvPr/>
          </p:nvPicPr>
          <p:blipFill>
            <a:blip r:embed="rId3" cstate="print"/>
            <a:stretch>
              <a:fillRect/>
            </a:stretch>
          </p:blipFill>
          <p:spPr>
            <a:xfrm>
              <a:off x="5802054" y="1917242"/>
              <a:ext cx="128185" cy="165764"/>
            </a:xfrm>
            <a:prstGeom prst="rect">
              <a:avLst/>
            </a:prstGeom>
          </p:spPr>
        </p:pic>
        <p:sp>
          <p:nvSpPr>
            <p:cNvPr id="12" name="object 12"/>
            <p:cNvSpPr/>
            <p:nvPr/>
          </p:nvSpPr>
          <p:spPr>
            <a:xfrm>
              <a:off x="6693213" y="1473499"/>
              <a:ext cx="171450" cy="471805"/>
            </a:xfrm>
            <a:custGeom>
              <a:avLst/>
              <a:gdLst/>
              <a:ahLst/>
              <a:cxnLst/>
              <a:rect l="l" t="t" r="r" b="b"/>
              <a:pathLst>
                <a:path w="171450" h="471805">
                  <a:moveTo>
                    <a:pt x="171036" y="0"/>
                  </a:moveTo>
                  <a:lnTo>
                    <a:pt x="0" y="471525"/>
                  </a:lnTo>
                </a:path>
              </a:pathLst>
            </a:custGeom>
            <a:ln w="28574">
              <a:solidFill>
                <a:srgbClr val="595959"/>
              </a:solidFill>
            </a:ln>
          </p:spPr>
          <p:txBody>
            <a:bodyPr wrap="square" lIns="0" tIns="0" rIns="0" bIns="0" rtlCol="0"/>
            <a:lstStyle/>
            <a:p>
              <a:endParaRPr sz="2400"/>
            </a:p>
          </p:txBody>
        </p:sp>
        <p:pic>
          <p:nvPicPr>
            <p:cNvPr id="13" name="object 13"/>
            <p:cNvPicPr/>
            <p:nvPr/>
          </p:nvPicPr>
          <p:blipFill>
            <a:blip r:embed="rId4" cstate="print"/>
            <a:stretch>
              <a:fillRect/>
            </a:stretch>
          </p:blipFill>
          <p:spPr>
            <a:xfrm>
              <a:off x="6634556" y="1914643"/>
              <a:ext cx="117313" cy="166573"/>
            </a:xfrm>
            <a:prstGeom prst="rect">
              <a:avLst/>
            </a:prstGeom>
          </p:spPr>
        </p:pic>
        <p:sp>
          <p:nvSpPr>
            <p:cNvPr id="14" name="object 14"/>
            <p:cNvSpPr/>
            <p:nvPr/>
          </p:nvSpPr>
          <p:spPr>
            <a:xfrm>
              <a:off x="6284499" y="2477224"/>
              <a:ext cx="0" cy="555625"/>
            </a:xfrm>
            <a:custGeom>
              <a:avLst/>
              <a:gdLst/>
              <a:ahLst/>
              <a:cxnLst/>
              <a:rect l="l" t="t" r="r" b="b"/>
              <a:pathLst>
                <a:path h="555625">
                  <a:moveTo>
                    <a:pt x="0" y="0"/>
                  </a:moveTo>
                  <a:lnTo>
                    <a:pt x="0" y="555449"/>
                  </a:lnTo>
                </a:path>
              </a:pathLst>
            </a:custGeom>
            <a:ln w="28574">
              <a:solidFill>
                <a:srgbClr val="595959"/>
              </a:solidFill>
            </a:ln>
          </p:spPr>
          <p:txBody>
            <a:bodyPr wrap="square" lIns="0" tIns="0" rIns="0" bIns="0" rtlCol="0"/>
            <a:lstStyle/>
            <a:p>
              <a:endParaRPr sz="2400"/>
            </a:p>
          </p:txBody>
        </p:sp>
        <p:pic>
          <p:nvPicPr>
            <p:cNvPr id="15" name="object 15"/>
            <p:cNvPicPr/>
            <p:nvPr/>
          </p:nvPicPr>
          <p:blipFill>
            <a:blip r:embed="rId5" cstate="print"/>
            <a:stretch>
              <a:fillRect/>
            </a:stretch>
          </p:blipFill>
          <p:spPr>
            <a:xfrm>
              <a:off x="6223013" y="3018387"/>
              <a:ext cx="122971" cy="158251"/>
            </a:xfrm>
            <a:prstGeom prst="rect">
              <a:avLst/>
            </a:prstGeom>
          </p:spPr>
        </p:pic>
      </p:grpSp>
      <p:sp>
        <p:nvSpPr>
          <p:cNvPr id="16" name="object 16"/>
          <p:cNvSpPr txBox="1"/>
          <p:nvPr/>
        </p:nvSpPr>
        <p:spPr>
          <a:xfrm>
            <a:off x="7171900" y="1760042"/>
            <a:ext cx="201507" cy="386430"/>
          </a:xfrm>
          <a:prstGeom prst="rect">
            <a:avLst/>
          </a:prstGeom>
        </p:spPr>
        <p:txBody>
          <a:bodyPr vert="horz" wrap="square" lIns="0" tIns="16933" rIns="0" bIns="0" rtlCol="0">
            <a:spAutoFit/>
          </a:bodyPr>
          <a:lstStyle/>
          <a:p>
            <a:pPr marL="16933">
              <a:spcBef>
                <a:spcPts val="133"/>
              </a:spcBef>
            </a:pPr>
            <a:r>
              <a:rPr sz="2400" dirty="0">
                <a:latin typeface="Consolas"/>
                <a:cs typeface="Consolas"/>
              </a:rPr>
              <a:t>a</a:t>
            </a:r>
            <a:endParaRPr sz="2400">
              <a:latin typeface="Consolas"/>
              <a:cs typeface="Consolas"/>
            </a:endParaRPr>
          </a:p>
        </p:txBody>
      </p:sp>
      <p:sp>
        <p:nvSpPr>
          <p:cNvPr id="17" name="object 17"/>
          <p:cNvSpPr txBox="1"/>
          <p:nvPr/>
        </p:nvSpPr>
        <p:spPr>
          <a:xfrm>
            <a:off x="9249700" y="1760042"/>
            <a:ext cx="201507" cy="386430"/>
          </a:xfrm>
          <a:prstGeom prst="rect">
            <a:avLst/>
          </a:prstGeom>
        </p:spPr>
        <p:txBody>
          <a:bodyPr vert="horz" wrap="square" lIns="0" tIns="16933" rIns="0" bIns="0" rtlCol="0">
            <a:spAutoFit/>
          </a:bodyPr>
          <a:lstStyle/>
          <a:p>
            <a:pPr marL="16933">
              <a:spcBef>
                <a:spcPts val="133"/>
              </a:spcBef>
            </a:pPr>
            <a:r>
              <a:rPr sz="2400" dirty="0">
                <a:latin typeface="Consolas"/>
                <a:cs typeface="Consolas"/>
              </a:rPr>
              <a:t>b</a:t>
            </a:r>
            <a:endParaRPr sz="2400">
              <a:latin typeface="Consolas"/>
              <a:cs typeface="Consolas"/>
            </a:endParaRPr>
          </a:p>
        </p:txBody>
      </p:sp>
      <p:sp>
        <p:nvSpPr>
          <p:cNvPr id="18" name="object 18"/>
          <p:cNvSpPr txBox="1"/>
          <p:nvPr/>
        </p:nvSpPr>
        <p:spPr>
          <a:xfrm>
            <a:off x="8476700" y="3684708"/>
            <a:ext cx="201507" cy="386430"/>
          </a:xfrm>
          <a:prstGeom prst="rect">
            <a:avLst/>
          </a:prstGeom>
        </p:spPr>
        <p:txBody>
          <a:bodyPr vert="horz" wrap="square" lIns="0" tIns="16933" rIns="0" bIns="0" rtlCol="0">
            <a:spAutoFit/>
          </a:bodyPr>
          <a:lstStyle/>
          <a:p>
            <a:pPr marL="16933">
              <a:spcBef>
                <a:spcPts val="133"/>
              </a:spcBef>
            </a:pPr>
            <a:r>
              <a:rPr sz="2400" dirty="0">
                <a:latin typeface="Consolas"/>
                <a:cs typeface="Consolas"/>
              </a:rPr>
              <a:t>c</a:t>
            </a:r>
            <a:endParaRPr sz="2400">
              <a:latin typeface="Consolas"/>
              <a:cs typeface="Consolas"/>
            </a:endParaRPr>
          </a:p>
        </p:txBody>
      </p:sp>
      <p:grpSp>
        <p:nvGrpSpPr>
          <p:cNvPr id="19" name="object 19"/>
          <p:cNvGrpSpPr/>
          <p:nvPr/>
        </p:nvGrpSpPr>
        <p:grpSpPr>
          <a:xfrm>
            <a:off x="7471933" y="1939265"/>
            <a:ext cx="1706033" cy="2284307"/>
            <a:chOff x="5603949" y="1454449"/>
            <a:chExt cx="1279525" cy="1713230"/>
          </a:xfrm>
        </p:grpSpPr>
        <p:sp>
          <p:nvSpPr>
            <p:cNvPr id="20" name="object 20"/>
            <p:cNvSpPr/>
            <p:nvPr/>
          </p:nvSpPr>
          <p:spPr>
            <a:xfrm>
              <a:off x="5622999" y="1473499"/>
              <a:ext cx="210820" cy="427990"/>
            </a:xfrm>
            <a:custGeom>
              <a:avLst/>
              <a:gdLst/>
              <a:ahLst/>
              <a:cxnLst/>
              <a:rect l="l" t="t" r="r" b="b"/>
              <a:pathLst>
                <a:path w="210820" h="427989">
                  <a:moveTo>
                    <a:pt x="0" y="0"/>
                  </a:moveTo>
                  <a:lnTo>
                    <a:pt x="210452" y="427595"/>
                  </a:lnTo>
                </a:path>
              </a:pathLst>
            </a:custGeom>
            <a:ln w="38099">
              <a:solidFill>
                <a:srgbClr val="CC4125"/>
              </a:solidFill>
            </a:ln>
          </p:spPr>
          <p:txBody>
            <a:bodyPr wrap="square" lIns="0" tIns="0" rIns="0" bIns="0" rtlCol="0"/>
            <a:lstStyle/>
            <a:p>
              <a:endParaRPr sz="2400"/>
            </a:p>
          </p:txBody>
        </p:sp>
        <p:pic>
          <p:nvPicPr>
            <p:cNvPr id="21" name="object 21"/>
            <p:cNvPicPr/>
            <p:nvPr/>
          </p:nvPicPr>
          <p:blipFill>
            <a:blip r:embed="rId6" cstate="print"/>
            <a:stretch>
              <a:fillRect/>
            </a:stretch>
          </p:blipFill>
          <p:spPr>
            <a:xfrm>
              <a:off x="5757939" y="1854256"/>
              <a:ext cx="170914" cy="221019"/>
            </a:xfrm>
            <a:prstGeom prst="rect">
              <a:avLst/>
            </a:prstGeom>
          </p:spPr>
        </p:pic>
        <p:sp>
          <p:nvSpPr>
            <p:cNvPr id="22" name="object 22"/>
            <p:cNvSpPr/>
            <p:nvPr/>
          </p:nvSpPr>
          <p:spPr>
            <a:xfrm>
              <a:off x="6712700" y="1473499"/>
              <a:ext cx="151765" cy="417830"/>
            </a:xfrm>
            <a:custGeom>
              <a:avLst/>
              <a:gdLst/>
              <a:ahLst/>
              <a:cxnLst/>
              <a:rect l="l" t="t" r="r" b="b"/>
              <a:pathLst>
                <a:path w="151765" h="417830">
                  <a:moveTo>
                    <a:pt x="151549" y="0"/>
                  </a:moveTo>
                  <a:lnTo>
                    <a:pt x="0" y="417800"/>
                  </a:lnTo>
                </a:path>
              </a:pathLst>
            </a:custGeom>
            <a:ln w="38099">
              <a:solidFill>
                <a:srgbClr val="CC4125"/>
              </a:solidFill>
            </a:ln>
          </p:spPr>
          <p:txBody>
            <a:bodyPr wrap="square" lIns="0" tIns="0" rIns="0" bIns="0" rtlCol="0"/>
            <a:lstStyle/>
            <a:p>
              <a:endParaRPr sz="2400"/>
            </a:p>
          </p:txBody>
        </p:sp>
        <p:pic>
          <p:nvPicPr>
            <p:cNvPr id="23" name="object 23"/>
            <p:cNvPicPr/>
            <p:nvPr/>
          </p:nvPicPr>
          <p:blipFill>
            <a:blip r:embed="rId7" cstate="print"/>
            <a:stretch>
              <a:fillRect/>
            </a:stretch>
          </p:blipFill>
          <p:spPr>
            <a:xfrm>
              <a:off x="6634491" y="1850791"/>
              <a:ext cx="156418" cy="222097"/>
            </a:xfrm>
            <a:prstGeom prst="rect">
              <a:avLst/>
            </a:prstGeom>
          </p:spPr>
        </p:pic>
        <p:sp>
          <p:nvSpPr>
            <p:cNvPr id="24" name="object 24"/>
            <p:cNvSpPr/>
            <p:nvPr/>
          </p:nvSpPr>
          <p:spPr>
            <a:xfrm>
              <a:off x="6284499" y="2477224"/>
              <a:ext cx="0" cy="498475"/>
            </a:xfrm>
            <a:custGeom>
              <a:avLst/>
              <a:gdLst/>
              <a:ahLst/>
              <a:cxnLst/>
              <a:rect l="l" t="t" r="r" b="b"/>
              <a:pathLst>
                <a:path h="498475">
                  <a:moveTo>
                    <a:pt x="0" y="0"/>
                  </a:moveTo>
                  <a:lnTo>
                    <a:pt x="0" y="498299"/>
                  </a:lnTo>
                </a:path>
              </a:pathLst>
            </a:custGeom>
            <a:ln w="38099">
              <a:solidFill>
                <a:srgbClr val="6AA84F"/>
              </a:solidFill>
            </a:ln>
          </p:spPr>
          <p:txBody>
            <a:bodyPr wrap="square" lIns="0" tIns="0" rIns="0" bIns="0" rtlCol="0"/>
            <a:lstStyle/>
            <a:p>
              <a:endParaRPr sz="2400"/>
            </a:p>
          </p:txBody>
        </p:sp>
        <p:pic>
          <p:nvPicPr>
            <p:cNvPr id="25" name="object 25"/>
            <p:cNvPicPr/>
            <p:nvPr/>
          </p:nvPicPr>
          <p:blipFill>
            <a:blip r:embed="rId8" cstate="print"/>
            <a:stretch>
              <a:fillRect/>
            </a:stretch>
          </p:blipFill>
          <p:spPr>
            <a:xfrm>
              <a:off x="6202519" y="2956474"/>
              <a:ext cx="163961" cy="211001"/>
            </a:xfrm>
            <a:prstGeom prst="rect">
              <a:avLst/>
            </a:prstGeom>
          </p:spPr>
        </p:pic>
      </p:grpSp>
    </p:spTree>
    <p:extLst>
      <p:ext uri="{BB962C8B-B14F-4D97-AF65-F5344CB8AC3E}">
        <p14:creationId xmlns:p14="http://schemas.microsoft.com/office/powerpoint/2010/main" val="15081675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2967" y="677405"/>
            <a:ext cx="8597900" cy="591551"/>
          </a:xfrm>
          <a:prstGeom prst="rect">
            <a:avLst/>
          </a:prstGeom>
        </p:spPr>
        <p:txBody>
          <a:bodyPr vert="horz" wrap="square" lIns="0" tIns="16933" rIns="0" bIns="0" rtlCol="0" anchor="ctr">
            <a:spAutoFit/>
          </a:bodyPr>
          <a:lstStyle/>
          <a:p>
            <a:pPr marL="16933">
              <a:lnSpc>
                <a:spcPct val="100000"/>
              </a:lnSpc>
              <a:spcBef>
                <a:spcPts val="133"/>
              </a:spcBef>
            </a:pPr>
            <a:r>
              <a:rPr sz="3733" spc="-200" dirty="0">
                <a:solidFill>
                  <a:srgbClr val="EE6C00"/>
                </a:solidFill>
              </a:rPr>
              <a:t>An</a:t>
            </a:r>
            <a:r>
              <a:rPr sz="3733" spc="-147" dirty="0">
                <a:solidFill>
                  <a:srgbClr val="EE6C00"/>
                </a:solidFill>
              </a:rPr>
              <a:t>y</a:t>
            </a:r>
            <a:r>
              <a:rPr sz="3733" spc="-120" dirty="0">
                <a:solidFill>
                  <a:srgbClr val="EE6C00"/>
                </a:solidFill>
              </a:rPr>
              <a:t> </a:t>
            </a:r>
            <a:r>
              <a:rPr sz="3733" spc="-167" dirty="0">
                <a:solidFill>
                  <a:srgbClr val="EE6C00"/>
                </a:solidFill>
              </a:rPr>
              <a:t>Computation</a:t>
            </a:r>
            <a:r>
              <a:rPr sz="3733" spc="-113" dirty="0">
                <a:solidFill>
                  <a:srgbClr val="EE6C00"/>
                </a:solidFill>
              </a:rPr>
              <a:t> </a:t>
            </a:r>
            <a:r>
              <a:rPr sz="3733" spc="107" dirty="0">
                <a:solidFill>
                  <a:srgbClr val="EE6C00"/>
                </a:solidFill>
              </a:rPr>
              <a:t>i</a:t>
            </a:r>
            <a:r>
              <a:rPr sz="3733" spc="180" dirty="0">
                <a:solidFill>
                  <a:srgbClr val="EE6C00"/>
                </a:solidFill>
              </a:rPr>
              <a:t>s</a:t>
            </a:r>
            <a:r>
              <a:rPr sz="3733" spc="-113" dirty="0">
                <a:solidFill>
                  <a:srgbClr val="EE6C00"/>
                </a:solidFill>
              </a:rPr>
              <a:t> </a:t>
            </a:r>
            <a:r>
              <a:rPr sz="3733" spc="20" dirty="0">
                <a:solidFill>
                  <a:srgbClr val="EE6C00"/>
                </a:solidFill>
              </a:rPr>
              <a:t>a</a:t>
            </a:r>
            <a:r>
              <a:rPr sz="3733" spc="-113" dirty="0">
                <a:solidFill>
                  <a:srgbClr val="EE6C00"/>
                </a:solidFill>
              </a:rPr>
              <a:t> TensorFlo</a:t>
            </a:r>
            <a:r>
              <a:rPr sz="3733" spc="-160" dirty="0">
                <a:solidFill>
                  <a:srgbClr val="EE6C00"/>
                </a:solidFill>
              </a:rPr>
              <a:t>w</a:t>
            </a:r>
            <a:r>
              <a:rPr sz="3733" spc="-113" dirty="0">
                <a:solidFill>
                  <a:srgbClr val="EE6C00"/>
                </a:solidFill>
              </a:rPr>
              <a:t> </a:t>
            </a:r>
            <a:r>
              <a:rPr sz="3733" spc="-200" dirty="0">
                <a:solidFill>
                  <a:srgbClr val="EE6C00"/>
                </a:solidFill>
              </a:rPr>
              <a:t>Graph</a:t>
            </a:r>
            <a:endParaRPr sz="3733"/>
          </a:p>
        </p:txBody>
      </p:sp>
      <p:sp>
        <p:nvSpPr>
          <p:cNvPr id="3" name="object 3"/>
          <p:cNvSpPr/>
          <p:nvPr/>
        </p:nvSpPr>
        <p:spPr>
          <a:xfrm>
            <a:off x="3173950" y="3986490"/>
            <a:ext cx="1490133" cy="566420"/>
          </a:xfrm>
          <a:custGeom>
            <a:avLst/>
            <a:gdLst/>
            <a:ahLst/>
            <a:cxnLst/>
            <a:rect l="l" t="t" r="r" b="b"/>
            <a:pathLst>
              <a:path w="1117600" h="424814">
                <a:moveTo>
                  <a:pt x="0" y="212099"/>
                </a:moveTo>
                <a:lnTo>
                  <a:pt x="3759" y="187364"/>
                </a:lnTo>
                <a:lnTo>
                  <a:pt x="14756" y="163467"/>
                </a:lnTo>
                <a:lnTo>
                  <a:pt x="56792" y="118823"/>
                </a:lnTo>
                <a:lnTo>
                  <a:pt x="122751" y="79442"/>
                </a:lnTo>
                <a:lnTo>
                  <a:pt x="163654" y="62122"/>
                </a:lnTo>
                <a:lnTo>
                  <a:pt x="209280" y="46595"/>
                </a:lnTo>
                <a:lnTo>
                  <a:pt x="259210" y="33021"/>
                </a:lnTo>
                <a:lnTo>
                  <a:pt x="313025" y="21558"/>
                </a:lnTo>
                <a:lnTo>
                  <a:pt x="370306" y="12365"/>
                </a:lnTo>
                <a:lnTo>
                  <a:pt x="430633" y="5601"/>
                </a:lnTo>
                <a:lnTo>
                  <a:pt x="493587" y="1426"/>
                </a:lnTo>
                <a:lnTo>
                  <a:pt x="558749" y="0"/>
                </a:lnTo>
                <a:lnTo>
                  <a:pt x="623912" y="1426"/>
                </a:lnTo>
                <a:lnTo>
                  <a:pt x="686866" y="5601"/>
                </a:lnTo>
                <a:lnTo>
                  <a:pt x="747193" y="12365"/>
                </a:lnTo>
                <a:lnTo>
                  <a:pt x="804474" y="21558"/>
                </a:lnTo>
                <a:lnTo>
                  <a:pt x="858289" y="33021"/>
                </a:lnTo>
                <a:lnTo>
                  <a:pt x="908219" y="46595"/>
                </a:lnTo>
                <a:lnTo>
                  <a:pt x="953845" y="62122"/>
                </a:lnTo>
                <a:lnTo>
                  <a:pt x="994748" y="79442"/>
                </a:lnTo>
                <a:lnTo>
                  <a:pt x="1030509" y="98395"/>
                </a:lnTo>
                <a:lnTo>
                  <a:pt x="1084925" y="140567"/>
                </a:lnTo>
                <a:lnTo>
                  <a:pt x="1113740" y="187364"/>
                </a:lnTo>
                <a:lnTo>
                  <a:pt x="1117499" y="212099"/>
                </a:lnTo>
                <a:lnTo>
                  <a:pt x="1102743" y="260732"/>
                </a:lnTo>
                <a:lnTo>
                  <a:pt x="1060707" y="305376"/>
                </a:lnTo>
                <a:lnTo>
                  <a:pt x="994748" y="344757"/>
                </a:lnTo>
                <a:lnTo>
                  <a:pt x="953845" y="362077"/>
                </a:lnTo>
                <a:lnTo>
                  <a:pt x="908219" y="377603"/>
                </a:lnTo>
                <a:lnTo>
                  <a:pt x="858289" y="391178"/>
                </a:lnTo>
                <a:lnTo>
                  <a:pt x="804474" y="402641"/>
                </a:lnTo>
                <a:lnTo>
                  <a:pt x="747193" y="411834"/>
                </a:lnTo>
                <a:lnTo>
                  <a:pt x="686866" y="418598"/>
                </a:lnTo>
                <a:lnTo>
                  <a:pt x="623912" y="422772"/>
                </a:lnTo>
                <a:lnTo>
                  <a:pt x="558749" y="424199"/>
                </a:lnTo>
                <a:lnTo>
                  <a:pt x="493587" y="422772"/>
                </a:lnTo>
                <a:lnTo>
                  <a:pt x="430633" y="418598"/>
                </a:lnTo>
                <a:lnTo>
                  <a:pt x="370306" y="411834"/>
                </a:lnTo>
                <a:lnTo>
                  <a:pt x="313025" y="402641"/>
                </a:lnTo>
                <a:lnTo>
                  <a:pt x="259210" y="391178"/>
                </a:lnTo>
                <a:lnTo>
                  <a:pt x="209280" y="377603"/>
                </a:lnTo>
                <a:lnTo>
                  <a:pt x="163654" y="362077"/>
                </a:lnTo>
                <a:lnTo>
                  <a:pt x="122751" y="344757"/>
                </a:lnTo>
                <a:lnTo>
                  <a:pt x="86990" y="325804"/>
                </a:lnTo>
                <a:lnTo>
                  <a:pt x="32574" y="283632"/>
                </a:lnTo>
                <a:lnTo>
                  <a:pt x="3759" y="236835"/>
                </a:lnTo>
                <a:lnTo>
                  <a:pt x="0" y="212099"/>
                </a:lnTo>
                <a:close/>
              </a:path>
            </a:pathLst>
          </a:custGeom>
          <a:ln w="19049">
            <a:solidFill>
              <a:srgbClr val="595959"/>
            </a:solidFill>
          </a:ln>
        </p:spPr>
        <p:txBody>
          <a:bodyPr wrap="square" lIns="0" tIns="0" rIns="0" bIns="0" rtlCol="0"/>
          <a:lstStyle/>
          <a:p>
            <a:endParaRPr sz="2400"/>
          </a:p>
        </p:txBody>
      </p:sp>
      <p:sp>
        <p:nvSpPr>
          <p:cNvPr id="4" name="object 4"/>
          <p:cNvSpPr txBox="1"/>
          <p:nvPr/>
        </p:nvSpPr>
        <p:spPr>
          <a:xfrm>
            <a:off x="3513643" y="4103174"/>
            <a:ext cx="811107" cy="304421"/>
          </a:xfrm>
          <a:prstGeom prst="rect">
            <a:avLst/>
          </a:prstGeom>
        </p:spPr>
        <p:txBody>
          <a:bodyPr vert="horz" wrap="square" lIns="0" tIns="16933" rIns="0" bIns="0" rtlCol="0">
            <a:spAutoFit/>
          </a:bodyPr>
          <a:lstStyle/>
          <a:p>
            <a:pPr marL="16933">
              <a:spcBef>
                <a:spcPts val="133"/>
              </a:spcBef>
            </a:pPr>
            <a:r>
              <a:rPr sz="1867" dirty="0">
                <a:latin typeface="Arial"/>
                <a:cs typeface="Arial"/>
              </a:rPr>
              <a:t>MatMul</a:t>
            </a:r>
            <a:endParaRPr sz="1867">
              <a:latin typeface="Arial"/>
              <a:cs typeface="Arial"/>
            </a:endParaRPr>
          </a:p>
        </p:txBody>
      </p:sp>
      <p:grpSp>
        <p:nvGrpSpPr>
          <p:cNvPr id="5" name="object 5"/>
          <p:cNvGrpSpPr/>
          <p:nvPr/>
        </p:nvGrpSpPr>
        <p:grpSpPr>
          <a:xfrm>
            <a:off x="2459599" y="3448938"/>
            <a:ext cx="4409439" cy="1287780"/>
            <a:chOff x="1844699" y="2586703"/>
            <a:chExt cx="3307079" cy="965835"/>
          </a:xfrm>
        </p:grpSpPr>
        <p:sp>
          <p:nvSpPr>
            <p:cNvPr id="6" name="object 6"/>
            <p:cNvSpPr/>
            <p:nvPr/>
          </p:nvSpPr>
          <p:spPr>
            <a:xfrm>
              <a:off x="1854224" y="2841708"/>
              <a:ext cx="615950" cy="123825"/>
            </a:xfrm>
            <a:custGeom>
              <a:avLst/>
              <a:gdLst/>
              <a:ahLst/>
              <a:cxnLst/>
              <a:rect l="l" t="t" r="r" b="b"/>
              <a:pathLst>
                <a:path w="615950" h="123825">
                  <a:moveTo>
                    <a:pt x="0" y="0"/>
                  </a:moveTo>
                  <a:lnTo>
                    <a:pt x="57440" y="955"/>
                  </a:lnTo>
                  <a:lnTo>
                    <a:pt x="114526" y="3750"/>
                  </a:lnTo>
                  <a:lnTo>
                    <a:pt x="170902" y="8275"/>
                  </a:lnTo>
                  <a:lnTo>
                    <a:pt x="226213" y="14423"/>
                  </a:lnTo>
                  <a:lnTo>
                    <a:pt x="280105" y="22086"/>
                  </a:lnTo>
                  <a:lnTo>
                    <a:pt x="332222" y="31155"/>
                  </a:lnTo>
                  <a:lnTo>
                    <a:pt x="382209" y="41522"/>
                  </a:lnTo>
                  <a:lnTo>
                    <a:pt x="429711" y="53079"/>
                  </a:lnTo>
                  <a:lnTo>
                    <a:pt x="474374" y="65718"/>
                  </a:lnTo>
                  <a:lnTo>
                    <a:pt x="520784" y="81095"/>
                  </a:lnTo>
                  <a:lnTo>
                    <a:pt x="562646" y="97551"/>
                  </a:lnTo>
                  <a:lnTo>
                    <a:pt x="599454" y="114930"/>
                  </a:lnTo>
                  <a:lnTo>
                    <a:pt x="611851" y="121654"/>
                  </a:lnTo>
                  <a:lnTo>
                    <a:pt x="615409" y="123692"/>
                  </a:lnTo>
                </a:path>
              </a:pathLst>
            </a:custGeom>
            <a:ln w="19049">
              <a:solidFill>
                <a:srgbClr val="595959"/>
              </a:solidFill>
            </a:ln>
          </p:spPr>
          <p:txBody>
            <a:bodyPr wrap="square" lIns="0" tIns="0" rIns="0" bIns="0" rtlCol="0"/>
            <a:lstStyle/>
            <a:p>
              <a:endParaRPr sz="2400"/>
            </a:p>
          </p:txBody>
        </p:sp>
        <p:pic>
          <p:nvPicPr>
            <p:cNvPr id="7" name="object 7"/>
            <p:cNvPicPr/>
            <p:nvPr/>
          </p:nvPicPr>
          <p:blipFill>
            <a:blip r:embed="rId3" cstate="print"/>
            <a:stretch>
              <a:fillRect/>
            </a:stretch>
          </p:blipFill>
          <p:spPr>
            <a:xfrm>
              <a:off x="2436268" y="2935342"/>
              <a:ext cx="99308" cy="105088"/>
            </a:xfrm>
            <a:prstGeom prst="rect">
              <a:avLst/>
            </a:prstGeom>
          </p:spPr>
        </p:pic>
        <p:sp>
          <p:nvSpPr>
            <p:cNvPr id="8" name="object 8"/>
            <p:cNvSpPr/>
            <p:nvPr/>
          </p:nvSpPr>
          <p:spPr>
            <a:xfrm>
              <a:off x="1854224" y="3433431"/>
              <a:ext cx="610235" cy="109855"/>
            </a:xfrm>
            <a:custGeom>
              <a:avLst/>
              <a:gdLst/>
              <a:ahLst/>
              <a:cxnLst/>
              <a:rect l="l" t="t" r="r" b="b"/>
              <a:pathLst>
                <a:path w="610235" h="109854">
                  <a:moveTo>
                    <a:pt x="0" y="109560"/>
                  </a:moveTo>
                  <a:lnTo>
                    <a:pt x="57440" y="108692"/>
                  </a:lnTo>
                  <a:lnTo>
                    <a:pt x="114526" y="106152"/>
                  </a:lnTo>
                  <a:lnTo>
                    <a:pt x="170902" y="102040"/>
                  </a:lnTo>
                  <a:lnTo>
                    <a:pt x="226213" y="96453"/>
                  </a:lnTo>
                  <a:lnTo>
                    <a:pt x="280105" y="89490"/>
                  </a:lnTo>
                  <a:lnTo>
                    <a:pt x="332222" y="81249"/>
                  </a:lnTo>
                  <a:lnTo>
                    <a:pt x="382209" y="71828"/>
                  </a:lnTo>
                  <a:lnTo>
                    <a:pt x="429711" y="61327"/>
                  </a:lnTo>
                  <a:lnTo>
                    <a:pt x="474374" y="49841"/>
                  </a:lnTo>
                  <a:lnTo>
                    <a:pt x="520784" y="35868"/>
                  </a:lnTo>
                  <a:lnTo>
                    <a:pt x="562646" y="20915"/>
                  </a:lnTo>
                  <a:lnTo>
                    <a:pt x="599454" y="5122"/>
                  </a:lnTo>
                  <a:lnTo>
                    <a:pt x="607807" y="1059"/>
                  </a:lnTo>
                  <a:lnTo>
                    <a:pt x="609900" y="0"/>
                  </a:lnTo>
                </a:path>
              </a:pathLst>
            </a:custGeom>
            <a:ln w="19049">
              <a:solidFill>
                <a:srgbClr val="595959"/>
              </a:solidFill>
            </a:ln>
          </p:spPr>
          <p:txBody>
            <a:bodyPr wrap="square" lIns="0" tIns="0" rIns="0" bIns="0" rtlCol="0"/>
            <a:lstStyle/>
            <a:p>
              <a:endParaRPr sz="2400"/>
            </a:p>
          </p:txBody>
        </p:sp>
        <p:pic>
          <p:nvPicPr>
            <p:cNvPr id="9" name="object 9"/>
            <p:cNvPicPr/>
            <p:nvPr/>
          </p:nvPicPr>
          <p:blipFill>
            <a:blip r:embed="rId4" cstate="print"/>
            <a:stretch>
              <a:fillRect/>
            </a:stretch>
          </p:blipFill>
          <p:spPr>
            <a:xfrm>
              <a:off x="2432154" y="3362234"/>
              <a:ext cx="102079" cy="102772"/>
            </a:xfrm>
            <a:prstGeom prst="rect">
              <a:avLst/>
            </a:prstGeom>
          </p:spPr>
        </p:pic>
        <p:sp>
          <p:nvSpPr>
            <p:cNvPr id="10" name="object 10"/>
            <p:cNvSpPr/>
            <p:nvPr/>
          </p:nvSpPr>
          <p:spPr>
            <a:xfrm>
              <a:off x="4024199" y="2596228"/>
              <a:ext cx="1117600" cy="424815"/>
            </a:xfrm>
            <a:custGeom>
              <a:avLst/>
              <a:gdLst/>
              <a:ahLst/>
              <a:cxnLst/>
              <a:rect l="l" t="t" r="r" b="b"/>
              <a:pathLst>
                <a:path w="1117600" h="424814">
                  <a:moveTo>
                    <a:pt x="0" y="212099"/>
                  </a:moveTo>
                  <a:lnTo>
                    <a:pt x="3759" y="187364"/>
                  </a:lnTo>
                  <a:lnTo>
                    <a:pt x="14756" y="163467"/>
                  </a:lnTo>
                  <a:lnTo>
                    <a:pt x="56792" y="118823"/>
                  </a:lnTo>
                  <a:lnTo>
                    <a:pt x="122751" y="79442"/>
                  </a:lnTo>
                  <a:lnTo>
                    <a:pt x="163654" y="62122"/>
                  </a:lnTo>
                  <a:lnTo>
                    <a:pt x="209280" y="46595"/>
                  </a:lnTo>
                  <a:lnTo>
                    <a:pt x="259210" y="33021"/>
                  </a:lnTo>
                  <a:lnTo>
                    <a:pt x="313025" y="21558"/>
                  </a:lnTo>
                  <a:lnTo>
                    <a:pt x="370306" y="12365"/>
                  </a:lnTo>
                  <a:lnTo>
                    <a:pt x="430633" y="5601"/>
                  </a:lnTo>
                  <a:lnTo>
                    <a:pt x="493587" y="1426"/>
                  </a:lnTo>
                  <a:lnTo>
                    <a:pt x="558749" y="0"/>
                  </a:lnTo>
                  <a:lnTo>
                    <a:pt x="623912" y="1426"/>
                  </a:lnTo>
                  <a:lnTo>
                    <a:pt x="686866" y="5601"/>
                  </a:lnTo>
                  <a:lnTo>
                    <a:pt x="747193" y="12365"/>
                  </a:lnTo>
                  <a:lnTo>
                    <a:pt x="804474" y="21558"/>
                  </a:lnTo>
                  <a:lnTo>
                    <a:pt x="858289" y="33021"/>
                  </a:lnTo>
                  <a:lnTo>
                    <a:pt x="908219" y="46595"/>
                  </a:lnTo>
                  <a:lnTo>
                    <a:pt x="953845" y="62122"/>
                  </a:lnTo>
                  <a:lnTo>
                    <a:pt x="994748" y="79442"/>
                  </a:lnTo>
                  <a:lnTo>
                    <a:pt x="1030509" y="98395"/>
                  </a:lnTo>
                  <a:lnTo>
                    <a:pt x="1084925" y="140567"/>
                  </a:lnTo>
                  <a:lnTo>
                    <a:pt x="1113740" y="187364"/>
                  </a:lnTo>
                  <a:lnTo>
                    <a:pt x="1117499" y="212099"/>
                  </a:lnTo>
                  <a:lnTo>
                    <a:pt x="1102743" y="260732"/>
                  </a:lnTo>
                  <a:lnTo>
                    <a:pt x="1060707" y="305376"/>
                  </a:lnTo>
                  <a:lnTo>
                    <a:pt x="994748" y="344757"/>
                  </a:lnTo>
                  <a:lnTo>
                    <a:pt x="953845" y="362077"/>
                  </a:lnTo>
                  <a:lnTo>
                    <a:pt x="908219" y="377604"/>
                  </a:lnTo>
                  <a:lnTo>
                    <a:pt x="858289" y="391178"/>
                  </a:lnTo>
                  <a:lnTo>
                    <a:pt x="804474" y="402641"/>
                  </a:lnTo>
                  <a:lnTo>
                    <a:pt x="747193" y="411834"/>
                  </a:lnTo>
                  <a:lnTo>
                    <a:pt x="686866" y="418598"/>
                  </a:lnTo>
                  <a:lnTo>
                    <a:pt x="623912" y="422773"/>
                  </a:lnTo>
                  <a:lnTo>
                    <a:pt x="558749" y="424199"/>
                  </a:lnTo>
                  <a:lnTo>
                    <a:pt x="493587" y="422773"/>
                  </a:lnTo>
                  <a:lnTo>
                    <a:pt x="430633" y="418598"/>
                  </a:lnTo>
                  <a:lnTo>
                    <a:pt x="370306" y="411834"/>
                  </a:lnTo>
                  <a:lnTo>
                    <a:pt x="313025" y="402641"/>
                  </a:lnTo>
                  <a:lnTo>
                    <a:pt x="259210" y="391178"/>
                  </a:lnTo>
                  <a:lnTo>
                    <a:pt x="209280" y="377604"/>
                  </a:lnTo>
                  <a:lnTo>
                    <a:pt x="163654" y="362077"/>
                  </a:lnTo>
                  <a:lnTo>
                    <a:pt x="122751" y="344757"/>
                  </a:lnTo>
                  <a:lnTo>
                    <a:pt x="86990" y="325804"/>
                  </a:lnTo>
                  <a:lnTo>
                    <a:pt x="32574" y="283632"/>
                  </a:lnTo>
                  <a:lnTo>
                    <a:pt x="3759" y="236835"/>
                  </a:lnTo>
                  <a:lnTo>
                    <a:pt x="0" y="212099"/>
                  </a:lnTo>
                  <a:close/>
                </a:path>
              </a:pathLst>
            </a:custGeom>
            <a:ln w="19049">
              <a:solidFill>
                <a:srgbClr val="595959"/>
              </a:solidFill>
            </a:ln>
          </p:spPr>
          <p:txBody>
            <a:bodyPr wrap="square" lIns="0" tIns="0" rIns="0" bIns="0" rtlCol="0"/>
            <a:lstStyle/>
            <a:p>
              <a:endParaRPr sz="2400"/>
            </a:p>
          </p:txBody>
        </p:sp>
      </p:grpSp>
      <p:sp>
        <p:nvSpPr>
          <p:cNvPr id="11" name="object 11"/>
          <p:cNvSpPr txBox="1"/>
          <p:nvPr/>
        </p:nvSpPr>
        <p:spPr>
          <a:xfrm>
            <a:off x="5882877" y="3578322"/>
            <a:ext cx="455507"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Add</a:t>
            </a:r>
            <a:endParaRPr sz="1867">
              <a:latin typeface="Arial"/>
              <a:cs typeface="Arial"/>
            </a:endParaRPr>
          </a:p>
        </p:txBody>
      </p:sp>
      <p:grpSp>
        <p:nvGrpSpPr>
          <p:cNvPr id="12" name="object 12"/>
          <p:cNvGrpSpPr/>
          <p:nvPr/>
        </p:nvGrpSpPr>
        <p:grpSpPr>
          <a:xfrm>
            <a:off x="2459599" y="2841199"/>
            <a:ext cx="6600613" cy="1441027"/>
            <a:chOff x="1844699" y="2130899"/>
            <a:chExt cx="4950460" cy="1080770"/>
          </a:xfrm>
        </p:grpSpPr>
        <p:sp>
          <p:nvSpPr>
            <p:cNvPr id="13" name="object 13"/>
            <p:cNvSpPr/>
            <p:nvPr/>
          </p:nvSpPr>
          <p:spPr>
            <a:xfrm>
              <a:off x="3497962" y="3052204"/>
              <a:ext cx="624840" cy="149860"/>
            </a:xfrm>
            <a:custGeom>
              <a:avLst/>
              <a:gdLst/>
              <a:ahLst/>
              <a:cxnLst/>
              <a:rect l="l" t="t" r="r" b="b"/>
              <a:pathLst>
                <a:path w="624839" h="149860">
                  <a:moveTo>
                    <a:pt x="0" y="149762"/>
                  </a:moveTo>
                  <a:lnTo>
                    <a:pt x="51706" y="148864"/>
                  </a:lnTo>
                  <a:lnTo>
                    <a:pt x="103154" y="146230"/>
                  </a:lnTo>
                  <a:lnTo>
                    <a:pt x="154085" y="141952"/>
                  </a:lnTo>
                  <a:lnTo>
                    <a:pt x="204239" y="136120"/>
                  </a:lnTo>
                  <a:lnTo>
                    <a:pt x="253359" y="128828"/>
                  </a:lnTo>
                  <a:lnTo>
                    <a:pt x="301184" y="120165"/>
                  </a:lnTo>
                  <a:lnTo>
                    <a:pt x="347458" y="110223"/>
                  </a:lnTo>
                  <a:lnTo>
                    <a:pt x="391919" y="99093"/>
                  </a:lnTo>
                  <a:lnTo>
                    <a:pt x="434311" y="86868"/>
                  </a:lnTo>
                  <a:lnTo>
                    <a:pt x="474374" y="73637"/>
                  </a:lnTo>
                  <a:lnTo>
                    <a:pt x="520784" y="55825"/>
                  </a:lnTo>
                  <a:lnTo>
                    <a:pt x="562646" y="36764"/>
                  </a:lnTo>
                  <a:lnTo>
                    <a:pt x="599454" y="16633"/>
                  </a:lnTo>
                  <a:lnTo>
                    <a:pt x="615804" y="6221"/>
                  </a:lnTo>
                  <a:lnTo>
                    <a:pt x="618410" y="4468"/>
                  </a:lnTo>
                  <a:lnTo>
                    <a:pt x="620956" y="2708"/>
                  </a:lnTo>
                  <a:lnTo>
                    <a:pt x="623439" y="939"/>
                  </a:lnTo>
                  <a:lnTo>
                    <a:pt x="624738" y="0"/>
                  </a:lnTo>
                </a:path>
              </a:pathLst>
            </a:custGeom>
            <a:ln w="19049">
              <a:solidFill>
                <a:srgbClr val="595959"/>
              </a:solidFill>
            </a:ln>
          </p:spPr>
          <p:txBody>
            <a:bodyPr wrap="square" lIns="0" tIns="0" rIns="0" bIns="0" rtlCol="0"/>
            <a:lstStyle/>
            <a:p>
              <a:endParaRPr sz="2400"/>
            </a:p>
          </p:txBody>
        </p:sp>
        <p:pic>
          <p:nvPicPr>
            <p:cNvPr id="14" name="object 14"/>
            <p:cNvPicPr/>
            <p:nvPr/>
          </p:nvPicPr>
          <p:blipFill>
            <a:blip r:embed="rId5" cstate="print"/>
            <a:stretch>
              <a:fillRect/>
            </a:stretch>
          </p:blipFill>
          <p:spPr>
            <a:xfrm>
              <a:off x="4087344" y="2971705"/>
              <a:ext cx="94242" cy="107989"/>
            </a:xfrm>
            <a:prstGeom prst="rect">
              <a:avLst/>
            </a:prstGeom>
          </p:spPr>
        </p:pic>
        <p:sp>
          <p:nvSpPr>
            <p:cNvPr id="15" name="object 15"/>
            <p:cNvSpPr/>
            <p:nvPr/>
          </p:nvSpPr>
          <p:spPr>
            <a:xfrm>
              <a:off x="1854224" y="2140424"/>
              <a:ext cx="2278380" cy="418465"/>
            </a:xfrm>
            <a:custGeom>
              <a:avLst/>
              <a:gdLst/>
              <a:ahLst/>
              <a:cxnLst/>
              <a:rect l="l" t="t" r="r" b="b"/>
              <a:pathLst>
                <a:path w="2278379" h="418464">
                  <a:moveTo>
                    <a:pt x="0" y="0"/>
                  </a:moveTo>
                  <a:lnTo>
                    <a:pt x="54691" y="188"/>
                  </a:lnTo>
                  <a:lnTo>
                    <a:pt x="109356" y="750"/>
                  </a:lnTo>
                  <a:lnTo>
                    <a:pt x="163968" y="1679"/>
                  </a:lnTo>
                  <a:lnTo>
                    <a:pt x="218499" y="2970"/>
                  </a:lnTo>
                  <a:lnTo>
                    <a:pt x="272924" y="4617"/>
                  </a:lnTo>
                  <a:lnTo>
                    <a:pt x="327215" y="6613"/>
                  </a:lnTo>
                  <a:lnTo>
                    <a:pt x="381345" y="8952"/>
                  </a:lnTo>
                  <a:lnTo>
                    <a:pt x="435289" y="11630"/>
                  </a:lnTo>
                  <a:lnTo>
                    <a:pt x="489019" y="14639"/>
                  </a:lnTo>
                  <a:lnTo>
                    <a:pt x="542509" y="17974"/>
                  </a:lnTo>
                  <a:lnTo>
                    <a:pt x="595732" y="21629"/>
                  </a:lnTo>
                  <a:lnTo>
                    <a:pt x="648661" y="25599"/>
                  </a:lnTo>
                  <a:lnTo>
                    <a:pt x="701269" y="29876"/>
                  </a:lnTo>
                  <a:lnTo>
                    <a:pt x="753531" y="34456"/>
                  </a:lnTo>
                  <a:lnTo>
                    <a:pt x="805418" y="39332"/>
                  </a:lnTo>
                  <a:lnTo>
                    <a:pt x="856905" y="44498"/>
                  </a:lnTo>
                  <a:lnTo>
                    <a:pt x="907964" y="49949"/>
                  </a:lnTo>
                  <a:lnTo>
                    <a:pt x="958570" y="55678"/>
                  </a:lnTo>
                  <a:lnTo>
                    <a:pt x="1008695" y="61680"/>
                  </a:lnTo>
                  <a:lnTo>
                    <a:pt x="1058312" y="67948"/>
                  </a:lnTo>
                  <a:lnTo>
                    <a:pt x="1107395" y="74477"/>
                  </a:lnTo>
                  <a:lnTo>
                    <a:pt x="1155917" y="81261"/>
                  </a:lnTo>
                  <a:lnTo>
                    <a:pt x="1203852" y="88294"/>
                  </a:lnTo>
                  <a:lnTo>
                    <a:pt x="1251173" y="95570"/>
                  </a:lnTo>
                  <a:lnTo>
                    <a:pt x="1297852" y="103083"/>
                  </a:lnTo>
                  <a:lnTo>
                    <a:pt x="1343864" y="110827"/>
                  </a:lnTo>
                  <a:lnTo>
                    <a:pt x="1389181" y="118796"/>
                  </a:lnTo>
                  <a:lnTo>
                    <a:pt x="1433778" y="126984"/>
                  </a:lnTo>
                  <a:lnTo>
                    <a:pt x="1477626" y="135386"/>
                  </a:lnTo>
                  <a:lnTo>
                    <a:pt x="1520700" y="143995"/>
                  </a:lnTo>
                  <a:lnTo>
                    <a:pt x="1562973" y="152806"/>
                  </a:lnTo>
                  <a:lnTo>
                    <a:pt x="1604418" y="161812"/>
                  </a:lnTo>
                  <a:lnTo>
                    <a:pt x="1663169" y="175249"/>
                  </a:lnTo>
                  <a:lnTo>
                    <a:pt x="1720029" y="189068"/>
                  </a:lnTo>
                  <a:lnTo>
                    <a:pt x="1774917" y="203253"/>
                  </a:lnTo>
                  <a:lnTo>
                    <a:pt x="1827750" y="217784"/>
                  </a:lnTo>
                  <a:lnTo>
                    <a:pt x="1878447" y="232643"/>
                  </a:lnTo>
                  <a:lnTo>
                    <a:pt x="1926924" y="247812"/>
                  </a:lnTo>
                  <a:lnTo>
                    <a:pt x="1973100" y="263273"/>
                  </a:lnTo>
                  <a:lnTo>
                    <a:pt x="2016892" y="279008"/>
                  </a:lnTo>
                  <a:lnTo>
                    <a:pt x="2058219" y="294997"/>
                  </a:lnTo>
                  <a:lnTo>
                    <a:pt x="2096998" y="311224"/>
                  </a:lnTo>
                  <a:lnTo>
                    <a:pt x="2133147" y="327670"/>
                  </a:lnTo>
                  <a:lnTo>
                    <a:pt x="2178407" y="350606"/>
                  </a:lnTo>
                  <a:lnTo>
                    <a:pt x="2218325" y="373875"/>
                  </a:lnTo>
                  <a:lnTo>
                    <a:pt x="2252688" y="397428"/>
                  </a:lnTo>
                  <a:lnTo>
                    <a:pt x="2267720" y="409296"/>
                  </a:lnTo>
                  <a:lnTo>
                    <a:pt x="2270103" y="411279"/>
                  </a:lnTo>
                  <a:lnTo>
                    <a:pt x="2272426" y="413263"/>
                  </a:lnTo>
                  <a:lnTo>
                    <a:pt x="2274686" y="415250"/>
                  </a:lnTo>
                  <a:lnTo>
                    <a:pt x="2277851" y="418072"/>
                  </a:lnTo>
                </a:path>
              </a:pathLst>
            </a:custGeom>
            <a:ln w="19049">
              <a:solidFill>
                <a:srgbClr val="595959"/>
              </a:solidFill>
            </a:ln>
          </p:spPr>
          <p:txBody>
            <a:bodyPr wrap="square" lIns="0" tIns="0" rIns="0" bIns="0" rtlCol="0"/>
            <a:lstStyle/>
            <a:p>
              <a:endParaRPr sz="2400"/>
            </a:p>
          </p:txBody>
        </p:sp>
        <p:pic>
          <p:nvPicPr>
            <p:cNvPr id="16" name="object 16"/>
            <p:cNvPicPr/>
            <p:nvPr/>
          </p:nvPicPr>
          <p:blipFill>
            <a:blip r:embed="rId6" cstate="print"/>
            <a:stretch>
              <a:fillRect/>
            </a:stretch>
          </p:blipFill>
          <p:spPr>
            <a:xfrm>
              <a:off x="4095097" y="2533598"/>
              <a:ext cx="88744" cy="109852"/>
            </a:xfrm>
            <a:prstGeom prst="rect">
              <a:avLst/>
            </a:prstGeom>
          </p:spPr>
        </p:pic>
        <p:sp>
          <p:nvSpPr>
            <p:cNvPr id="17" name="object 17"/>
            <p:cNvSpPr/>
            <p:nvPr/>
          </p:nvSpPr>
          <p:spPr>
            <a:xfrm>
              <a:off x="5667937" y="2596228"/>
              <a:ext cx="1117600" cy="424815"/>
            </a:xfrm>
            <a:custGeom>
              <a:avLst/>
              <a:gdLst/>
              <a:ahLst/>
              <a:cxnLst/>
              <a:rect l="l" t="t" r="r" b="b"/>
              <a:pathLst>
                <a:path w="1117600" h="424814">
                  <a:moveTo>
                    <a:pt x="0" y="212099"/>
                  </a:moveTo>
                  <a:lnTo>
                    <a:pt x="3759" y="187364"/>
                  </a:lnTo>
                  <a:lnTo>
                    <a:pt x="14756" y="163467"/>
                  </a:lnTo>
                  <a:lnTo>
                    <a:pt x="56792" y="118823"/>
                  </a:lnTo>
                  <a:lnTo>
                    <a:pt x="122751" y="79442"/>
                  </a:lnTo>
                  <a:lnTo>
                    <a:pt x="163654" y="62122"/>
                  </a:lnTo>
                  <a:lnTo>
                    <a:pt x="209280" y="46595"/>
                  </a:lnTo>
                  <a:lnTo>
                    <a:pt x="259210" y="33021"/>
                  </a:lnTo>
                  <a:lnTo>
                    <a:pt x="313025" y="21558"/>
                  </a:lnTo>
                  <a:lnTo>
                    <a:pt x="370306" y="12365"/>
                  </a:lnTo>
                  <a:lnTo>
                    <a:pt x="430633" y="5601"/>
                  </a:lnTo>
                  <a:lnTo>
                    <a:pt x="493587" y="1426"/>
                  </a:lnTo>
                  <a:lnTo>
                    <a:pt x="558749" y="0"/>
                  </a:lnTo>
                  <a:lnTo>
                    <a:pt x="623912" y="1426"/>
                  </a:lnTo>
                  <a:lnTo>
                    <a:pt x="686866" y="5601"/>
                  </a:lnTo>
                  <a:lnTo>
                    <a:pt x="747193" y="12365"/>
                  </a:lnTo>
                  <a:lnTo>
                    <a:pt x="804474" y="21558"/>
                  </a:lnTo>
                  <a:lnTo>
                    <a:pt x="858289" y="33021"/>
                  </a:lnTo>
                  <a:lnTo>
                    <a:pt x="908219" y="46595"/>
                  </a:lnTo>
                  <a:lnTo>
                    <a:pt x="953845" y="62122"/>
                  </a:lnTo>
                  <a:lnTo>
                    <a:pt x="994748" y="79442"/>
                  </a:lnTo>
                  <a:lnTo>
                    <a:pt x="1030509" y="98395"/>
                  </a:lnTo>
                  <a:lnTo>
                    <a:pt x="1084925" y="140567"/>
                  </a:lnTo>
                  <a:lnTo>
                    <a:pt x="1113740" y="187364"/>
                  </a:lnTo>
                  <a:lnTo>
                    <a:pt x="1117499" y="212099"/>
                  </a:lnTo>
                  <a:lnTo>
                    <a:pt x="1102743" y="260732"/>
                  </a:lnTo>
                  <a:lnTo>
                    <a:pt x="1060707" y="305376"/>
                  </a:lnTo>
                  <a:lnTo>
                    <a:pt x="994748" y="344757"/>
                  </a:lnTo>
                  <a:lnTo>
                    <a:pt x="953845" y="362077"/>
                  </a:lnTo>
                  <a:lnTo>
                    <a:pt x="908219" y="377604"/>
                  </a:lnTo>
                  <a:lnTo>
                    <a:pt x="858289" y="391178"/>
                  </a:lnTo>
                  <a:lnTo>
                    <a:pt x="804474" y="402641"/>
                  </a:lnTo>
                  <a:lnTo>
                    <a:pt x="747193" y="411834"/>
                  </a:lnTo>
                  <a:lnTo>
                    <a:pt x="686866" y="418598"/>
                  </a:lnTo>
                  <a:lnTo>
                    <a:pt x="623912" y="422773"/>
                  </a:lnTo>
                  <a:lnTo>
                    <a:pt x="558749" y="424199"/>
                  </a:lnTo>
                  <a:lnTo>
                    <a:pt x="493587" y="422773"/>
                  </a:lnTo>
                  <a:lnTo>
                    <a:pt x="430633" y="418598"/>
                  </a:lnTo>
                  <a:lnTo>
                    <a:pt x="370306" y="411834"/>
                  </a:lnTo>
                  <a:lnTo>
                    <a:pt x="313025" y="402641"/>
                  </a:lnTo>
                  <a:lnTo>
                    <a:pt x="259210" y="391178"/>
                  </a:lnTo>
                  <a:lnTo>
                    <a:pt x="209280" y="377604"/>
                  </a:lnTo>
                  <a:lnTo>
                    <a:pt x="163654" y="362077"/>
                  </a:lnTo>
                  <a:lnTo>
                    <a:pt x="122751" y="344757"/>
                  </a:lnTo>
                  <a:lnTo>
                    <a:pt x="86990" y="325804"/>
                  </a:lnTo>
                  <a:lnTo>
                    <a:pt x="32574" y="283632"/>
                  </a:lnTo>
                  <a:lnTo>
                    <a:pt x="3759" y="236835"/>
                  </a:lnTo>
                  <a:lnTo>
                    <a:pt x="0" y="212099"/>
                  </a:lnTo>
                  <a:close/>
                </a:path>
              </a:pathLst>
            </a:custGeom>
            <a:ln w="19049">
              <a:solidFill>
                <a:srgbClr val="595959"/>
              </a:solidFill>
            </a:ln>
          </p:spPr>
          <p:txBody>
            <a:bodyPr wrap="square" lIns="0" tIns="0" rIns="0" bIns="0" rtlCol="0"/>
            <a:lstStyle/>
            <a:p>
              <a:endParaRPr sz="2400"/>
            </a:p>
          </p:txBody>
        </p:sp>
      </p:grpSp>
      <p:sp>
        <p:nvSpPr>
          <p:cNvPr id="18" name="object 18"/>
          <p:cNvSpPr txBox="1"/>
          <p:nvPr/>
        </p:nvSpPr>
        <p:spPr>
          <a:xfrm>
            <a:off x="8041672" y="3578322"/>
            <a:ext cx="521547"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Relu</a:t>
            </a:r>
            <a:endParaRPr sz="1867">
              <a:latin typeface="Arial"/>
              <a:cs typeface="Arial"/>
            </a:endParaRPr>
          </a:p>
        </p:txBody>
      </p:sp>
      <p:grpSp>
        <p:nvGrpSpPr>
          <p:cNvPr id="19" name="object 19"/>
          <p:cNvGrpSpPr/>
          <p:nvPr/>
        </p:nvGrpSpPr>
        <p:grpSpPr>
          <a:xfrm>
            <a:off x="6842901" y="3690513"/>
            <a:ext cx="690033" cy="110067"/>
            <a:chOff x="5132175" y="2767885"/>
            <a:chExt cx="517525" cy="82550"/>
          </a:xfrm>
        </p:grpSpPr>
        <p:sp>
          <p:nvSpPr>
            <p:cNvPr id="20" name="object 20"/>
            <p:cNvSpPr/>
            <p:nvPr/>
          </p:nvSpPr>
          <p:spPr>
            <a:xfrm>
              <a:off x="5141700" y="2808328"/>
              <a:ext cx="412115" cy="635"/>
            </a:xfrm>
            <a:custGeom>
              <a:avLst/>
              <a:gdLst/>
              <a:ahLst/>
              <a:cxnLst/>
              <a:rect l="l" t="t" r="r" b="b"/>
              <a:pathLst>
                <a:path w="412114" h="635">
                  <a:moveTo>
                    <a:pt x="0" y="0"/>
                  </a:moveTo>
                  <a:lnTo>
                    <a:pt x="71569" y="16"/>
                  </a:lnTo>
                  <a:lnTo>
                    <a:pt x="130509" y="62"/>
                  </a:lnTo>
                  <a:lnTo>
                    <a:pt x="179977" y="129"/>
                  </a:lnTo>
                  <a:lnTo>
                    <a:pt x="223128" y="211"/>
                  </a:lnTo>
                  <a:lnTo>
                    <a:pt x="263120" y="299"/>
                  </a:lnTo>
                  <a:lnTo>
                    <a:pt x="287914" y="355"/>
                  </a:lnTo>
                  <a:lnTo>
                    <a:pt x="313478" y="410"/>
                  </a:lnTo>
                  <a:lnTo>
                    <a:pt x="340582" y="460"/>
                  </a:lnTo>
                  <a:lnTo>
                    <a:pt x="369998" y="506"/>
                  </a:lnTo>
                  <a:lnTo>
                    <a:pt x="411899" y="547"/>
                  </a:lnTo>
                </a:path>
              </a:pathLst>
            </a:custGeom>
            <a:ln w="19049">
              <a:solidFill>
                <a:srgbClr val="595959"/>
              </a:solidFill>
            </a:ln>
          </p:spPr>
          <p:txBody>
            <a:bodyPr wrap="square" lIns="0" tIns="0" rIns="0" bIns="0" rtlCol="0"/>
            <a:lstStyle/>
            <a:p>
              <a:endParaRPr sz="2400"/>
            </a:p>
          </p:txBody>
        </p:sp>
        <p:pic>
          <p:nvPicPr>
            <p:cNvPr id="21" name="object 21"/>
            <p:cNvPicPr/>
            <p:nvPr/>
          </p:nvPicPr>
          <p:blipFill>
            <a:blip r:embed="rId7" cstate="print"/>
            <a:stretch>
              <a:fillRect/>
            </a:stretch>
          </p:blipFill>
          <p:spPr>
            <a:xfrm>
              <a:off x="5544060" y="2767885"/>
              <a:ext cx="105515" cy="81980"/>
            </a:xfrm>
            <a:prstGeom prst="rect">
              <a:avLst/>
            </a:prstGeom>
          </p:spPr>
        </p:pic>
      </p:grpSp>
      <p:sp>
        <p:nvSpPr>
          <p:cNvPr id="22" name="object 22"/>
          <p:cNvSpPr txBox="1"/>
          <p:nvPr/>
        </p:nvSpPr>
        <p:spPr>
          <a:xfrm>
            <a:off x="982299" y="2571100"/>
            <a:ext cx="1490133" cy="422402"/>
          </a:xfrm>
          <a:prstGeom prst="rect">
            <a:avLst/>
          </a:prstGeom>
          <a:ln w="19049">
            <a:solidFill>
              <a:srgbClr val="595959"/>
            </a:solidFill>
          </a:ln>
        </p:spPr>
        <p:txBody>
          <a:bodyPr vert="horz" wrap="square" lIns="0" tIns="133773" rIns="0" bIns="0" rtlCol="0">
            <a:spAutoFit/>
          </a:bodyPr>
          <a:lstStyle/>
          <a:p>
            <a:pPr marL="402157">
              <a:spcBef>
                <a:spcPts val="1053"/>
              </a:spcBef>
            </a:pPr>
            <a:r>
              <a:rPr sz="1867" spc="-7" dirty="0">
                <a:latin typeface="Arial"/>
                <a:cs typeface="Arial"/>
              </a:rPr>
              <a:t>biases</a:t>
            </a:r>
            <a:endParaRPr sz="1867">
              <a:latin typeface="Arial"/>
              <a:cs typeface="Arial"/>
            </a:endParaRPr>
          </a:p>
        </p:txBody>
      </p:sp>
      <p:sp>
        <p:nvSpPr>
          <p:cNvPr id="23" name="object 23"/>
          <p:cNvSpPr txBox="1"/>
          <p:nvPr/>
        </p:nvSpPr>
        <p:spPr>
          <a:xfrm>
            <a:off x="982299" y="3506144"/>
            <a:ext cx="1490133" cy="422402"/>
          </a:xfrm>
          <a:prstGeom prst="rect">
            <a:avLst/>
          </a:prstGeom>
          <a:ln w="19049">
            <a:solidFill>
              <a:srgbClr val="595959"/>
            </a:solidFill>
          </a:ln>
        </p:spPr>
        <p:txBody>
          <a:bodyPr vert="horz" wrap="square" lIns="0" tIns="133773" rIns="0" bIns="0" rtlCol="0">
            <a:spAutoFit/>
          </a:bodyPr>
          <a:lstStyle/>
          <a:p>
            <a:pPr marL="342891">
              <a:spcBef>
                <a:spcPts val="1053"/>
              </a:spcBef>
            </a:pPr>
            <a:r>
              <a:rPr sz="1867" spc="-7" dirty="0">
                <a:latin typeface="Arial"/>
                <a:cs typeface="Arial"/>
              </a:rPr>
              <a:t>weights</a:t>
            </a:r>
            <a:endParaRPr sz="1867">
              <a:latin typeface="Arial"/>
              <a:cs typeface="Arial"/>
            </a:endParaRPr>
          </a:p>
        </p:txBody>
      </p:sp>
      <p:sp>
        <p:nvSpPr>
          <p:cNvPr id="24" name="object 24"/>
          <p:cNvSpPr txBox="1"/>
          <p:nvPr/>
        </p:nvSpPr>
        <p:spPr>
          <a:xfrm>
            <a:off x="982299" y="4441189"/>
            <a:ext cx="1490133" cy="422402"/>
          </a:xfrm>
          <a:prstGeom prst="rect">
            <a:avLst/>
          </a:prstGeom>
          <a:ln w="19049">
            <a:solidFill>
              <a:srgbClr val="595959"/>
            </a:solidFill>
          </a:ln>
        </p:spPr>
        <p:txBody>
          <a:bodyPr vert="horz" wrap="square" lIns="0" tIns="133773" rIns="0" bIns="0" rtlCol="0">
            <a:spAutoFit/>
          </a:bodyPr>
          <a:lstStyle/>
          <a:p>
            <a:pPr marL="237907">
              <a:spcBef>
                <a:spcPts val="1053"/>
              </a:spcBef>
            </a:pPr>
            <a:r>
              <a:rPr sz="1867" spc="-7" dirty="0">
                <a:latin typeface="Arial"/>
                <a:cs typeface="Arial"/>
              </a:rPr>
              <a:t>examples</a:t>
            </a:r>
            <a:endParaRPr sz="1867">
              <a:latin typeface="Arial"/>
              <a:cs typeface="Arial"/>
            </a:endParaRPr>
          </a:p>
        </p:txBody>
      </p:sp>
      <p:sp>
        <p:nvSpPr>
          <p:cNvPr id="25" name="object 25"/>
          <p:cNvSpPr txBox="1"/>
          <p:nvPr/>
        </p:nvSpPr>
        <p:spPr>
          <a:xfrm>
            <a:off x="982299" y="5376236"/>
            <a:ext cx="1490133" cy="422402"/>
          </a:xfrm>
          <a:prstGeom prst="rect">
            <a:avLst/>
          </a:prstGeom>
          <a:ln w="19049">
            <a:solidFill>
              <a:srgbClr val="595959"/>
            </a:solidFill>
          </a:ln>
        </p:spPr>
        <p:txBody>
          <a:bodyPr vert="horz" wrap="square" lIns="0" tIns="133773" rIns="0" bIns="0" rtlCol="0">
            <a:spAutoFit/>
          </a:bodyPr>
          <a:lstStyle/>
          <a:p>
            <a:pPr marL="435176">
              <a:spcBef>
                <a:spcPts val="1053"/>
              </a:spcBef>
            </a:pPr>
            <a:r>
              <a:rPr sz="1867" spc="-7" dirty="0">
                <a:latin typeface="Arial"/>
                <a:cs typeface="Arial"/>
              </a:rPr>
              <a:t>labels</a:t>
            </a:r>
            <a:endParaRPr sz="1867">
              <a:latin typeface="Arial"/>
              <a:cs typeface="Arial"/>
            </a:endParaRPr>
          </a:p>
        </p:txBody>
      </p:sp>
      <p:sp>
        <p:nvSpPr>
          <p:cNvPr id="26" name="object 26"/>
          <p:cNvSpPr/>
          <p:nvPr/>
        </p:nvSpPr>
        <p:spPr>
          <a:xfrm>
            <a:off x="9748866" y="3986490"/>
            <a:ext cx="1490133" cy="566420"/>
          </a:xfrm>
          <a:custGeom>
            <a:avLst/>
            <a:gdLst/>
            <a:ahLst/>
            <a:cxnLst/>
            <a:rect l="l" t="t" r="r" b="b"/>
            <a:pathLst>
              <a:path w="1117600" h="424814">
                <a:moveTo>
                  <a:pt x="0" y="212099"/>
                </a:moveTo>
                <a:lnTo>
                  <a:pt x="3759" y="187364"/>
                </a:lnTo>
                <a:lnTo>
                  <a:pt x="14756" y="163467"/>
                </a:lnTo>
                <a:lnTo>
                  <a:pt x="56792" y="118823"/>
                </a:lnTo>
                <a:lnTo>
                  <a:pt x="122751" y="79442"/>
                </a:lnTo>
                <a:lnTo>
                  <a:pt x="163654" y="62122"/>
                </a:lnTo>
                <a:lnTo>
                  <a:pt x="209280" y="46595"/>
                </a:lnTo>
                <a:lnTo>
                  <a:pt x="259210" y="33021"/>
                </a:lnTo>
                <a:lnTo>
                  <a:pt x="313025" y="21558"/>
                </a:lnTo>
                <a:lnTo>
                  <a:pt x="370306" y="12365"/>
                </a:lnTo>
                <a:lnTo>
                  <a:pt x="430633" y="5601"/>
                </a:lnTo>
                <a:lnTo>
                  <a:pt x="493587" y="1426"/>
                </a:lnTo>
                <a:lnTo>
                  <a:pt x="558749" y="0"/>
                </a:lnTo>
                <a:lnTo>
                  <a:pt x="623912" y="1426"/>
                </a:lnTo>
                <a:lnTo>
                  <a:pt x="686866" y="5601"/>
                </a:lnTo>
                <a:lnTo>
                  <a:pt x="747193" y="12365"/>
                </a:lnTo>
                <a:lnTo>
                  <a:pt x="804474" y="21558"/>
                </a:lnTo>
                <a:lnTo>
                  <a:pt x="858289" y="33021"/>
                </a:lnTo>
                <a:lnTo>
                  <a:pt x="908219" y="46595"/>
                </a:lnTo>
                <a:lnTo>
                  <a:pt x="953845" y="62122"/>
                </a:lnTo>
                <a:lnTo>
                  <a:pt x="994748" y="79442"/>
                </a:lnTo>
                <a:lnTo>
                  <a:pt x="1030509" y="98395"/>
                </a:lnTo>
                <a:lnTo>
                  <a:pt x="1084925" y="140567"/>
                </a:lnTo>
                <a:lnTo>
                  <a:pt x="1113740" y="187364"/>
                </a:lnTo>
                <a:lnTo>
                  <a:pt x="1117499" y="212099"/>
                </a:lnTo>
                <a:lnTo>
                  <a:pt x="1102743" y="260732"/>
                </a:lnTo>
                <a:lnTo>
                  <a:pt x="1060707" y="305376"/>
                </a:lnTo>
                <a:lnTo>
                  <a:pt x="994748" y="344757"/>
                </a:lnTo>
                <a:lnTo>
                  <a:pt x="953845" y="362077"/>
                </a:lnTo>
                <a:lnTo>
                  <a:pt x="908219" y="377603"/>
                </a:lnTo>
                <a:lnTo>
                  <a:pt x="858289" y="391178"/>
                </a:lnTo>
                <a:lnTo>
                  <a:pt x="804474" y="402641"/>
                </a:lnTo>
                <a:lnTo>
                  <a:pt x="747193" y="411834"/>
                </a:lnTo>
                <a:lnTo>
                  <a:pt x="686866" y="418598"/>
                </a:lnTo>
                <a:lnTo>
                  <a:pt x="623912" y="422772"/>
                </a:lnTo>
                <a:lnTo>
                  <a:pt x="558749" y="424199"/>
                </a:lnTo>
                <a:lnTo>
                  <a:pt x="493587" y="422772"/>
                </a:lnTo>
                <a:lnTo>
                  <a:pt x="430633" y="418598"/>
                </a:lnTo>
                <a:lnTo>
                  <a:pt x="370306" y="411834"/>
                </a:lnTo>
                <a:lnTo>
                  <a:pt x="313025" y="402641"/>
                </a:lnTo>
                <a:lnTo>
                  <a:pt x="259210" y="391178"/>
                </a:lnTo>
                <a:lnTo>
                  <a:pt x="209280" y="377603"/>
                </a:lnTo>
                <a:lnTo>
                  <a:pt x="163654" y="362077"/>
                </a:lnTo>
                <a:lnTo>
                  <a:pt x="122751" y="344757"/>
                </a:lnTo>
                <a:lnTo>
                  <a:pt x="86990" y="325804"/>
                </a:lnTo>
                <a:lnTo>
                  <a:pt x="32574" y="283632"/>
                </a:lnTo>
                <a:lnTo>
                  <a:pt x="3759" y="236835"/>
                </a:lnTo>
                <a:lnTo>
                  <a:pt x="0" y="212099"/>
                </a:lnTo>
                <a:close/>
              </a:path>
            </a:pathLst>
          </a:custGeom>
          <a:ln w="19049">
            <a:solidFill>
              <a:srgbClr val="595959"/>
            </a:solidFill>
          </a:ln>
        </p:spPr>
        <p:txBody>
          <a:bodyPr wrap="square" lIns="0" tIns="0" rIns="0" bIns="0" rtlCol="0"/>
          <a:lstStyle/>
          <a:p>
            <a:endParaRPr sz="2400"/>
          </a:p>
        </p:txBody>
      </p:sp>
      <p:sp>
        <p:nvSpPr>
          <p:cNvPr id="27" name="object 27"/>
          <p:cNvSpPr txBox="1"/>
          <p:nvPr/>
        </p:nvSpPr>
        <p:spPr>
          <a:xfrm>
            <a:off x="10233231" y="4103174"/>
            <a:ext cx="520700"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Xent</a:t>
            </a:r>
            <a:endParaRPr sz="1867">
              <a:latin typeface="Arial"/>
              <a:cs typeface="Arial"/>
            </a:endParaRPr>
          </a:p>
        </p:txBody>
      </p:sp>
      <p:grpSp>
        <p:nvGrpSpPr>
          <p:cNvPr id="28" name="object 28"/>
          <p:cNvGrpSpPr/>
          <p:nvPr/>
        </p:nvGrpSpPr>
        <p:grpSpPr>
          <a:xfrm>
            <a:off x="2459599" y="3731737"/>
            <a:ext cx="7504853" cy="1940560"/>
            <a:chOff x="1844699" y="2798803"/>
            <a:chExt cx="5628640" cy="1455420"/>
          </a:xfrm>
        </p:grpSpPr>
        <p:sp>
          <p:nvSpPr>
            <p:cNvPr id="29" name="object 29"/>
            <p:cNvSpPr/>
            <p:nvPr/>
          </p:nvSpPr>
          <p:spPr>
            <a:xfrm>
              <a:off x="1854224" y="3455305"/>
              <a:ext cx="5572125" cy="789305"/>
            </a:xfrm>
            <a:custGeom>
              <a:avLst/>
              <a:gdLst/>
              <a:ahLst/>
              <a:cxnLst/>
              <a:rect l="l" t="t" r="r" b="b"/>
              <a:pathLst>
                <a:path w="5572125" h="789304">
                  <a:moveTo>
                    <a:pt x="0" y="788971"/>
                  </a:moveTo>
                  <a:lnTo>
                    <a:pt x="55470" y="788913"/>
                  </a:lnTo>
                  <a:lnTo>
                    <a:pt x="110936" y="788740"/>
                  </a:lnTo>
                  <a:lnTo>
                    <a:pt x="166392" y="788453"/>
                  </a:lnTo>
                  <a:lnTo>
                    <a:pt x="221834" y="788052"/>
                  </a:lnTo>
                  <a:lnTo>
                    <a:pt x="277256" y="787539"/>
                  </a:lnTo>
                  <a:lnTo>
                    <a:pt x="332655" y="786913"/>
                  </a:lnTo>
                  <a:lnTo>
                    <a:pt x="388025" y="786176"/>
                  </a:lnTo>
                  <a:lnTo>
                    <a:pt x="443361" y="785329"/>
                  </a:lnTo>
                  <a:lnTo>
                    <a:pt x="498659" y="784372"/>
                  </a:lnTo>
                  <a:lnTo>
                    <a:pt x="553913" y="783306"/>
                  </a:lnTo>
                  <a:lnTo>
                    <a:pt x="609119" y="782131"/>
                  </a:lnTo>
                  <a:lnTo>
                    <a:pt x="664273" y="780849"/>
                  </a:lnTo>
                  <a:lnTo>
                    <a:pt x="719369" y="779461"/>
                  </a:lnTo>
                  <a:lnTo>
                    <a:pt x="774403" y="777966"/>
                  </a:lnTo>
                  <a:lnTo>
                    <a:pt x="829369" y="776367"/>
                  </a:lnTo>
                  <a:lnTo>
                    <a:pt x="884264" y="774662"/>
                  </a:lnTo>
                  <a:lnTo>
                    <a:pt x="939081" y="772855"/>
                  </a:lnTo>
                  <a:lnTo>
                    <a:pt x="993817" y="770944"/>
                  </a:lnTo>
                  <a:lnTo>
                    <a:pt x="1048466" y="768931"/>
                  </a:lnTo>
                  <a:lnTo>
                    <a:pt x="1103025" y="766817"/>
                  </a:lnTo>
                  <a:lnTo>
                    <a:pt x="1157487" y="764602"/>
                  </a:lnTo>
                  <a:lnTo>
                    <a:pt x="1211848" y="762288"/>
                  </a:lnTo>
                  <a:lnTo>
                    <a:pt x="1266104" y="759874"/>
                  </a:lnTo>
                  <a:lnTo>
                    <a:pt x="1320249" y="757362"/>
                  </a:lnTo>
                  <a:lnTo>
                    <a:pt x="1374279" y="754753"/>
                  </a:lnTo>
                  <a:lnTo>
                    <a:pt x="1428189" y="752046"/>
                  </a:lnTo>
                  <a:lnTo>
                    <a:pt x="1481974" y="749244"/>
                  </a:lnTo>
                  <a:lnTo>
                    <a:pt x="1535630" y="746346"/>
                  </a:lnTo>
                  <a:lnTo>
                    <a:pt x="1589151" y="743354"/>
                  </a:lnTo>
                  <a:lnTo>
                    <a:pt x="1642532" y="740268"/>
                  </a:lnTo>
                  <a:lnTo>
                    <a:pt x="1695770" y="737089"/>
                  </a:lnTo>
                  <a:lnTo>
                    <a:pt x="1748859" y="733818"/>
                  </a:lnTo>
                  <a:lnTo>
                    <a:pt x="1801794" y="730456"/>
                  </a:lnTo>
                  <a:lnTo>
                    <a:pt x="1854571" y="727002"/>
                  </a:lnTo>
                  <a:lnTo>
                    <a:pt x="1907184" y="723459"/>
                  </a:lnTo>
                  <a:lnTo>
                    <a:pt x="1959630" y="719827"/>
                  </a:lnTo>
                  <a:lnTo>
                    <a:pt x="2011902" y="716106"/>
                  </a:lnTo>
                  <a:lnTo>
                    <a:pt x="2063997" y="712298"/>
                  </a:lnTo>
                  <a:lnTo>
                    <a:pt x="2115910" y="708402"/>
                  </a:lnTo>
                  <a:lnTo>
                    <a:pt x="2167635" y="704421"/>
                  </a:lnTo>
                  <a:lnTo>
                    <a:pt x="2219168" y="700354"/>
                  </a:lnTo>
                  <a:lnTo>
                    <a:pt x="2270504" y="696203"/>
                  </a:lnTo>
                  <a:lnTo>
                    <a:pt x="2321638" y="691967"/>
                  </a:lnTo>
                  <a:lnTo>
                    <a:pt x="2372566" y="687649"/>
                  </a:lnTo>
                  <a:lnTo>
                    <a:pt x="2423283" y="683248"/>
                  </a:lnTo>
                  <a:lnTo>
                    <a:pt x="2473784" y="678766"/>
                  </a:lnTo>
                  <a:lnTo>
                    <a:pt x="2524063" y="674203"/>
                  </a:lnTo>
                  <a:lnTo>
                    <a:pt x="2574117" y="669560"/>
                  </a:lnTo>
                  <a:lnTo>
                    <a:pt x="2623941" y="664838"/>
                  </a:lnTo>
                  <a:lnTo>
                    <a:pt x="2673529" y="660037"/>
                  </a:lnTo>
                  <a:lnTo>
                    <a:pt x="2722877" y="655158"/>
                  </a:lnTo>
                  <a:lnTo>
                    <a:pt x="2771981" y="650203"/>
                  </a:lnTo>
                  <a:lnTo>
                    <a:pt x="2820834" y="645171"/>
                  </a:lnTo>
                  <a:lnTo>
                    <a:pt x="2869433" y="640064"/>
                  </a:lnTo>
                  <a:lnTo>
                    <a:pt x="2917773" y="634882"/>
                  </a:lnTo>
                  <a:lnTo>
                    <a:pt x="2965849" y="629626"/>
                  </a:lnTo>
                  <a:lnTo>
                    <a:pt x="3013656" y="624297"/>
                  </a:lnTo>
                  <a:lnTo>
                    <a:pt x="3061189" y="618896"/>
                  </a:lnTo>
                  <a:lnTo>
                    <a:pt x="3108443" y="613423"/>
                  </a:lnTo>
                  <a:lnTo>
                    <a:pt x="3155415" y="607879"/>
                  </a:lnTo>
                  <a:lnTo>
                    <a:pt x="3202098" y="602265"/>
                  </a:lnTo>
                  <a:lnTo>
                    <a:pt x="3248488" y="596582"/>
                  </a:lnTo>
                  <a:lnTo>
                    <a:pt x="3294580" y="590830"/>
                  </a:lnTo>
                  <a:lnTo>
                    <a:pt x="3340370" y="585010"/>
                  </a:lnTo>
                  <a:lnTo>
                    <a:pt x="3385853" y="579123"/>
                  </a:lnTo>
                  <a:lnTo>
                    <a:pt x="3431024" y="573170"/>
                  </a:lnTo>
                  <a:lnTo>
                    <a:pt x="3475877" y="567151"/>
                  </a:lnTo>
                  <a:lnTo>
                    <a:pt x="3520409" y="561067"/>
                  </a:lnTo>
                  <a:lnTo>
                    <a:pt x="3564614" y="554920"/>
                  </a:lnTo>
                  <a:lnTo>
                    <a:pt x="3608488" y="548709"/>
                  </a:lnTo>
                  <a:lnTo>
                    <a:pt x="3652026" y="542436"/>
                  </a:lnTo>
                  <a:lnTo>
                    <a:pt x="3695223" y="536101"/>
                  </a:lnTo>
                  <a:lnTo>
                    <a:pt x="3738074" y="529705"/>
                  </a:lnTo>
                  <a:lnTo>
                    <a:pt x="3780575" y="523249"/>
                  </a:lnTo>
                  <a:lnTo>
                    <a:pt x="3822721" y="516733"/>
                  </a:lnTo>
                  <a:lnTo>
                    <a:pt x="3864506" y="510158"/>
                  </a:lnTo>
                  <a:lnTo>
                    <a:pt x="3924919" y="500446"/>
                  </a:lnTo>
                  <a:lnTo>
                    <a:pt x="3984537" y="490612"/>
                  </a:lnTo>
                  <a:lnTo>
                    <a:pt x="4043346" y="480659"/>
                  </a:lnTo>
                  <a:lnTo>
                    <a:pt x="4101330" y="470589"/>
                  </a:lnTo>
                  <a:lnTo>
                    <a:pt x="4158475" y="460405"/>
                  </a:lnTo>
                  <a:lnTo>
                    <a:pt x="4214765" y="450110"/>
                  </a:lnTo>
                  <a:lnTo>
                    <a:pt x="4270186" y="439705"/>
                  </a:lnTo>
                  <a:lnTo>
                    <a:pt x="4324722" y="429192"/>
                  </a:lnTo>
                  <a:lnTo>
                    <a:pt x="4378359" y="418576"/>
                  </a:lnTo>
                  <a:lnTo>
                    <a:pt x="4431081" y="407856"/>
                  </a:lnTo>
                  <a:lnTo>
                    <a:pt x="4482874" y="397037"/>
                  </a:lnTo>
                  <a:lnTo>
                    <a:pt x="4533722" y="386121"/>
                  </a:lnTo>
                  <a:lnTo>
                    <a:pt x="4583611" y="375109"/>
                  </a:lnTo>
                  <a:lnTo>
                    <a:pt x="4632526" y="364004"/>
                  </a:lnTo>
                  <a:lnTo>
                    <a:pt x="4680451" y="352809"/>
                  </a:lnTo>
                  <a:lnTo>
                    <a:pt x="4727371" y="341526"/>
                  </a:lnTo>
                  <a:lnTo>
                    <a:pt x="4773273" y="330157"/>
                  </a:lnTo>
                  <a:lnTo>
                    <a:pt x="4818139" y="318705"/>
                  </a:lnTo>
                  <a:lnTo>
                    <a:pt x="4861957" y="307172"/>
                  </a:lnTo>
                  <a:lnTo>
                    <a:pt x="4904710" y="295561"/>
                  </a:lnTo>
                  <a:lnTo>
                    <a:pt x="4946383" y="283873"/>
                  </a:lnTo>
                  <a:lnTo>
                    <a:pt x="4986963" y="272111"/>
                  </a:lnTo>
                  <a:lnTo>
                    <a:pt x="5026433" y="260279"/>
                  </a:lnTo>
                  <a:lnTo>
                    <a:pt x="5064778" y="248377"/>
                  </a:lnTo>
                  <a:lnTo>
                    <a:pt x="5101984" y="236408"/>
                  </a:lnTo>
                  <a:lnTo>
                    <a:pt x="5194120" y="204692"/>
                  </a:lnTo>
                  <a:lnTo>
                    <a:pt x="5247052" y="184855"/>
                  </a:lnTo>
                  <a:lnTo>
                    <a:pt x="5296767" y="164875"/>
                  </a:lnTo>
                  <a:lnTo>
                    <a:pt x="5343201" y="144762"/>
                  </a:lnTo>
                  <a:lnTo>
                    <a:pt x="5386290" y="124526"/>
                  </a:lnTo>
                  <a:lnTo>
                    <a:pt x="5425970" y="104179"/>
                  </a:lnTo>
                  <a:lnTo>
                    <a:pt x="5462176" y="83729"/>
                  </a:lnTo>
                  <a:lnTo>
                    <a:pt x="5494844" y="63187"/>
                  </a:lnTo>
                  <a:lnTo>
                    <a:pt x="5537072" y="32225"/>
                  </a:lnTo>
                  <a:lnTo>
                    <a:pt x="5565913" y="6307"/>
                  </a:lnTo>
                  <a:lnTo>
                    <a:pt x="5570977" y="1113"/>
                  </a:lnTo>
                  <a:lnTo>
                    <a:pt x="5572024" y="0"/>
                  </a:lnTo>
                </a:path>
              </a:pathLst>
            </a:custGeom>
            <a:ln w="19049">
              <a:solidFill>
                <a:srgbClr val="595959"/>
              </a:solidFill>
            </a:ln>
          </p:spPr>
          <p:txBody>
            <a:bodyPr wrap="square" lIns="0" tIns="0" rIns="0" bIns="0" rtlCol="0"/>
            <a:lstStyle/>
            <a:p>
              <a:endParaRPr sz="2400"/>
            </a:p>
          </p:txBody>
        </p:sp>
        <p:pic>
          <p:nvPicPr>
            <p:cNvPr id="30" name="object 30"/>
            <p:cNvPicPr/>
            <p:nvPr/>
          </p:nvPicPr>
          <p:blipFill>
            <a:blip r:embed="rId8" cstate="print"/>
            <a:stretch>
              <a:fillRect/>
            </a:stretch>
          </p:blipFill>
          <p:spPr>
            <a:xfrm>
              <a:off x="7388306" y="3367703"/>
              <a:ext cx="84585" cy="110636"/>
            </a:xfrm>
            <a:prstGeom prst="rect">
              <a:avLst/>
            </a:prstGeom>
          </p:spPr>
        </p:pic>
        <p:sp>
          <p:nvSpPr>
            <p:cNvPr id="31" name="object 31"/>
            <p:cNvSpPr/>
            <p:nvPr/>
          </p:nvSpPr>
          <p:spPr>
            <a:xfrm>
              <a:off x="6785437" y="2808328"/>
              <a:ext cx="624840" cy="149860"/>
            </a:xfrm>
            <a:custGeom>
              <a:avLst/>
              <a:gdLst/>
              <a:ahLst/>
              <a:cxnLst/>
              <a:rect l="l" t="t" r="r" b="b"/>
              <a:pathLst>
                <a:path w="624840" h="149860">
                  <a:moveTo>
                    <a:pt x="0" y="0"/>
                  </a:moveTo>
                  <a:lnTo>
                    <a:pt x="51706" y="898"/>
                  </a:lnTo>
                  <a:lnTo>
                    <a:pt x="103154" y="3532"/>
                  </a:lnTo>
                  <a:lnTo>
                    <a:pt x="154085" y="7810"/>
                  </a:lnTo>
                  <a:lnTo>
                    <a:pt x="204239" y="13641"/>
                  </a:lnTo>
                  <a:lnTo>
                    <a:pt x="253359" y="20934"/>
                  </a:lnTo>
                  <a:lnTo>
                    <a:pt x="301184" y="29597"/>
                  </a:lnTo>
                  <a:lnTo>
                    <a:pt x="347458" y="39539"/>
                  </a:lnTo>
                  <a:lnTo>
                    <a:pt x="391919" y="50668"/>
                  </a:lnTo>
                  <a:lnTo>
                    <a:pt x="434311" y="62894"/>
                  </a:lnTo>
                  <a:lnTo>
                    <a:pt x="474374" y="76124"/>
                  </a:lnTo>
                  <a:lnTo>
                    <a:pt x="520785" y="93937"/>
                  </a:lnTo>
                  <a:lnTo>
                    <a:pt x="562646" y="112997"/>
                  </a:lnTo>
                  <a:lnTo>
                    <a:pt x="599454" y="133129"/>
                  </a:lnTo>
                  <a:lnTo>
                    <a:pt x="623439" y="148823"/>
                  </a:lnTo>
                  <a:lnTo>
                    <a:pt x="624738" y="149762"/>
                  </a:lnTo>
                </a:path>
              </a:pathLst>
            </a:custGeom>
            <a:ln w="19049">
              <a:solidFill>
                <a:srgbClr val="595959"/>
              </a:solidFill>
            </a:ln>
          </p:spPr>
          <p:txBody>
            <a:bodyPr wrap="square" lIns="0" tIns="0" rIns="0" bIns="0" rtlCol="0"/>
            <a:lstStyle/>
            <a:p>
              <a:endParaRPr sz="2400"/>
            </a:p>
          </p:txBody>
        </p:sp>
        <p:pic>
          <p:nvPicPr>
            <p:cNvPr id="32" name="object 32"/>
            <p:cNvPicPr/>
            <p:nvPr/>
          </p:nvPicPr>
          <p:blipFill>
            <a:blip r:embed="rId9" cstate="print"/>
            <a:stretch>
              <a:fillRect/>
            </a:stretch>
          </p:blipFill>
          <p:spPr>
            <a:xfrm>
              <a:off x="7374818" y="2930600"/>
              <a:ext cx="94242" cy="107989"/>
            </a:xfrm>
            <a:prstGeom prst="rect">
              <a:avLst/>
            </a:prstGeom>
          </p:spPr>
        </p:pic>
      </p:grpSp>
      <p:sp>
        <p:nvSpPr>
          <p:cNvPr id="33" name="Rectangle 32"/>
          <p:cNvSpPr/>
          <p:nvPr/>
        </p:nvSpPr>
        <p:spPr>
          <a:xfrm>
            <a:off x="4427621" y="5803284"/>
            <a:ext cx="7363326" cy="461665"/>
          </a:xfrm>
          <a:prstGeom prst="rect">
            <a:avLst/>
          </a:prstGeom>
        </p:spPr>
        <p:txBody>
          <a:bodyPr wrap="square">
            <a:spAutoFit/>
          </a:bodyPr>
          <a:lstStyle/>
          <a:p>
            <a:r>
              <a:rPr lang="en-US" sz="2400" dirty="0" smtClean="0"/>
              <a:t>A </a:t>
            </a:r>
            <a:r>
              <a:rPr lang="en-US" sz="2400" dirty="0"/>
              <a:t>single neural network </a:t>
            </a:r>
            <a:r>
              <a:rPr lang="en-US" sz="2400" dirty="0" smtClean="0"/>
              <a:t>layer; a </a:t>
            </a:r>
            <a:r>
              <a:rPr lang="en-US" sz="2400" dirty="0"/>
              <a:t>primitive linear classifier </a:t>
            </a:r>
          </a:p>
        </p:txBody>
      </p:sp>
    </p:spTree>
    <p:extLst>
      <p:ext uri="{BB962C8B-B14F-4D97-AF65-F5344CB8AC3E}">
        <p14:creationId xmlns:p14="http://schemas.microsoft.com/office/powerpoint/2010/main" val="13992788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2967" y="677405"/>
            <a:ext cx="8597900" cy="591551"/>
          </a:xfrm>
          <a:prstGeom prst="rect">
            <a:avLst/>
          </a:prstGeom>
        </p:spPr>
        <p:txBody>
          <a:bodyPr vert="horz" wrap="square" lIns="0" tIns="16933" rIns="0" bIns="0" rtlCol="0" anchor="ctr">
            <a:spAutoFit/>
          </a:bodyPr>
          <a:lstStyle/>
          <a:p>
            <a:pPr marL="16933">
              <a:lnSpc>
                <a:spcPct val="100000"/>
              </a:lnSpc>
              <a:spcBef>
                <a:spcPts val="133"/>
              </a:spcBef>
            </a:pPr>
            <a:r>
              <a:rPr sz="3733" spc="-200" dirty="0"/>
              <a:t>An</a:t>
            </a:r>
            <a:r>
              <a:rPr sz="3733" spc="-147" dirty="0"/>
              <a:t>y</a:t>
            </a:r>
            <a:r>
              <a:rPr sz="3733" spc="-120" dirty="0"/>
              <a:t> </a:t>
            </a:r>
            <a:r>
              <a:rPr sz="3733" spc="-167" dirty="0"/>
              <a:t>Computation</a:t>
            </a:r>
            <a:r>
              <a:rPr sz="3733" spc="-113" dirty="0"/>
              <a:t> </a:t>
            </a:r>
            <a:r>
              <a:rPr sz="3733" spc="107" dirty="0"/>
              <a:t>i</a:t>
            </a:r>
            <a:r>
              <a:rPr sz="3733" spc="180" dirty="0"/>
              <a:t>s</a:t>
            </a:r>
            <a:r>
              <a:rPr sz="3733" spc="-113" dirty="0"/>
              <a:t> </a:t>
            </a:r>
            <a:r>
              <a:rPr sz="3733" spc="20" dirty="0"/>
              <a:t>a</a:t>
            </a:r>
            <a:r>
              <a:rPr sz="3733" spc="-113" dirty="0"/>
              <a:t> TensorFlo</a:t>
            </a:r>
            <a:r>
              <a:rPr sz="3733" spc="-160" dirty="0"/>
              <a:t>w</a:t>
            </a:r>
            <a:r>
              <a:rPr sz="3733" spc="-113" dirty="0"/>
              <a:t> </a:t>
            </a:r>
            <a:r>
              <a:rPr sz="3733" spc="-200" dirty="0"/>
              <a:t>Graph</a:t>
            </a:r>
            <a:endParaRPr sz="3733" dirty="0"/>
          </a:p>
        </p:txBody>
      </p:sp>
      <p:sp>
        <p:nvSpPr>
          <p:cNvPr id="3" name="object 3"/>
          <p:cNvSpPr/>
          <p:nvPr/>
        </p:nvSpPr>
        <p:spPr>
          <a:xfrm>
            <a:off x="3173950" y="3986490"/>
            <a:ext cx="1490133" cy="566420"/>
          </a:xfrm>
          <a:custGeom>
            <a:avLst/>
            <a:gdLst/>
            <a:ahLst/>
            <a:cxnLst/>
            <a:rect l="l" t="t" r="r" b="b"/>
            <a:pathLst>
              <a:path w="1117600" h="424814">
                <a:moveTo>
                  <a:pt x="0" y="212099"/>
                </a:moveTo>
                <a:lnTo>
                  <a:pt x="3759" y="187364"/>
                </a:lnTo>
                <a:lnTo>
                  <a:pt x="14756" y="163467"/>
                </a:lnTo>
                <a:lnTo>
                  <a:pt x="56792" y="118823"/>
                </a:lnTo>
                <a:lnTo>
                  <a:pt x="122751" y="79442"/>
                </a:lnTo>
                <a:lnTo>
                  <a:pt x="163654" y="62122"/>
                </a:lnTo>
                <a:lnTo>
                  <a:pt x="209280" y="46595"/>
                </a:lnTo>
                <a:lnTo>
                  <a:pt x="259210" y="33021"/>
                </a:lnTo>
                <a:lnTo>
                  <a:pt x="313025" y="21558"/>
                </a:lnTo>
                <a:lnTo>
                  <a:pt x="370306" y="12365"/>
                </a:lnTo>
                <a:lnTo>
                  <a:pt x="430633" y="5601"/>
                </a:lnTo>
                <a:lnTo>
                  <a:pt x="493587" y="1426"/>
                </a:lnTo>
                <a:lnTo>
                  <a:pt x="558749" y="0"/>
                </a:lnTo>
                <a:lnTo>
                  <a:pt x="623912" y="1426"/>
                </a:lnTo>
                <a:lnTo>
                  <a:pt x="686866" y="5601"/>
                </a:lnTo>
                <a:lnTo>
                  <a:pt x="747193" y="12365"/>
                </a:lnTo>
                <a:lnTo>
                  <a:pt x="804474" y="21558"/>
                </a:lnTo>
                <a:lnTo>
                  <a:pt x="858289" y="33021"/>
                </a:lnTo>
                <a:lnTo>
                  <a:pt x="908219" y="46595"/>
                </a:lnTo>
                <a:lnTo>
                  <a:pt x="953845" y="62122"/>
                </a:lnTo>
                <a:lnTo>
                  <a:pt x="994748" y="79442"/>
                </a:lnTo>
                <a:lnTo>
                  <a:pt x="1030509" y="98395"/>
                </a:lnTo>
                <a:lnTo>
                  <a:pt x="1084925" y="140567"/>
                </a:lnTo>
                <a:lnTo>
                  <a:pt x="1113740" y="187364"/>
                </a:lnTo>
                <a:lnTo>
                  <a:pt x="1117499" y="212099"/>
                </a:lnTo>
                <a:lnTo>
                  <a:pt x="1102743" y="260732"/>
                </a:lnTo>
                <a:lnTo>
                  <a:pt x="1060707" y="305376"/>
                </a:lnTo>
                <a:lnTo>
                  <a:pt x="994748" y="344757"/>
                </a:lnTo>
                <a:lnTo>
                  <a:pt x="953845" y="362077"/>
                </a:lnTo>
                <a:lnTo>
                  <a:pt x="908219" y="377603"/>
                </a:lnTo>
                <a:lnTo>
                  <a:pt x="858289" y="391178"/>
                </a:lnTo>
                <a:lnTo>
                  <a:pt x="804474" y="402641"/>
                </a:lnTo>
                <a:lnTo>
                  <a:pt x="747193" y="411834"/>
                </a:lnTo>
                <a:lnTo>
                  <a:pt x="686866" y="418598"/>
                </a:lnTo>
                <a:lnTo>
                  <a:pt x="623912" y="422772"/>
                </a:lnTo>
                <a:lnTo>
                  <a:pt x="558749" y="424199"/>
                </a:lnTo>
                <a:lnTo>
                  <a:pt x="493587" y="422772"/>
                </a:lnTo>
                <a:lnTo>
                  <a:pt x="430633" y="418598"/>
                </a:lnTo>
                <a:lnTo>
                  <a:pt x="370306" y="411834"/>
                </a:lnTo>
                <a:lnTo>
                  <a:pt x="313025" y="402641"/>
                </a:lnTo>
                <a:lnTo>
                  <a:pt x="259210" y="391178"/>
                </a:lnTo>
                <a:lnTo>
                  <a:pt x="209280" y="377603"/>
                </a:lnTo>
                <a:lnTo>
                  <a:pt x="163654" y="362077"/>
                </a:lnTo>
                <a:lnTo>
                  <a:pt x="122751" y="344757"/>
                </a:lnTo>
                <a:lnTo>
                  <a:pt x="86990" y="325804"/>
                </a:lnTo>
                <a:lnTo>
                  <a:pt x="32574" y="283632"/>
                </a:lnTo>
                <a:lnTo>
                  <a:pt x="3759" y="236835"/>
                </a:lnTo>
                <a:lnTo>
                  <a:pt x="0" y="212099"/>
                </a:lnTo>
                <a:close/>
              </a:path>
            </a:pathLst>
          </a:custGeom>
          <a:ln w="19049">
            <a:solidFill>
              <a:srgbClr val="595959"/>
            </a:solidFill>
          </a:ln>
        </p:spPr>
        <p:txBody>
          <a:bodyPr wrap="square" lIns="0" tIns="0" rIns="0" bIns="0" rtlCol="0"/>
          <a:lstStyle/>
          <a:p>
            <a:endParaRPr sz="2400"/>
          </a:p>
        </p:txBody>
      </p:sp>
      <p:sp>
        <p:nvSpPr>
          <p:cNvPr id="4" name="object 4"/>
          <p:cNvSpPr txBox="1"/>
          <p:nvPr/>
        </p:nvSpPr>
        <p:spPr>
          <a:xfrm>
            <a:off x="3513643" y="4103174"/>
            <a:ext cx="811107" cy="304421"/>
          </a:xfrm>
          <a:prstGeom prst="rect">
            <a:avLst/>
          </a:prstGeom>
        </p:spPr>
        <p:txBody>
          <a:bodyPr vert="horz" wrap="square" lIns="0" tIns="16933" rIns="0" bIns="0" rtlCol="0">
            <a:spAutoFit/>
          </a:bodyPr>
          <a:lstStyle/>
          <a:p>
            <a:pPr marL="16933">
              <a:spcBef>
                <a:spcPts val="133"/>
              </a:spcBef>
            </a:pPr>
            <a:r>
              <a:rPr sz="1867" dirty="0">
                <a:latin typeface="Arial"/>
                <a:cs typeface="Arial"/>
              </a:rPr>
              <a:t>MatMul</a:t>
            </a:r>
            <a:endParaRPr sz="1867">
              <a:latin typeface="Arial"/>
              <a:cs typeface="Arial"/>
            </a:endParaRPr>
          </a:p>
        </p:txBody>
      </p:sp>
      <p:grpSp>
        <p:nvGrpSpPr>
          <p:cNvPr id="5" name="object 5"/>
          <p:cNvGrpSpPr/>
          <p:nvPr/>
        </p:nvGrpSpPr>
        <p:grpSpPr>
          <a:xfrm>
            <a:off x="2459599" y="3448938"/>
            <a:ext cx="4409439" cy="1287780"/>
            <a:chOff x="1844699" y="2586703"/>
            <a:chExt cx="3307079" cy="965835"/>
          </a:xfrm>
        </p:grpSpPr>
        <p:sp>
          <p:nvSpPr>
            <p:cNvPr id="6" name="object 6"/>
            <p:cNvSpPr/>
            <p:nvPr/>
          </p:nvSpPr>
          <p:spPr>
            <a:xfrm>
              <a:off x="1854224" y="2841708"/>
              <a:ext cx="615950" cy="123825"/>
            </a:xfrm>
            <a:custGeom>
              <a:avLst/>
              <a:gdLst/>
              <a:ahLst/>
              <a:cxnLst/>
              <a:rect l="l" t="t" r="r" b="b"/>
              <a:pathLst>
                <a:path w="615950" h="123825">
                  <a:moveTo>
                    <a:pt x="0" y="0"/>
                  </a:moveTo>
                  <a:lnTo>
                    <a:pt x="57440" y="955"/>
                  </a:lnTo>
                  <a:lnTo>
                    <a:pt x="114526" y="3750"/>
                  </a:lnTo>
                  <a:lnTo>
                    <a:pt x="170902" y="8275"/>
                  </a:lnTo>
                  <a:lnTo>
                    <a:pt x="226213" y="14423"/>
                  </a:lnTo>
                  <a:lnTo>
                    <a:pt x="280105" y="22086"/>
                  </a:lnTo>
                  <a:lnTo>
                    <a:pt x="332222" y="31155"/>
                  </a:lnTo>
                  <a:lnTo>
                    <a:pt x="382209" y="41522"/>
                  </a:lnTo>
                  <a:lnTo>
                    <a:pt x="429711" y="53079"/>
                  </a:lnTo>
                  <a:lnTo>
                    <a:pt x="474374" y="65718"/>
                  </a:lnTo>
                  <a:lnTo>
                    <a:pt x="520784" y="81095"/>
                  </a:lnTo>
                  <a:lnTo>
                    <a:pt x="562646" y="97551"/>
                  </a:lnTo>
                  <a:lnTo>
                    <a:pt x="599454" y="114930"/>
                  </a:lnTo>
                  <a:lnTo>
                    <a:pt x="611851" y="121654"/>
                  </a:lnTo>
                  <a:lnTo>
                    <a:pt x="615409" y="123692"/>
                  </a:lnTo>
                </a:path>
              </a:pathLst>
            </a:custGeom>
            <a:ln w="19049">
              <a:solidFill>
                <a:srgbClr val="595959"/>
              </a:solidFill>
            </a:ln>
          </p:spPr>
          <p:txBody>
            <a:bodyPr wrap="square" lIns="0" tIns="0" rIns="0" bIns="0" rtlCol="0"/>
            <a:lstStyle/>
            <a:p>
              <a:endParaRPr sz="2400"/>
            </a:p>
          </p:txBody>
        </p:sp>
        <p:pic>
          <p:nvPicPr>
            <p:cNvPr id="7" name="object 7"/>
            <p:cNvPicPr/>
            <p:nvPr/>
          </p:nvPicPr>
          <p:blipFill>
            <a:blip r:embed="rId3" cstate="print"/>
            <a:stretch>
              <a:fillRect/>
            </a:stretch>
          </p:blipFill>
          <p:spPr>
            <a:xfrm>
              <a:off x="2436268" y="2935342"/>
              <a:ext cx="99308" cy="105088"/>
            </a:xfrm>
            <a:prstGeom prst="rect">
              <a:avLst/>
            </a:prstGeom>
          </p:spPr>
        </p:pic>
        <p:sp>
          <p:nvSpPr>
            <p:cNvPr id="8" name="object 8"/>
            <p:cNvSpPr/>
            <p:nvPr/>
          </p:nvSpPr>
          <p:spPr>
            <a:xfrm>
              <a:off x="1854224" y="3433431"/>
              <a:ext cx="610235" cy="109855"/>
            </a:xfrm>
            <a:custGeom>
              <a:avLst/>
              <a:gdLst/>
              <a:ahLst/>
              <a:cxnLst/>
              <a:rect l="l" t="t" r="r" b="b"/>
              <a:pathLst>
                <a:path w="610235" h="109854">
                  <a:moveTo>
                    <a:pt x="0" y="109560"/>
                  </a:moveTo>
                  <a:lnTo>
                    <a:pt x="57440" y="108692"/>
                  </a:lnTo>
                  <a:lnTo>
                    <a:pt x="114526" y="106152"/>
                  </a:lnTo>
                  <a:lnTo>
                    <a:pt x="170902" y="102040"/>
                  </a:lnTo>
                  <a:lnTo>
                    <a:pt x="226213" y="96453"/>
                  </a:lnTo>
                  <a:lnTo>
                    <a:pt x="280105" y="89490"/>
                  </a:lnTo>
                  <a:lnTo>
                    <a:pt x="332222" y="81249"/>
                  </a:lnTo>
                  <a:lnTo>
                    <a:pt x="382209" y="71828"/>
                  </a:lnTo>
                  <a:lnTo>
                    <a:pt x="429711" y="61327"/>
                  </a:lnTo>
                  <a:lnTo>
                    <a:pt x="474374" y="49841"/>
                  </a:lnTo>
                  <a:lnTo>
                    <a:pt x="520784" y="35868"/>
                  </a:lnTo>
                  <a:lnTo>
                    <a:pt x="562646" y="20915"/>
                  </a:lnTo>
                  <a:lnTo>
                    <a:pt x="599454" y="5122"/>
                  </a:lnTo>
                  <a:lnTo>
                    <a:pt x="607807" y="1059"/>
                  </a:lnTo>
                  <a:lnTo>
                    <a:pt x="609900" y="0"/>
                  </a:lnTo>
                </a:path>
              </a:pathLst>
            </a:custGeom>
            <a:ln w="19049">
              <a:solidFill>
                <a:srgbClr val="595959"/>
              </a:solidFill>
            </a:ln>
          </p:spPr>
          <p:txBody>
            <a:bodyPr wrap="square" lIns="0" tIns="0" rIns="0" bIns="0" rtlCol="0"/>
            <a:lstStyle/>
            <a:p>
              <a:endParaRPr sz="2400"/>
            </a:p>
          </p:txBody>
        </p:sp>
        <p:pic>
          <p:nvPicPr>
            <p:cNvPr id="9" name="object 9"/>
            <p:cNvPicPr/>
            <p:nvPr/>
          </p:nvPicPr>
          <p:blipFill>
            <a:blip r:embed="rId4" cstate="print"/>
            <a:stretch>
              <a:fillRect/>
            </a:stretch>
          </p:blipFill>
          <p:spPr>
            <a:xfrm>
              <a:off x="2432154" y="3362234"/>
              <a:ext cx="102079" cy="102772"/>
            </a:xfrm>
            <a:prstGeom prst="rect">
              <a:avLst/>
            </a:prstGeom>
          </p:spPr>
        </p:pic>
        <p:sp>
          <p:nvSpPr>
            <p:cNvPr id="10" name="object 10"/>
            <p:cNvSpPr/>
            <p:nvPr/>
          </p:nvSpPr>
          <p:spPr>
            <a:xfrm>
              <a:off x="4024199" y="2596228"/>
              <a:ext cx="1117600" cy="424815"/>
            </a:xfrm>
            <a:custGeom>
              <a:avLst/>
              <a:gdLst/>
              <a:ahLst/>
              <a:cxnLst/>
              <a:rect l="l" t="t" r="r" b="b"/>
              <a:pathLst>
                <a:path w="1117600" h="424814">
                  <a:moveTo>
                    <a:pt x="0" y="212099"/>
                  </a:moveTo>
                  <a:lnTo>
                    <a:pt x="3759" y="187364"/>
                  </a:lnTo>
                  <a:lnTo>
                    <a:pt x="14756" y="163467"/>
                  </a:lnTo>
                  <a:lnTo>
                    <a:pt x="56792" y="118823"/>
                  </a:lnTo>
                  <a:lnTo>
                    <a:pt x="122751" y="79442"/>
                  </a:lnTo>
                  <a:lnTo>
                    <a:pt x="163654" y="62122"/>
                  </a:lnTo>
                  <a:lnTo>
                    <a:pt x="209280" y="46595"/>
                  </a:lnTo>
                  <a:lnTo>
                    <a:pt x="259210" y="33021"/>
                  </a:lnTo>
                  <a:lnTo>
                    <a:pt x="313025" y="21558"/>
                  </a:lnTo>
                  <a:lnTo>
                    <a:pt x="370306" y="12365"/>
                  </a:lnTo>
                  <a:lnTo>
                    <a:pt x="430633" y="5601"/>
                  </a:lnTo>
                  <a:lnTo>
                    <a:pt x="493587" y="1426"/>
                  </a:lnTo>
                  <a:lnTo>
                    <a:pt x="558749" y="0"/>
                  </a:lnTo>
                  <a:lnTo>
                    <a:pt x="623912" y="1426"/>
                  </a:lnTo>
                  <a:lnTo>
                    <a:pt x="686866" y="5601"/>
                  </a:lnTo>
                  <a:lnTo>
                    <a:pt x="747193" y="12365"/>
                  </a:lnTo>
                  <a:lnTo>
                    <a:pt x="804474" y="21558"/>
                  </a:lnTo>
                  <a:lnTo>
                    <a:pt x="858289" y="33021"/>
                  </a:lnTo>
                  <a:lnTo>
                    <a:pt x="908219" y="46595"/>
                  </a:lnTo>
                  <a:lnTo>
                    <a:pt x="953845" y="62122"/>
                  </a:lnTo>
                  <a:lnTo>
                    <a:pt x="994748" y="79442"/>
                  </a:lnTo>
                  <a:lnTo>
                    <a:pt x="1030509" y="98395"/>
                  </a:lnTo>
                  <a:lnTo>
                    <a:pt x="1084925" y="140567"/>
                  </a:lnTo>
                  <a:lnTo>
                    <a:pt x="1113740" y="187364"/>
                  </a:lnTo>
                  <a:lnTo>
                    <a:pt x="1117499" y="212099"/>
                  </a:lnTo>
                  <a:lnTo>
                    <a:pt x="1102743" y="260732"/>
                  </a:lnTo>
                  <a:lnTo>
                    <a:pt x="1060707" y="305376"/>
                  </a:lnTo>
                  <a:lnTo>
                    <a:pt x="994748" y="344757"/>
                  </a:lnTo>
                  <a:lnTo>
                    <a:pt x="953845" y="362077"/>
                  </a:lnTo>
                  <a:lnTo>
                    <a:pt x="908219" y="377604"/>
                  </a:lnTo>
                  <a:lnTo>
                    <a:pt x="858289" y="391178"/>
                  </a:lnTo>
                  <a:lnTo>
                    <a:pt x="804474" y="402641"/>
                  </a:lnTo>
                  <a:lnTo>
                    <a:pt x="747193" y="411834"/>
                  </a:lnTo>
                  <a:lnTo>
                    <a:pt x="686866" y="418598"/>
                  </a:lnTo>
                  <a:lnTo>
                    <a:pt x="623912" y="422773"/>
                  </a:lnTo>
                  <a:lnTo>
                    <a:pt x="558749" y="424199"/>
                  </a:lnTo>
                  <a:lnTo>
                    <a:pt x="493587" y="422773"/>
                  </a:lnTo>
                  <a:lnTo>
                    <a:pt x="430633" y="418598"/>
                  </a:lnTo>
                  <a:lnTo>
                    <a:pt x="370306" y="411834"/>
                  </a:lnTo>
                  <a:lnTo>
                    <a:pt x="313025" y="402641"/>
                  </a:lnTo>
                  <a:lnTo>
                    <a:pt x="259210" y="391178"/>
                  </a:lnTo>
                  <a:lnTo>
                    <a:pt x="209280" y="377604"/>
                  </a:lnTo>
                  <a:lnTo>
                    <a:pt x="163654" y="362077"/>
                  </a:lnTo>
                  <a:lnTo>
                    <a:pt x="122751" y="344757"/>
                  </a:lnTo>
                  <a:lnTo>
                    <a:pt x="86990" y="325804"/>
                  </a:lnTo>
                  <a:lnTo>
                    <a:pt x="32574" y="283632"/>
                  </a:lnTo>
                  <a:lnTo>
                    <a:pt x="3759" y="236835"/>
                  </a:lnTo>
                  <a:lnTo>
                    <a:pt x="0" y="212099"/>
                  </a:lnTo>
                  <a:close/>
                </a:path>
              </a:pathLst>
            </a:custGeom>
            <a:ln w="19049">
              <a:solidFill>
                <a:srgbClr val="595959"/>
              </a:solidFill>
            </a:ln>
          </p:spPr>
          <p:txBody>
            <a:bodyPr wrap="square" lIns="0" tIns="0" rIns="0" bIns="0" rtlCol="0"/>
            <a:lstStyle/>
            <a:p>
              <a:endParaRPr sz="2400"/>
            </a:p>
          </p:txBody>
        </p:sp>
      </p:grpSp>
      <p:sp>
        <p:nvSpPr>
          <p:cNvPr id="11" name="object 11"/>
          <p:cNvSpPr txBox="1"/>
          <p:nvPr/>
        </p:nvSpPr>
        <p:spPr>
          <a:xfrm>
            <a:off x="5882877" y="3578322"/>
            <a:ext cx="455507"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Add</a:t>
            </a:r>
            <a:endParaRPr sz="1867">
              <a:latin typeface="Arial"/>
              <a:cs typeface="Arial"/>
            </a:endParaRPr>
          </a:p>
        </p:txBody>
      </p:sp>
      <p:grpSp>
        <p:nvGrpSpPr>
          <p:cNvPr id="12" name="object 12"/>
          <p:cNvGrpSpPr/>
          <p:nvPr/>
        </p:nvGrpSpPr>
        <p:grpSpPr>
          <a:xfrm>
            <a:off x="2459599" y="2841199"/>
            <a:ext cx="6600613" cy="1441027"/>
            <a:chOff x="1844699" y="2130899"/>
            <a:chExt cx="4950460" cy="1080770"/>
          </a:xfrm>
        </p:grpSpPr>
        <p:sp>
          <p:nvSpPr>
            <p:cNvPr id="13" name="object 13"/>
            <p:cNvSpPr/>
            <p:nvPr/>
          </p:nvSpPr>
          <p:spPr>
            <a:xfrm>
              <a:off x="3497962" y="3052204"/>
              <a:ext cx="624840" cy="149860"/>
            </a:xfrm>
            <a:custGeom>
              <a:avLst/>
              <a:gdLst/>
              <a:ahLst/>
              <a:cxnLst/>
              <a:rect l="l" t="t" r="r" b="b"/>
              <a:pathLst>
                <a:path w="624839" h="149860">
                  <a:moveTo>
                    <a:pt x="0" y="149762"/>
                  </a:moveTo>
                  <a:lnTo>
                    <a:pt x="51706" y="148864"/>
                  </a:lnTo>
                  <a:lnTo>
                    <a:pt x="103154" y="146230"/>
                  </a:lnTo>
                  <a:lnTo>
                    <a:pt x="154085" y="141952"/>
                  </a:lnTo>
                  <a:lnTo>
                    <a:pt x="204239" y="136120"/>
                  </a:lnTo>
                  <a:lnTo>
                    <a:pt x="253359" y="128828"/>
                  </a:lnTo>
                  <a:lnTo>
                    <a:pt x="301184" y="120165"/>
                  </a:lnTo>
                  <a:lnTo>
                    <a:pt x="347458" y="110223"/>
                  </a:lnTo>
                  <a:lnTo>
                    <a:pt x="391919" y="99093"/>
                  </a:lnTo>
                  <a:lnTo>
                    <a:pt x="434311" y="86868"/>
                  </a:lnTo>
                  <a:lnTo>
                    <a:pt x="474374" y="73637"/>
                  </a:lnTo>
                  <a:lnTo>
                    <a:pt x="520784" y="55825"/>
                  </a:lnTo>
                  <a:lnTo>
                    <a:pt x="562646" y="36764"/>
                  </a:lnTo>
                  <a:lnTo>
                    <a:pt x="599454" y="16633"/>
                  </a:lnTo>
                  <a:lnTo>
                    <a:pt x="615804" y="6221"/>
                  </a:lnTo>
                  <a:lnTo>
                    <a:pt x="618410" y="4468"/>
                  </a:lnTo>
                  <a:lnTo>
                    <a:pt x="620956" y="2708"/>
                  </a:lnTo>
                  <a:lnTo>
                    <a:pt x="623439" y="939"/>
                  </a:lnTo>
                  <a:lnTo>
                    <a:pt x="624738" y="0"/>
                  </a:lnTo>
                </a:path>
              </a:pathLst>
            </a:custGeom>
            <a:ln w="19049">
              <a:solidFill>
                <a:srgbClr val="595959"/>
              </a:solidFill>
            </a:ln>
          </p:spPr>
          <p:txBody>
            <a:bodyPr wrap="square" lIns="0" tIns="0" rIns="0" bIns="0" rtlCol="0"/>
            <a:lstStyle/>
            <a:p>
              <a:endParaRPr sz="2400"/>
            </a:p>
          </p:txBody>
        </p:sp>
        <p:pic>
          <p:nvPicPr>
            <p:cNvPr id="14" name="object 14"/>
            <p:cNvPicPr/>
            <p:nvPr/>
          </p:nvPicPr>
          <p:blipFill>
            <a:blip r:embed="rId5" cstate="print"/>
            <a:stretch>
              <a:fillRect/>
            </a:stretch>
          </p:blipFill>
          <p:spPr>
            <a:xfrm>
              <a:off x="4087344" y="2971705"/>
              <a:ext cx="94242" cy="107989"/>
            </a:xfrm>
            <a:prstGeom prst="rect">
              <a:avLst/>
            </a:prstGeom>
          </p:spPr>
        </p:pic>
        <p:sp>
          <p:nvSpPr>
            <p:cNvPr id="15" name="object 15"/>
            <p:cNvSpPr/>
            <p:nvPr/>
          </p:nvSpPr>
          <p:spPr>
            <a:xfrm>
              <a:off x="1854224" y="2140424"/>
              <a:ext cx="2278380" cy="418465"/>
            </a:xfrm>
            <a:custGeom>
              <a:avLst/>
              <a:gdLst/>
              <a:ahLst/>
              <a:cxnLst/>
              <a:rect l="l" t="t" r="r" b="b"/>
              <a:pathLst>
                <a:path w="2278379" h="418464">
                  <a:moveTo>
                    <a:pt x="0" y="0"/>
                  </a:moveTo>
                  <a:lnTo>
                    <a:pt x="54691" y="188"/>
                  </a:lnTo>
                  <a:lnTo>
                    <a:pt x="109356" y="750"/>
                  </a:lnTo>
                  <a:lnTo>
                    <a:pt x="163968" y="1679"/>
                  </a:lnTo>
                  <a:lnTo>
                    <a:pt x="218499" y="2970"/>
                  </a:lnTo>
                  <a:lnTo>
                    <a:pt x="272924" y="4617"/>
                  </a:lnTo>
                  <a:lnTo>
                    <a:pt x="327215" y="6613"/>
                  </a:lnTo>
                  <a:lnTo>
                    <a:pt x="381345" y="8952"/>
                  </a:lnTo>
                  <a:lnTo>
                    <a:pt x="435289" y="11630"/>
                  </a:lnTo>
                  <a:lnTo>
                    <a:pt x="489019" y="14639"/>
                  </a:lnTo>
                  <a:lnTo>
                    <a:pt x="542509" y="17974"/>
                  </a:lnTo>
                  <a:lnTo>
                    <a:pt x="595732" y="21629"/>
                  </a:lnTo>
                  <a:lnTo>
                    <a:pt x="648661" y="25599"/>
                  </a:lnTo>
                  <a:lnTo>
                    <a:pt x="701269" y="29876"/>
                  </a:lnTo>
                  <a:lnTo>
                    <a:pt x="753531" y="34456"/>
                  </a:lnTo>
                  <a:lnTo>
                    <a:pt x="805418" y="39332"/>
                  </a:lnTo>
                  <a:lnTo>
                    <a:pt x="856905" y="44498"/>
                  </a:lnTo>
                  <a:lnTo>
                    <a:pt x="907964" y="49949"/>
                  </a:lnTo>
                  <a:lnTo>
                    <a:pt x="958570" y="55678"/>
                  </a:lnTo>
                  <a:lnTo>
                    <a:pt x="1008695" y="61680"/>
                  </a:lnTo>
                  <a:lnTo>
                    <a:pt x="1058312" y="67948"/>
                  </a:lnTo>
                  <a:lnTo>
                    <a:pt x="1107395" y="74477"/>
                  </a:lnTo>
                  <a:lnTo>
                    <a:pt x="1155917" y="81261"/>
                  </a:lnTo>
                  <a:lnTo>
                    <a:pt x="1203852" y="88294"/>
                  </a:lnTo>
                  <a:lnTo>
                    <a:pt x="1251173" y="95570"/>
                  </a:lnTo>
                  <a:lnTo>
                    <a:pt x="1297852" y="103083"/>
                  </a:lnTo>
                  <a:lnTo>
                    <a:pt x="1343864" y="110827"/>
                  </a:lnTo>
                  <a:lnTo>
                    <a:pt x="1389181" y="118796"/>
                  </a:lnTo>
                  <a:lnTo>
                    <a:pt x="1433778" y="126984"/>
                  </a:lnTo>
                  <a:lnTo>
                    <a:pt x="1477626" y="135386"/>
                  </a:lnTo>
                  <a:lnTo>
                    <a:pt x="1520700" y="143995"/>
                  </a:lnTo>
                  <a:lnTo>
                    <a:pt x="1562973" y="152806"/>
                  </a:lnTo>
                  <a:lnTo>
                    <a:pt x="1604418" y="161812"/>
                  </a:lnTo>
                  <a:lnTo>
                    <a:pt x="1663169" y="175249"/>
                  </a:lnTo>
                  <a:lnTo>
                    <a:pt x="1720029" y="189068"/>
                  </a:lnTo>
                  <a:lnTo>
                    <a:pt x="1774917" y="203253"/>
                  </a:lnTo>
                  <a:lnTo>
                    <a:pt x="1827750" y="217784"/>
                  </a:lnTo>
                  <a:lnTo>
                    <a:pt x="1878447" y="232643"/>
                  </a:lnTo>
                  <a:lnTo>
                    <a:pt x="1926924" y="247812"/>
                  </a:lnTo>
                  <a:lnTo>
                    <a:pt x="1973100" y="263273"/>
                  </a:lnTo>
                  <a:lnTo>
                    <a:pt x="2016892" y="279008"/>
                  </a:lnTo>
                  <a:lnTo>
                    <a:pt x="2058219" y="294997"/>
                  </a:lnTo>
                  <a:lnTo>
                    <a:pt x="2096998" y="311224"/>
                  </a:lnTo>
                  <a:lnTo>
                    <a:pt x="2133147" y="327670"/>
                  </a:lnTo>
                  <a:lnTo>
                    <a:pt x="2178407" y="350606"/>
                  </a:lnTo>
                  <a:lnTo>
                    <a:pt x="2218325" y="373875"/>
                  </a:lnTo>
                  <a:lnTo>
                    <a:pt x="2252688" y="397428"/>
                  </a:lnTo>
                  <a:lnTo>
                    <a:pt x="2267720" y="409296"/>
                  </a:lnTo>
                  <a:lnTo>
                    <a:pt x="2270103" y="411279"/>
                  </a:lnTo>
                  <a:lnTo>
                    <a:pt x="2272426" y="413263"/>
                  </a:lnTo>
                  <a:lnTo>
                    <a:pt x="2274686" y="415250"/>
                  </a:lnTo>
                  <a:lnTo>
                    <a:pt x="2277851" y="418072"/>
                  </a:lnTo>
                </a:path>
              </a:pathLst>
            </a:custGeom>
            <a:ln w="19049">
              <a:solidFill>
                <a:srgbClr val="595959"/>
              </a:solidFill>
            </a:ln>
          </p:spPr>
          <p:txBody>
            <a:bodyPr wrap="square" lIns="0" tIns="0" rIns="0" bIns="0" rtlCol="0"/>
            <a:lstStyle/>
            <a:p>
              <a:endParaRPr sz="2400"/>
            </a:p>
          </p:txBody>
        </p:sp>
        <p:pic>
          <p:nvPicPr>
            <p:cNvPr id="16" name="object 16"/>
            <p:cNvPicPr/>
            <p:nvPr/>
          </p:nvPicPr>
          <p:blipFill>
            <a:blip r:embed="rId6" cstate="print"/>
            <a:stretch>
              <a:fillRect/>
            </a:stretch>
          </p:blipFill>
          <p:spPr>
            <a:xfrm>
              <a:off x="4095097" y="2533598"/>
              <a:ext cx="88744" cy="109852"/>
            </a:xfrm>
            <a:prstGeom prst="rect">
              <a:avLst/>
            </a:prstGeom>
          </p:spPr>
        </p:pic>
        <p:sp>
          <p:nvSpPr>
            <p:cNvPr id="17" name="object 17"/>
            <p:cNvSpPr/>
            <p:nvPr/>
          </p:nvSpPr>
          <p:spPr>
            <a:xfrm>
              <a:off x="5667937" y="2596228"/>
              <a:ext cx="1117600" cy="424815"/>
            </a:xfrm>
            <a:custGeom>
              <a:avLst/>
              <a:gdLst/>
              <a:ahLst/>
              <a:cxnLst/>
              <a:rect l="l" t="t" r="r" b="b"/>
              <a:pathLst>
                <a:path w="1117600" h="424814">
                  <a:moveTo>
                    <a:pt x="0" y="212099"/>
                  </a:moveTo>
                  <a:lnTo>
                    <a:pt x="3759" y="187364"/>
                  </a:lnTo>
                  <a:lnTo>
                    <a:pt x="14756" y="163467"/>
                  </a:lnTo>
                  <a:lnTo>
                    <a:pt x="56792" y="118823"/>
                  </a:lnTo>
                  <a:lnTo>
                    <a:pt x="122751" y="79442"/>
                  </a:lnTo>
                  <a:lnTo>
                    <a:pt x="163654" y="62122"/>
                  </a:lnTo>
                  <a:lnTo>
                    <a:pt x="209280" y="46595"/>
                  </a:lnTo>
                  <a:lnTo>
                    <a:pt x="259210" y="33021"/>
                  </a:lnTo>
                  <a:lnTo>
                    <a:pt x="313025" y="21558"/>
                  </a:lnTo>
                  <a:lnTo>
                    <a:pt x="370306" y="12365"/>
                  </a:lnTo>
                  <a:lnTo>
                    <a:pt x="430633" y="5601"/>
                  </a:lnTo>
                  <a:lnTo>
                    <a:pt x="493587" y="1426"/>
                  </a:lnTo>
                  <a:lnTo>
                    <a:pt x="558749" y="0"/>
                  </a:lnTo>
                  <a:lnTo>
                    <a:pt x="623912" y="1426"/>
                  </a:lnTo>
                  <a:lnTo>
                    <a:pt x="686866" y="5601"/>
                  </a:lnTo>
                  <a:lnTo>
                    <a:pt x="747193" y="12365"/>
                  </a:lnTo>
                  <a:lnTo>
                    <a:pt x="804474" y="21558"/>
                  </a:lnTo>
                  <a:lnTo>
                    <a:pt x="858289" y="33021"/>
                  </a:lnTo>
                  <a:lnTo>
                    <a:pt x="908219" y="46595"/>
                  </a:lnTo>
                  <a:lnTo>
                    <a:pt x="953845" y="62122"/>
                  </a:lnTo>
                  <a:lnTo>
                    <a:pt x="994748" y="79442"/>
                  </a:lnTo>
                  <a:lnTo>
                    <a:pt x="1030509" y="98395"/>
                  </a:lnTo>
                  <a:lnTo>
                    <a:pt x="1084925" y="140567"/>
                  </a:lnTo>
                  <a:lnTo>
                    <a:pt x="1113740" y="187364"/>
                  </a:lnTo>
                  <a:lnTo>
                    <a:pt x="1117499" y="212099"/>
                  </a:lnTo>
                  <a:lnTo>
                    <a:pt x="1102743" y="260732"/>
                  </a:lnTo>
                  <a:lnTo>
                    <a:pt x="1060707" y="305376"/>
                  </a:lnTo>
                  <a:lnTo>
                    <a:pt x="994748" y="344757"/>
                  </a:lnTo>
                  <a:lnTo>
                    <a:pt x="953845" y="362077"/>
                  </a:lnTo>
                  <a:lnTo>
                    <a:pt x="908219" y="377604"/>
                  </a:lnTo>
                  <a:lnTo>
                    <a:pt x="858289" y="391178"/>
                  </a:lnTo>
                  <a:lnTo>
                    <a:pt x="804474" y="402641"/>
                  </a:lnTo>
                  <a:lnTo>
                    <a:pt x="747193" y="411834"/>
                  </a:lnTo>
                  <a:lnTo>
                    <a:pt x="686866" y="418598"/>
                  </a:lnTo>
                  <a:lnTo>
                    <a:pt x="623912" y="422773"/>
                  </a:lnTo>
                  <a:lnTo>
                    <a:pt x="558749" y="424199"/>
                  </a:lnTo>
                  <a:lnTo>
                    <a:pt x="493587" y="422773"/>
                  </a:lnTo>
                  <a:lnTo>
                    <a:pt x="430633" y="418598"/>
                  </a:lnTo>
                  <a:lnTo>
                    <a:pt x="370306" y="411834"/>
                  </a:lnTo>
                  <a:lnTo>
                    <a:pt x="313025" y="402641"/>
                  </a:lnTo>
                  <a:lnTo>
                    <a:pt x="259210" y="391178"/>
                  </a:lnTo>
                  <a:lnTo>
                    <a:pt x="209280" y="377604"/>
                  </a:lnTo>
                  <a:lnTo>
                    <a:pt x="163654" y="362077"/>
                  </a:lnTo>
                  <a:lnTo>
                    <a:pt x="122751" y="344757"/>
                  </a:lnTo>
                  <a:lnTo>
                    <a:pt x="86990" y="325804"/>
                  </a:lnTo>
                  <a:lnTo>
                    <a:pt x="32574" y="283632"/>
                  </a:lnTo>
                  <a:lnTo>
                    <a:pt x="3759" y="236835"/>
                  </a:lnTo>
                  <a:lnTo>
                    <a:pt x="0" y="212099"/>
                  </a:lnTo>
                  <a:close/>
                </a:path>
              </a:pathLst>
            </a:custGeom>
            <a:ln w="19049">
              <a:solidFill>
                <a:srgbClr val="595959"/>
              </a:solidFill>
            </a:ln>
          </p:spPr>
          <p:txBody>
            <a:bodyPr wrap="square" lIns="0" tIns="0" rIns="0" bIns="0" rtlCol="0"/>
            <a:lstStyle/>
            <a:p>
              <a:endParaRPr sz="2400"/>
            </a:p>
          </p:txBody>
        </p:sp>
      </p:grpSp>
      <p:sp>
        <p:nvSpPr>
          <p:cNvPr id="18" name="object 18"/>
          <p:cNvSpPr txBox="1"/>
          <p:nvPr/>
        </p:nvSpPr>
        <p:spPr>
          <a:xfrm>
            <a:off x="8041672" y="3578322"/>
            <a:ext cx="521547"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Relu</a:t>
            </a:r>
            <a:endParaRPr sz="1867">
              <a:latin typeface="Arial"/>
              <a:cs typeface="Arial"/>
            </a:endParaRPr>
          </a:p>
        </p:txBody>
      </p:sp>
      <p:grpSp>
        <p:nvGrpSpPr>
          <p:cNvPr id="19" name="object 19"/>
          <p:cNvGrpSpPr/>
          <p:nvPr/>
        </p:nvGrpSpPr>
        <p:grpSpPr>
          <a:xfrm>
            <a:off x="6842901" y="3690513"/>
            <a:ext cx="690033" cy="110067"/>
            <a:chOff x="5132175" y="2767885"/>
            <a:chExt cx="517525" cy="82550"/>
          </a:xfrm>
        </p:grpSpPr>
        <p:sp>
          <p:nvSpPr>
            <p:cNvPr id="20" name="object 20"/>
            <p:cNvSpPr/>
            <p:nvPr/>
          </p:nvSpPr>
          <p:spPr>
            <a:xfrm>
              <a:off x="5141700" y="2808328"/>
              <a:ext cx="412115" cy="635"/>
            </a:xfrm>
            <a:custGeom>
              <a:avLst/>
              <a:gdLst/>
              <a:ahLst/>
              <a:cxnLst/>
              <a:rect l="l" t="t" r="r" b="b"/>
              <a:pathLst>
                <a:path w="412114" h="635">
                  <a:moveTo>
                    <a:pt x="0" y="0"/>
                  </a:moveTo>
                  <a:lnTo>
                    <a:pt x="71569" y="16"/>
                  </a:lnTo>
                  <a:lnTo>
                    <a:pt x="130509" y="62"/>
                  </a:lnTo>
                  <a:lnTo>
                    <a:pt x="179977" y="129"/>
                  </a:lnTo>
                  <a:lnTo>
                    <a:pt x="223128" y="211"/>
                  </a:lnTo>
                  <a:lnTo>
                    <a:pt x="263120" y="299"/>
                  </a:lnTo>
                  <a:lnTo>
                    <a:pt x="287914" y="355"/>
                  </a:lnTo>
                  <a:lnTo>
                    <a:pt x="313478" y="410"/>
                  </a:lnTo>
                  <a:lnTo>
                    <a:pt x="340582" y="460"/>
                  </a:lnTo>
                  <a:lnTo>
                    <a:pt x="369998" y="506"/>
                  </a:lnTo>
                  <a:lnTo>
                    <a:pt x="411899" y="547"/>
                  </a:lnTo>
                </a:path>
              </a:pathLst>
            </a:custGeom>
            <a:ln w="19049">
              <a:solidFill>
                <a:srgbClr val="595959"/>
              </a:solidFill>
            </a:ln>
          </p:spPr>
          <p:txBody>
            <a:bodyPr wrap="square" lIns="0" tIns="0" rIns="0" bIns="0" rtlCol="0"/>
            <a:lstStyle/>
            <a:p>
              <a:endParaRPr sz="2400"/>
            </a:p>
          </p:txBody>
        </p:sp>
        <p:pic>
          <p:nvPicPr>
            <p:cNvPr id="21" name="object 21"/>
            <p:cNvPicPr/>
            <p:nvPr/>
          </p:nvPicPr>
          <p:blipFill>
            <a:blip r:embed="rId7" cstate="print"/>
            <a:stretch>
              <a:fillRect/>
            </a:stretch>
          </p:blipFill>
          <p:spPr>
            <a:xfrm>
              <a:off x="5544060" y="2767885"/>
              <a:ext cx="105515" cy="81980"/>
            </a:xfrm>
            <a:prstGeom prst="rect">
              <a:avLst/>
            </a:prstGeom>
          </p:spPr>
        </p:pic>
      </p:grpSp>
      <p:sp>
        <p:nvSpPr>
          <p:cNvPr id="22" name="object 22"/>
          <p:cNvSpPr txBox="1"/>
          <p:nvPr/>
        </p:nvSpPr>
        <p:spPr>
          <a:xfrm>
            <a:off x="982299" y="2571100"/>
            <a:ext cx="1490133" cy="422402"/>
          </a:xfrm>
          <a:prstGeom prst="rect">
            <a:avLst/>
          </a:prstGeom>
          <a:ln w="38099">
            <a:solidFill>
              <a:srgbClr val="880000"/>
            </a:solidFill>
          </a:ln>
        </p:spPr>
        <p:txBody>
          <a:bodyPr vert="horz" wrap="square" lIns="0" tIns="133773" rIns="0" bIns="0" rtlCol="0">
            <a:spAutoFit/>
          </a:bodyPr>
          <a:lstStyle/>
          <a:p>
            <a:pPr marL="375911">
              <a:spcBef>
                <a:spcPts val="1053"/>
              </a:spcBef>
            </a:pPr>
            <a:r>
              <a:rPr sz="1867" b="1" spc="-7" dirty="0">
                <a:solidFill>
                  <a:srgbClr val="880000"/>
                </a:solidFill>
                <a:latin typeface="Arial"/>
                <a:cs typeface="Arial"/>
              </a:rPr>
              <a:t>biases</a:t>
            </a:r>
            <a:endParaRPr sz="1867">
              <a:latin typeface="Arial"/>
              <a:cs typeface="Arial"/>
            </a:endParaRPr>
          </a:p>
        </p:txBody>
      </p:sp>
      <p:sp>
        <p:nvSpPr>
          <p:cNvPr id="23" name="object 23"/>
          <p:cNvSpPr txBox="1"/>
          <p:nvPr/>
        </p:nvSpPr>
        <p:spPr>
          <a:xfrm>
            <a:off x="982299" y="3506144"/>
            <a:ext cx="1490133" cy="422402"/>
          </a:xfrm>
          <a:prstGeom prst="rect">
            <a:avLst/>
          </a:prstGeom>
          <a:ln w="38099">
            <a:solidFill>
              <a:srgbClr val="880000"/>
            </a:solidFill>
          </a:ln>
        </p:spPr>
        <p:txBody>
          <a:bodyPr vert="horz" wrap="square" lIns="0" tIns="133773" rIns="0" bIns="0" rtlCol="0">
            <a:spAutoFit/>
          </a:bodyPr>
          <a:lstStyle/>
          <a:p>
            <a:pPr marL="303946">
              <a:spcBef>
                <a:spcPts val="1053"/>
              </a:spcBef>
            </a:pPr>
            <a:r>
              <a:rPr sz="1867" b="1" spc="-7" dirty="0">
                <a:solidFill>
                  <a:srgbClr val="880000"/>
                </a:solidFill>
                <a:latin typeface="Arial"/>
                <a:cs typeface="Arial"/>
              </a:rPr>
              <a:t>weights</a:t>
            </a:r>
            <a:endParaRPr sz="1867">
              <a:latin typeface="Arial"/>
              <a:cs typeface="Arial"/>
            </a:endParaRPr>
          </a:p>
        </p:txBody>
      </p:sp>
      <p:sp>
        <p:nvSpPr>
          <p:cNvPr id="24" name="object 24"/>
          <p:cNvSpPr txBox="1"/>
          <p:nvPr/>
        </p:nvSpPr>
        <p:spPr>
          <a:xfrm>
            <a:off x="982299" y="4441189"/>
            <a:ext cx="1490133" cy="422402"/>
          </a:xfrm>
          <a:prstGeom prst="rect">
            <a:avLst/>
          </a:prstGeom>
          <a:ln w="19049">
            <a:solidFill>
              <a:srgbClr val="595959"/>
            </a:solidFill>
          </a:ln>
        </p:spPr>
        <p:txBody>
          <a:bodyPr vert="horz" wrap="square" lIns="0" tIns="133773" rIns="0" bIns="0" rtlCol="0">
            <a:spAutoFit/>
          </a:bodyPr>
          <a:lstStyle/>
          <a:p>
            <a:pPr marL="237907">
              <a:spcBef>
                <a:spcPts val="1053"/>
              </a:spcBef>
            </a:pPr>
            <a:r>
              <a:rPr sz="1867" spc="-7" dirty="0">
                <a:latin typeface="Arial"/>
                <a:cs typeface="Arial"/>
              </a:rPr>
              <a:t>examples</a:t>
            </a:r>
            <a:endParaRPr sz="1867">
              <a:latin typeface="Arial"/>
              <a:cs typeface="Arial"/>
            </a:endParaRPr>
          </a:p>
        </p:txBody>
      </p:sp>
      <p:sp>
        <p:nvSpPr>
          <p:cNvPr id="25" name="object 25"/>
          <p:cNvSpPr txBox="1"/>
          <p:nvPr/>
        </p:nvSpPr>
        <p:spPr>
          <a:xfrm>
            <a:off x="982299" y="5376236"/>
            <a:ext cx="1490133" cy="422402"/>
          </a:xfrm>
          <a:prstGeom prst="rect">
            <a:avLst/>
          </a:prstGeom>
          <a:ln w="19049">
            <a:solidFill>
              <a:srgbClr val="595959"/>
            </a:solidFill>
          </a:ln>
        </p:spPr>
        <p:txBody>
          <a:bodyPr vert="horz" wrap="square" lIns="0" tIns="133773" rIns="0" bIns="0" rtlCol="0">
            <a:spAutoFit/>
          </a:bodyPr>
          <a:lstStyle/>
          <a:p>
            <a:pPr marL="435176">
              <a:spcBef>
                <a:spcPts val="1053"/>
              </a:spcBef>
            </a:pPr>
            <a:r>
              <a:rPr sz="1867" spc="-7" dirty="0">
                <a:latin typeface="Arial"/>
                <a:cs typeface="Arial"/>
              </a:rPr>
              <a:t>labels</a:t>
            </a:r>
            <a:endParaRPr sz="1867">
              <a:latin typeface="Arial"/>
              <a:cs typeface="Arial"/>
            </a:endParaRPr>
          </a:p>
        </p:txBody>
      </p:sp>
      <p:sp>
        <p:nvSpPr>
          <p:cNvPr id="26" name="object 26"/>
          <p:cNvSpPr/>
          <p:nvPr/>
        </p:nvSpPr>
        <p:spPr>
          <a:xfrm>
            <a:off x="9748866" y="3986490"/>
            <a:ext cx="1490133" cy="566420"/>
          </a:xfrm>
          <a:custGeom>
            <a:avLst/>
            <a:gdLst/>
            <a:ahLst/>
            <a:cxnLst/>
            <a:rect l="l" t="t" r="r" b="b"/>
            <a:pathLst>
              <a:path w="1117600" h="424814">
                <a:moveTo>
                  <a:pt x="0" y="212099"/>
                </a:moveTo>
                <a:lnTo>
                  <a:pt x="3759" y="187364"/>
                </a:lnTo>
                <a:lnTo>
                  <a:pt x="14756" y="163467"/>
                </a:lnTo>
                <a:lnTo>
                  <a:pt x="56792" y="118823"/>
                </a:lnTo>
                <a:lnTo>
                  <a:pt x="122751" y="79442"/>
                </a:lnTo>
                <a:lnTo>
                  <a:pt x="163654" y="62122"/>
                </a:lnTo>
                <a:lnTo>
                  <a:pt x="209280" y="46595"/>
                </a:lnTo>
                <a:lnTo>
                  <a:pt x="259210" y="33021"/>
                </a:lnTo>
                <a:lnTo>
                  <a:pt x="313025" y="21558"/>
                </a:lnTo>
                <a:lnTo>
                  <a:pt x="370306" y="12365"/>
                </a:lnTo>
                <a:lnTo>
                  <a:pt x="430633" y="5601"/>
                </a:lnTo>
                <a:lnTo>
                  <a:pt x="493587" y="1426"/>
                </a:lnTo>
                <a:lnTo>
                  <a:pt x="558749" y="0"/>
                </a:lnTo>
                <a:lnTo>
                  <a:pt x="623912" y="1426"/>
                </a:lnTo>
                <a:lnTo>
                  <a:pt x="686866" y="5601"/>
                </a:lnTo>
                <a:lnTo>
                  <a:pt x="747193" y="12365"/>
                </a:lnTo>
                <a:lnTo>
                  <a:pt x="804474" y="21558"/>
                </a:lnTo>
                <a:lnTo>
                  <a:pt x="858289" y="33021"/>
                </a:lnTo>
                <a:lnTo>
                  <a:pt x="908219" y="46595"/>
                </a:lnTo>
                <a:lnTo>
                  <a:pt x="953845" y="62122"/>
                </a:lnTo>
                <a:lnTo>
                  <a:pt x="994748" y="79442"/>
                </a:lnTo>
                <a:lnTo>
                  <a:pt x="1030509" y="98395"/>
                </a:lnTo>
                <a:lnTo>
                  <a:pt x="1084925" y="140567"/>
                </a:lnTo>
                <a:lnTo>
                  <a:pt x="1113740" y="187364"/>
                </a:lnTo>
                <a:lnTo>
                  <a:pt x="1117499" y="212099"/>
                </a:lnTo>
                <a:lnTo>
                  <a:pt x="1102743" y="260732"/>
                </a:lnTo>
                <a:lnTo>
                  <a:pt x="1060707" y="305376"/>
                </a:lnTo>
                <a:lnTo>
                  <a:pt x="994748" y="344757"/>
                </a:lnTo>
                <a:lnTo>
                  <a:pt x="953845" y="362077"/>
                </a:lnTo>
                <a:lnTo>
                  <a:pt x="908219" y="377603"/>
                </a:lnTo>
                <a:lnTo>
                  <a:pt x="858289" y="391178"/>
                </a:lnTo>
                <a:lnTo>
                  <a:pt x="804474" y="402641"/>
                </a:lnTo>
                <a:lnTo>
                  <a:pt x="747193" y="411834"/>
                </a:lnTo>
                <a:lnTo>
                  <a:pt x="686866" y="418598"/>
                </a:lnTo>
                <a:lnTo>
                  <a:pt x="623912" y="422772"/>
                </a:lnTo>
                <a:lnTo>
                  <a:pt x="558749" y="424199"/>
                </a:lnTo>
                <a:lnTo>
                  <a:pt x="493587" y="422772"/>
                </a:lnTo>
                <a:lnTo>
                  <a:pt x="430633" y="418598"/>
                </a:lnTo>
                <a:lnTo>
                  <a:pt x="370306" y="411834"/>
                </a:lnTo>
                <a:lnTo>
                  <a:pt x="313025" y="402641"/>
                </a:lnTo>
                <a:lnTo>
                  <a:pt x="259210" y="391178"/>
                </a:lnTo>
                <a:lnTo>
                  <a:pt x="209280" y="377603"/>
                </a:lnTo>
                <a:lnTo>
                  <a:pt x="163654" y="362077"/>
                </a:lnTo>
                <a:lnTo>
                  <a:pt x="122751" y="344757"/>
                </a:lnTo>
                <a:lnTo>
                  <a:pt x="86990" y="325804"/>
                </a:lnTo>
                <a:lnTo>
                  <a:pt x="32574" y="283632"/>
                </a:lnTo>
                <a:lnTo>
                  <a:pt x="3759" y="236835"/>
                </a:lnTo>
                <a:lnTo>
                  <a:pt x="0" y="212099"/>
                </a:lnTo>
                <a:close/>
              </a:path>
            </a:pathLst>
          </a:custGeom>
          <a:ln w="19049">
            <a:solidFill>
              <a:srgbClr val="595959"/>
            </a:solidFill>
          </a:ln>
        </p:spPr>
        <p:txBody>
          <a:bodyPr wrap="square" lIns="0" tIns="0" rIns="0" bIns="0" rtlCol="0"/>
          <a:lstStyle/>
          <a:p>
            <a:endParaRPr sz="2400"/>
          </a:p>
        </p:txBody>
      </p:sp>
      <p:sp>
        <p:nvSpPr>
          <p:cNvPr id="27" name="object 27"/>
          <p:cNvSpPr txBox="1"/>
          <p:nvPr/>
        </p:nvSpPr>
        <p:spPr>
          <a:xfrm>
            <a:off x="10233231" y="4103174"/>
            <a:ext cx="520700"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Xent</a:t>
            </a:r>
            <a:endParaRPr sz="1867">
              <a:latin typeface="Arial"/>
              <a:cs typeface="Arial"/>
            </a:endParaRPr>
          </a:p>
        </p:txBody>
      </p:sp>
      <p:grpSp>
        <p:nvGrpSpPr>
          <p:cNvPr id="28" name="object 28"/>
          <p:cNvGrpSpPr/>
          <p:nvPr/>
        </p:nvGrpSpPr>
        <p:grpSpPr>
          <a:xfrm>
            <a:off x="2459599" y="3731737"/>
            <a:ext cx="7504853" cy="1940560"/>
            <a:chOff x="1844699" y="2798803"/>
            <a:chExt cx="5628640" cy="1455420"/>
          </a:xfrm>
        </p:grpSpPr>
        <p:sp>
          <p:nvSpPr>
            <p:cNvPr id="29" name="object 29"/>
            <p:cNvSpPr/>
            <p:nvPr/>
          </p:nvSpPr>
          <p:spPr>
            <a:xfrm>
              <a:off x="1854224" y="3455305"/>
              <a:ext cx="5572125" cy="789305"/>
            </a:xfrm>
            <a:custGeom>
              <a:avLst/>
              <a:gdLst/>
              <a:ahLst/>
              <a:cxnLst/>
              <a:rect l="l" t="t" r="r" b="b"/>
              <a:pathLst>
                <a:path w="5572125" h="789304">
                  <a:moveTo>
                    <a:pt x="0" y="788971"/>
                  </a:moveTo>
                  <a:lnTo>
                    <a:pt x="55470" y="788913"/>
                  </a:lnTo>
                  <a:lnTo>
                    <a:pt x="110936" y="788740"/>
                  </a:lnTo>
                  <a:lnTo>
                    <a:pt x="166392" y="788453"/>
                  </a:lnTo>
                  <a:lnTo>
                    <a:pt x="221834" y="788052"/>
                  </a:lnTo>
                  <a:lnTo>
                    <a:pt x="277256" y="787539"/>
                  </a:lnTo>
                  <a:lnTo>
                    <a:pt x="332655" y="786913"/>
                  </a:lnTo>
                  <a:lnTo>
                    <a:pt x="388025" y="786176"/>
                  </a:lnTo>
                  <a:lnTo>
                    <a:pt x="443361" y="785329"/>
                  </a:lnTo>
                  <a:lnTo>
                    <a:pt x="498659" y="784372"/>
                  </a:lnTo>
                  <a:lnTo>
                    <a:pt x="553913" y="783306"/>
                  </a:lnTo>
                  <a:lnTo>
                    <a:pt x="609119" y="782131"/>
                  </a:lnTo>
                  <a:lnTo>
                    <a:pt x="664273" y="780849"/>
                  </a:lnTo>
                  <a:lnTo>
                    <a:pt x="719369" y="779461"/>
                  </a:lnTo>
                  <a:lnTo>
                    <a:pt x="774403" y="777966"/>
                  </a:lnTo>
                  <a:lnTo>
                    <a:pt x="829369" y="776367"/>
                  </a:lnTo>
                  <a:lnTo>
                    <a:pt x="884264" y="774662"/>
                  </a:lnTo>
                  <a:lnTo>
                    <a:pt x="939081" y="772855"/>
                  </a:lnTo>
                  <a:lnTo>
                    <a:pt x="993817" y="770944"/>
                  </a:lnTo>
                  <a:lnTo>
                    <a:pt x="1048466" y="768931"/>
                  </a:lnTo>
                  <a:lnTo>
                    <a:pt x="1103025" y="766817"/>
                  </a:lnTo>
                  <a:lnTo>
                    <a:pt x="1157487" y="764602"/>
                  </a:lnTo>
                  <a:lnTo>
                    <a:pt x="1211848" y="762288"/>
                  </a:lnTo>
                  <a:lnTo>
                    <a:pt x="1266104" y="759874"/>
                  </a:lnTo>
                  <a:lnTo>
                    <a:pt x="1320249" y="757362"/>
                  </a:lnTo>
                  <a:lnTo>
                    <a:pt x="1374279" y="754753"/>
                  </a:lnTo>
                  <a:lnTo>
                    <a:pt x="1428189" y="752046"/>
                  </a:lnTo>
                  <a:lnTo>
                    <a:pt x="1481974" y="749244"/>
                  </a:lnTo>
                  <a:lnTo>
                    <a:pt x="1535630" y="746346"/>
                  </a:lnTo>
                  <a:lnTo>
                    <a:pt x="1589151" y="743354"/>
                  </a:lnTo>
                  <a:lnTo>
                    <a:pt x="1642532" y="740268"/>
                  </a:lnTo>
                  <a:lnTo>
                    <a:pt x="1695770" y="737089"/>
                  </a:lnTo>
                  <a:lnTo>
                    <a:pt x="1748859" y="733818"/>
                  </a:lnTo>
                  <a:lnTo>
                    <a:pt x="1801794" y="730456"/>
                  </a:lnTo>
                  <a:lnTo>
                    <a:pt x="1854571" y="727002"/>
                  </a:lnTo>
                  <a:lnTo>
                    <a:pt x="1907184" y="723459"/>
                  </a:lnTo>
                  <a:lnTo>
                    <a:pt x="1959630" y="719827"/>
                  </a:lnTo>
                  <a:lnTo>
                    <a:pt x="2011902" y="716106"/>
                  </a:lnTo>
                  <a:lnTo>
                    <a:pt x="2063997" y="712298"/>
                  </a:lnTo>
                  <a:lnTo>
                    <a:pt x="2115910" y="708402"/>
                  </a:lnTo>
                  <a:lnTo>
                    <a:pt x="2167635" y="704421"/>
                  </a:lnTo>
                  <a:lnTo>
                    <a:pt x="2219168" y="700354"/>
                  </a:lnTo>
                  <a:lnTo>
                    <a:pt x="2270504" y="696203"/>
                  </a:lnTo>
                  <a:lnTo>
                    <a:pt x="2321638" y="691967"/>
                  </a:lnTo>
                  <a:lnTo>
                    <a:pt x="2372566" y="687649"/>
                  </a:lnTo>
                  <a:lnTo>
                    <a:pt x="2423283" y="683248"/>
                  </a:lnTo>
                  <a:lnTo>
                    <a:pt x="2473784" y="678766"/>
                  </a:lnTo>
                  <a:lnTo>
                    <a:pt x="2524063" y="674203"/>
                  </a:lnTo>
                  <a:lnTo>
                    <a:pt x="2574117" y="669560"/>
                  </a:lnTo>
                  <a:lnTo>
                    <a:pt x="2623941" y="664838"/>
                  </a:lnTo>
                  <a:lnTo>
                    <a:pt x="2673529" y="660037"/>
                  </a:lnTo>
                  <a:lnTo>
                    <a:pt x="2722877" y="655158"/>
                  </a:lnTo>
                  <a:lnTo>
                    <a:pt x="2771981" y="650203"/>
                  </a:lnTo>
                  <a:lnTo>
                    <a:pt x="2820834" y="645171"/>
                  </a:lnTo>
                  <a:lnTo>
                    <a:pt x="2869433" y="640064"/>
                  </a:lnTo>
                  <a:lnTo>
                    <a:pt x="2917773" y="634882"/>
                  </a:lnTo>
                  <a:lnTo>
                    <a:pt x="2965849" y="629626"/>
                  </a:lnTo>
                  <a:lnTo>
                    <a:pt x="3013656" y="624297"/>
                  </a:lnTo>
                  <a:lnTo>
                    <a:pt x="3061189" y="618896"/>
                  </a:lnTo>
                  <a:lnTo>
                    <a:pt x="3108443" y="613423"/>
                  </a:lnTo>
                  <a:lnTo>
                    <a:pt x="3155415" y="607879"/>
                  </a:lnTo>
                  <a:lnTo>
                    <a:pt x="3202098" y="602265"/>
                  </a:lnTo>
                  <a:lnTo>
                    <a:pt x="3248488" y="596582"/>
                  </a:lnTo>
                  <a:lnTo>
                    <a:pt x="3294580" y="590830"/>
                  </a:lnTo>
                  <a:lnTo>
                    <a:pt x="3340370" y="585010"/>
                  </a:lnTo>
                  <a:lnTo>
                    <a:pt x="3385853" y="579123"/>
                  </a:lnTo>
                  <a:lnTo>
                    <a:pt x="3431024" y="573170"/>
                  </a:lnTo>
                  <a:lnTo>
                    <a:pt x="3475877" y="567151"/>
                  </a:lnTo>
                  <a:lnTo>
                    <a:pt x="3520409" y="561067"/>
                  </a:lnTo>
                  <a:lnTo>
                    <a:pt x="3564614" y="554920"/>
                  </a:lnTo>
                  <a:lnTo>
                    <a:pt x="3608488" y="548709"/>
                  </a:lnTo>
                  <a:lnTo>
                    <a:pt x="3652026" y="542436"/>
                  </a:lnTo>
                  <a:lnTo>
                    <a:pt x="3695223" y="536101"/>
                  </a:lnTo>
                  <a:lnTo>
                    <a:pt x="3738074" y="529705"/>
                  </a:lnTo>
                  <a:lnTo>
                    <a:pt x="3780575" y="523249"/>
                  </a:lnTo>
                  <a:lnTo>
                    <a:pt x="3822721" y="516733"/>
                  </a:lnTo>
                  <a:lnTo>
                    <a:pt x="3864506" y="510158"/>
                  </a:lnTo>
                  <a:lnTo>
                    <a:pt x="3924919" y="500446"/>
                  </a:lnTo>
                  <a:lnTo>
                    <a:pt x="3984537" y="490612"/>
                  </a:lnTo>
                  <a:lnTo>
                    <a:pt x="4043346" y="480659"/>
                  </a:lnTo>
                  <a:lnTo>
                    <a:pt x="4101330" y="470589"/>
                  </a:lnTo>
                  <a:lnTo>
                    <a:pt x="4158475" y="460405"/>
                  </a:lnTo>
                  <a:lnTo>
                    <a:pt x="4214765" y="450110"/>
                  </a:lnTo>
                  <a:lnTo>
                    <a:pt x="4270186" y="439705"/>
                  </a:lnTo>
                  <a:lnTo>
                    <a:pt x="4324722" y="429192"/>
                  </a:lnTo>
                  <a:lnTo>
                    <a:pt x="4378359" y="418576"/>
                  </a:lnTo>
                  <a:lnTo>
                    <a:pt x="4431081" y="407856"/>
                  </a:lnTo>
                  <a:lnTo>
                    <a:pt x="4482874" y="397037"/>
                  </a:lnTo>
                  <a:lnTo>
                    <a:pt x="4533722" y="386121"/>
                  </a:lnTo>
                  <a:lnTo>
                    <a:pt x="4583611" y="375109"/>
                  </a:lnTo>
                  <a:lnTo>
                    <a:pt x="4632526" y="364004"/>
                  </a:lnTo>
                  <a:lnTo>
                    <a:pt x="4680451" y="352809"/>
                  </a:lnTo>
                  <a:lnTo>
                    <a:pt x="4727371" y="341526"/>
                  </a:lnTo>
                  <a:lnTo>
                    <a:pt x="4773273" y="330157"/>
                  </a:lnTo>
                  <a:lnTo>
                    <a:pt x="4818139" y="318705"/>
                  </a:lnTo>
                  <a:lnTo>
                    <a:pt x="4861957" y="307172"/>
                  </a:lnTo>
                  <a:lnTo>
                    <a:pt x="4904710" y="295561"/>
                  </a:lnTo>
                  <a:lnTo>
                    <a:pt x="4946383" y="283873"/>
                  </a:lnTo>
                  <a:lnTo>
                    <a:pt x="4986963" y="272111"/>
                  </a:lnTo>
                  <a:lnTo>
                    <a:pt x="5026433" y="260279"/>
                  </a:lnTo>
                  <a:lnTo>
                    <a:pt x="5064778" y="248377"/>
                  </a:lnTo>
                  <a:lnTo>
                    <a:pt x="5101984" y="236408"/>
                  </a:lnTo>
                  <a:lnTo>
                    <a:pt x="5194120" y="204692"/>
                  </a:lnTo>
                  <a:lnTo>
                    <a:pt x="5247052" y="184855"/>
                  </a:lnTo>
                  <a:lnTo>
                    <a:pt x="5296767" y="164875"/>
                  </a:lnTo>
                  <a:lnTo>
                    <a:pt x="5343201" y="144762"/>
                  </a:lnTo>
                  <a:lnTo>
                    <a:pt x="5386290" y="124526"/>
                  </a:lnTo>
                  <a:lnTo>
                    <a:pt x="5425970" y="104179"/>
                  </a:lnTo>
                  <a:lnTo>
                    <a:pt x="5462176" y="83729"/>
                  </a:lnTo>
                  <a:lnTo>
                    <a:pt x="5494844" y="63187"/>
                  </a:lnTo>
                  <a:lnTo>
                    <a:pt x="5537072" y="32225"/>
                  </a:lnTo>
                  <a:lnTo>
                    <a:pt x="5565913" y="6307"/>
                  </a:lnTo>
                  <a:lnTo>
                    <a:pt x="5570977" y="1113"/>
                  </a:lnTo>
                  <a:lnTo>
                    <a:pt x="5572024" y="0"/>
                  </a:lnTo>
                </a:path>
              </a:pathLst>
            </a:custGeom>
            <a:ln w="19049">
              <a:solidFill>
                <a:srgbClr val="595959"/>
              </a:solidFill>
            </a:ln>
          </p:spPr>
          <p:txBody>
            <a:bodyPr wrap="square" lIns="0" tIns="0" rIns="0" bIns="0" rtlCol="0"/>
            <a:lstStyle/>
            <a:p>
              <a:endParaRPr sz="2400"/>
            </a:p>
          </p:txBody>
        </p:sp>
        <p:pic>
          <p:nvPicPr>
            <p:cNvPr id="30" name="object 30"/>
            <p:cNvPicPr/>
            <p:nvPr/>
          </p:nvPicPr>
          <p:blipFill>
            <a:blip r:embed="rId8" cstate="print"/>
            <a:stretch>
              <a:fillRect/>
            </a:stretch>
          </p:blipFill>
          <p:spPr>
            <a:xfrm>
              <a:off x="7388306" y="3367703"/>
              <a:ext cx="84585" cy="110636"/>
            </a:xfrm>
            <a:prstGeom prst="rect">
              <a:avLst/>
            </a:prstGeom>
          </p:spPr>
        </p:pic>
        <p:sp>
          <p:nvSpPr>
            <p:cNvPr id="31" name="object 31"/>
            <p:cNvSpPr/>
            <p:nvPr/>
          </p:nvSpPr>
          <p:spPr>
            <a:xfrm>
              <a:off x="6785437" y="2808328"/>
              <a:ext cx="624840" cy="149860"/>
            </a:xfrm>
            <a:custGeom>
              <a:avLst/>
              <a:gdLst/>
              <a:ahLst/>
              <a:cxnLst/>
              <a:rect l="l" t="t" r="r" b="b"/>
              <a:pathLst>
                <a:path w="624840" h="149860">
                  <a:moveTo>
                    <a:pt x="0" y="0"/>
                  </a:moveTo>
                  <a:lnTo>
                    <a:pt x="51706" y="898"/>
                  </a:lnTo>
                  <a:lnTo>
                    <a:pt x="103154" y="3532"/>
                  </a:lnTo>
                  <a:lnTo>
                    <a:pt x="154085" y="7810"/>
                  </a:lnTo>
                  <a:lnTo>
                    <a:pt x="204239" y="13641"/>
                  </a:lnTo>
                  <a:lnTo>
                    <a:pt x="253359" y="20934"/>
                  </a:lnTo>
                  <a:lnTo>
                    <a:pt x="301184" y="29597"/>
                  </a:lnTo>
                  <a:lnTo>
                    <a:pt x="347458" y="39539"/>
                  </a:lnTo>
                  <a:lnTo>
                    <a:pt x="391919" y="50668"/>
                  </a:lnTo>
                  <a:lnTo>
                    <a:pt x="434311" y="62894"/>
                  </a:lnTo>
                  <a:lnTo>
                    <a:pt x="474374" y="76124"/>
                  </a:lnTo>
                  <a:lnTo>
                    <a:pt x="520785" y="93937"/>
                  </a:lnTo>
                  <a:lnTo>
                    <a:pt x="562646" y="112997"/>
                  </a:lnTo>
                  <a:lnTo>
                    <a:pt x="599454" y="133129"/>
                  </a:lnTo>
                  <a:lnTo>
                    <a:pt x="623439" y="148823"/>
                  </a:lnTo>
                  <a:lnTo>
                    <a:pt x="624738" y="149762"/>
                  </a:lnTo>
                </a:path>
              </a:pathLst>
            </a:custGeom>
            <a:ln w="19049">
              <a:solidFill>
                <a:srgbClr val="595959"/>
              </a:solidFill>
            </a:ln>
          </p:spPr>
          <p:txBody>
            <a:bodyPr wrap="square" lIns="0" tIns="0" rIns="0" bIns="0" rtlCol="0"/>
            <a:lstStyle/>
            <a:p>
              <a:endParaRPr sz="2400"/>
            </a:p>
          </p:txBody>
        </p:sp>
        <p:pic>
          <p:nvPicPr>
            <p:cNvPr id="32" name="object 32"/>
            <p:cNvPicPr/>
            <p:nvPr/>
          </p:nvPicPr>
          <p:blipFill>
            <a:blip r:embed="rId9" cstate="print"/>
            <a:stretch>
              <a:fillRect/>
            </a:stretch>
          </p:blipFill>
          <p:spPr>
            <a:xfrm>
              <a:off x="7374818" y="2930600"/>
              <a:ext cx="94242" cy="107989"/>
            </a:xfrm>
            <a:prstGeom prst="rect">
              <a:avLst/>
            </a:prstGeom>
          </p:spPr>
        </p:pic>
      </p:grpSp>
      <p:sp>
        <p:nvSpPr>
          <p:cNvPr id="33" name="object 33"/>
          <p:cNvSpPr txBox="1"/>
          <p:nvPr/>
        </p:nvSpPr>
        <p:spPr>
          <a:xfrm rot="20760000">
            <a:off x="8931879" y="1421905"/>
            <a:ext cx="2760548" cy="615553"/>
          </a:xfrm>
          <a:prstGeom prst="rect">
            <a:avLst/>
          </a:prstGeom>
        </p:spPr>
        <p:txBody>
          <a:bodyPr vert="horz" wrap="square" lIns="0" tIns="0" rIns="0" bIns="0" rtlCol="0">
            <a:spAutoFit/>
          </a:bodyPr>
          <a:lstStyle/>
          <a:p>
            <a:pPr>
              <a:lnSpc>
                <a:spcPts val="4800"/>
              </a:lnSpc>
            </a:pPr>
            <a:r>
              <a:rPr sz="4800" b="1" spc="-180" dirty="0">
                <a:solidFill>
                  <a:srgbClr val="980000"/>
                </a:solidFill>
                <a:latin typeface="Gill Sans MT"/>
                <a:cs typeface="Gill Sans MT"/>
              </a:rPr>
              <a:t>wit</a:t>
            </a:r>
            <a:r>
              <a:rPr sz="4800" b="1" spc="-200" dirty="0">
                <a:solidFill>
                  <a:srgbClr val="980000"/>
                </a:solidFill>
                <a:latin typeface="Gill Sans MT"/>
                <a:cs typeface="Gill Sans MT"/>
              </a:rPr>
              <a:t>h </a:t>
            </a:r>
            <a:r>
              <a:rPr sz="4800" b="1" spc="-60" dirty="0">
                <a:solidFill>
                  <a:srgbClr val="980000"/>
                </a:solidFill>
                <a:latin typeface="Gill Sans MT"/>
                <a:cs typeface="Gill Sans MT"/>
              </a:rPr>
              <a:t>state</a:t>
            </a:r>
            <a:endParaRPr sz="4800">
              <a:latin typeface="Gill Sans MT"/>
              <a:cs typeface="Gill Sans MT"/>
            </a:endParaRPr>
          </a:p>
        </p:txBody>
      </p:sp>
      <p:sp>
        <p:nvSpPr>
          <p:cNvPr id="34" name="object 34"/>
          <p:cNvSpPr txBox="1"/>
          <p:nvPr/>
        </p:nvSpPr>
        <p:spPr>
          <a:xfrm>
            <a:off x="1087001" y="1750340"/>
            <a:ext cx="1280159" cy="386430"/>
          </a:xfrm>
          <a:prstGeom prst="rect">
            <a:avLst/>
          </a:prstGeom>
        </p:spPr>
        <p:txBody>
          <a:bodyPr vert="horz" wrap="square" lIns="0" tIns="16933" rIns="0" bIns="0" rtlCol="0">
            <a:spAutoFit/>
          </a:bodyPr>
          <a:lstStyle/>
          <a:p>
            <a:pPr marL="16933">
              <a:spcBef>
                <a:spcPts val="133"/>
              </a:spcBef>
            </a:pPr>
            <a:r>
              <a:rPr sz="2400" b="1" spc="-20" dirty="0">
                <a:solidFill>
                  <a:srgbClr val="880000"/>
                </a:solidFill>
                <a:latin typeface="Gill Sans MT"/>
                <a:cs typeface="Gill Sans MT"/>
              </a:rPr>
              <a:t>variables</a:t>
            </a:r>
            <a:endParaRPr sz="2400">
              <a:latin typeface="Gill Sans MT"/>
              <a:cs typeface="Gill Sans MT"/>
            </a:endParaRPr>
          </a:p>
        </p:txBody>
      </p:sp>
      <p:sp>
        <p:nvSpPr>
          <p:cNvPr id="35" name="object 35"/>
          <p:cNvSpPr/>
          <p:nvPr/>
        </p:nvSpPr>
        <p:spPr>
          <a:xfrm>
            <a:off x="1727299" y="2262066"/>
            <a:ext cx="0" cy="347980"/>
          </a:xfrm>
          <a:custGeom>
            <a:avLst/>
            <a:gdLst/>
            <a:ahLst/>
            <a:cxnLst/>
            <a:rect l="l" t="t" r="r" b="b"/>
            <a:pathLst>
              <a:path h="260985">
                <a:moveTo>
                  <a:pt x="0" y="0"/>
                </a:moveTo>
                <a:lnTo>
                  <a:pt x="0" y="260399"/>
                </a:lnTo>
              </a:path>
            </a:pathLst>
          </a:custGeom>
          <a:ln w="9524">
            <a:solidFill>
              <a:srgbClr val="595959"/>
            </a:solidFill>
          </a:ln>
        </p:spPr>
        <p:txBody>
          <a:bodyPr wrap="square" lIns="0" tIns="0" rIns="0" bIns="0" rtlCol="0"/>
          <a:lstStyle/>
          <a:p>
            <a:endParaRPr sz="2400"/>
          </a:p>
        </p:txBody>
      </p:sp>
    </p:spTree>
    <p:extLst>
      <p:ext uri="{BB962C8B-B14F-4D97-AF65-F5344CB8AC3E}">
        <p14:creationId xmlns:p14="http://schemas.microsoft.com/office/powerpoint/2010/main" val="31257069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2968" y="677405"/>
            <a:ext cx="5433905" cy="591551"/>
          </a:xfrm>
          <a:prstGeom prst="rect">
            <a:avLst/>
          </a:prstGeom>
        </p:spPr>
        <p:txBody>
          <a:bodyPr vert="horz" wrap="square" lIns="0" tIns="16933" rIns="0" bIns="0" rtlCol="0" anchor="ctr">
            <a:spAutoFit/>
          </a:bodyPr>
          <a:lstStyle/>
          <a:p>
            <a:pPr marL="16933">
              <a:lnSpc>
                <a:spcPct val="100000"/>
              </a:lnSpc>
              <a:spcBef>
                <a:spcPts val="133"/>
              </a:spcBef>
            </a:pPr>
            <a:r>
              <a:rPr sz="3733" spc="-167" dirty="0"/>
              <a:t>Automati</a:t>
            </a:r>
            <a:r>
              <a:rPr sz="3733" spc="-140" dirty="0"/>
              <a:t>c</a:t>
            </a:r>
            <a:r>
              <a:rPr sz="3733" spc="-120" dirty="0"/>
              <a:t> </a:t>
            </a:r>
            <a:r>
              <a:rPr sz="3733" spc="-100" dirty="0"/>
              <a:t>Differentiation</a:t>
            </a:r>
            <a:endParaRPr sz="3733" dirty="0"/>
          </a:p>
        </p:txBody>
      </p:sp>
      <p:grpSp>
        <p:nvGrpSpPr>
          <p:cNvPr id="3" name="object 3"/>
          <p:cNvGrpSpPr/>
          <p:nvPr/>
        </p:nvGrpSpPr>
        <p:grpSpPr>
          <a:xfrm>
            <a:off x="2459500" y="4284181"/>
            <a:ext cx="2217419" cy="591820"/>
            <a:chOff x="1844625" y="3213135"/>
            <a:chExt cx="1663064" cy="443865"/>
          </a:xfrm>
        </p:grpSpPr>
        <p:sp>
          <p:nvSpPr>
            <p:cNvPr id="4" name="object 4"/>
            <p:cNvSpPr/>
            <p:nvPr/>
          </p:nvSpPr>
          <p:spPr>
            <a:xfrm>
              <a:off x="1854150" y="3434760"/>
              <a:ext cx="412115" cy="635"/>
            </a:xfrm>
            <a:custGeom>
              <a:avLst/>
              <a:gdLst/>
              <a:ahLst/>
              <a:cxnLst/>
              <a:rect l="l" t="t" r="r" b="b"/>
              <a:pathLst>
                <a:path w="412114" h="635">
                  <a:moveTo>
                    <a:pt x="0" y="0"/>
                  </a:moveTo>
                  <a:lnTo>
                    <a:pt x="71577" y="16"/>
                  </a:lnTo>
                  <a:lnTo>
                    <a:pt x="130524" y="62"/>
                  </a:lnTo>
                  <a:lnTo>
                    <a:pt x="179997" y="129"/>
                  </a:lnTo>
                  <a:lnTo>
                    <a:pt x="223153" y="211"/>
                  </a:lnTo>
                  <a:lnTo>
                    <a:pt x="263147" y="299"/>
                  </a:lnTo>
                  <a:lnTo>
                    <a:pt x="287940" y="355"/>
                  </a:lnTo>
                  <a:lnTo>
                    <a:pt x="313502" y="410"/>
                  </a:lnTo>
                  <a:lnTo>
                    <a:pt x="340604" y="460"/>
                  </a:lnTo>
                  <a:lnTo>
                    <a:pt x="370016" y="506"/>
                  </a:lnTo>
                  <a:lnTo>
                    <a:pt x="411899" y="547"/>
                  </a:lnTo>
                </a:path>
              </a:pathLst>
            </a:custGeom>
            <a:ln w="19049">
              <a:solidFill>
                <a:srgbClr val="595959"/>
              </a:solidFill>
            </a:ln>
          </p:spPr>
          <p:txBody>
            <a:bodyPr wrap="square" lIns="0" tIns="0" rIns="0" bIns="0" rtlCol="0"/>
            <a:lstStyle/>
            <a:p>
              <a:endParaRPr sz="2400"/>
            </a:p>
          </p:txBody>
        </p:sp>
        <p:pic>
          <p:nvPicPr>
            <p:cNvPr id="5" name="object 5"/>
            <p:cNvPicPr/>
            <p:nvPr/>
          </p:nvPicPr>
          <p:blipFill>
            <a:blip r:embed="rId3" cstate="print"/>
            <a:stretch>
              <a:fillRect/>
            </a:stretch>
          </p:blipFill>
          <p:spPr>
            <a:xfrm>
              <a:off x="2256510" y="3394317"/>
              <a:ext cx="105515" cy="81981"/>
            </a:xfrm>
            <a:prstGeom prst="rect">
              <a:avLst/>
            </a:prstGeom>
          </p:spPr>
        </p:pic>
        <p:sp>
          <p:nvSpPr>
            <p:cNvPr id="6" name="object 6"/>
            <p:cNvSpPr/>
            <p:nvPr/>
          </p:nvSpPr>
          <p:spPr>
            <a:xfrm>
              <a:off x="2380449" y="3222660"/>
              <a:ext cx="1117600" cy="424815"/>
            </a:xfrm>
            <a:custGeom>
              <a:avLst/>
              <a:gdLst/>
              <a:ahLst/>
              <a:cxnLst/>
              <a:rect l="l" t="t" r="r" b="b"/>
              <a:pathLst>
                <a:path w="1117600" h="424814">
                  <a:moveTo>
                    <a:pt x="0" y="212100"/>
                  </a:moveTo>
                  <a:lnTo>
                    <a:pt x="3759" y="187364"/>
                  </a:lnTo>
                  <a:lnTo>
                    <a:pt x="14756" y="163467"/>
                  </a:lnTo>
                  <a:lnTo>
                    <a:pt x="56792" y="118823"/>
                  </a:lnTo>
                  <a:lnTo>
                    <a:pt x="122751" y="79442"/>
                  </a:lnTo>
                  <a:lnTo>
                    <a:pt x="163654" y="62122"/>
                  </a:lnTo>
                  <a:lnTo>
                    <a:pt x="209280" y="46595"/>
                  </a:lnTo>
                  <a:lnTo>
                    <a:pt x="259210" y="33021"/>
                  </a:lnTo>
                  <a:lnTo>
                    <a:pt x="313025" y="21558"/>
                  </a:lnTo>
                  <a:lnTo>
                    <a:pt x="370306" y="12365"/>
                  </a:lnTo>
                  <a:lnTo>
                    <a:pt x="430633" y="5601"/>
                  </a:lnTo>
                  <a:lnTo>
                    <a:pt x="493587" y="1426"/>
                  </a:lnTo>
                  <a:lnTo>
                    <a:pt x="558749" y="0"/>
                  </a:lnTo>
                  <a:lnTo>
                    <a:pt x="623912" y="1426"/>
                  </a:lnTo>
                  <a:lnTo>
                    <a:pt x="686866" y="5601"/>
                  </a:lnTo>
                  <a:lnTo>
                    <a:pt x="747193" y="12365"/>
                  </a:lnTo>
                  <a:lnTo>
                    <a:pt x="804474" y="21558"/>
                  </a:lnTo>
                  <a:lnTo>
                    <a:pt x="858289" y="33021"/>
                  </a:lnTo>
                  <a:lnTo>
                    <a:pt x="908219" y="46595"/>
                  </a:lnTo>
                  <a:lnTo>
                    <a:pt x="953846" y="62122"/>
                  </a:lnTo>
                  <a:lnTo>
                    <a:pt x="994749" y="79442"/>
                  </a:lnTo>
                  <a:lnTo>
                    <a:pt x="1030509" y="98395"/>
                  </a:lnTo>
                  <a:lnTo>
                    <a:pt x="1084925" y="140567"/>
                  </a:lnTo>
                  <a:lnTo>
                    <a:pt x="1113741" y="187364"/>
                  </a:lnTo>
                  <a:lnTo>
                    <a:pt x="1117500" y="212100"/>
                  </a:lnTo>
                  <a:lnTo>
                    <a:pt x="1102743" y="260732"/>
                  </a:lnTo>
                  <a:lnTo>
                    <a:pt x="1060708" y="305376"/>
                  </a:lnTo>
                  <a:lnTo>
                    <a:pt x="994749" y="344757"/>
                  </a:lnTo>
                  <a:lnTo>
                    <a:pt x="953846" y="362077"/>
                  </a:lnTo>
                  <a:lnTo>
                    <a:pt x="908219" y="377604"/>
                  </a:lnTo>
                  <a:lnTo>
                    <a:pt x="858289" y="391178"/>
                  </a:lnTo>
                  <a:lnTo>
                    <a:pt x="804474" y="402642"/>
                  </a:lnTo>
                  <a:lnTo>
                    <a:pt x="747193" y="411835"/>
                  </a:lnTo>
                  <a:lnTo>
                    <a:pt x="686866" y="418598"/>
                  </a:lnTo>
                  <a:lnTo>
                    <a:pt x="623912" y="422773"/>
                  </a:lnTo>
                  <a:lnTo>
                    <a:pt x="558749" y="424200"/>
                  </a:lnTo>
                  <a:lnTo>
                    <a:pt x="493587" y="422773"/>
                  </a:lnTo>
                  <a:lnTo>
                    <a:pt x="430633" y="418598"/>
                  </a:lnTo>
                  <a:lnTo>
                    <a:pt x="370306" y="411835"/>
                  </a:lnTo>
                  <a:lnTo>
                    <a:pt x="313025" y="402642"/>
                  </a:lnTo>
                  <a:lnTo>
                    <a:pt x="259210" y="391178"/>
                  </a:lnTo>
                  <a:lnTo>
                    <a:pt x="209280" y="377604"/>
                  </a:lnTo>
                  <a:lnTo>
                    <a:pt x="163654" y="362077"/>
                  </a:lnTo>
                  <a:lnTo>
                    <a:pt x="122751" y="344757"/>
                  </a:lnTo>
                  <a:lnTo>
                    <a:pt x="86990" y="325804"/>
                  </a:lnTo>
                  <a:lnTo>
                    <a:pt x="32574" y="283632"/>
                  </a:lnTo>
                  <a:lnTo>
                    <a:pt x="3759" y="236835"/>
                  </a:lnTo>
                  <a:lnTo>
                    <a:pt x="0" y="212100"/>
                  </a:lnTo>
                  <a:close/>
                </a:path>
              </a:pathLst>
            </a:custGeom>
            <a:ln w="19049">
              <a:solidFill>
                <a:srgbClr val="595959"/>
              </a:solidFill>
            </a:ln>
          </p:spPr>
          <p:txBody>
            <a:bodyPr wrap="square" lIns="0" tIns="0" rIns="0" bIns="0" rtlCol="0"/>
            <a:lstStyle/>
            <a:p>
              <a:endParaRPr sz="2400"/>
            </a:p>
          </p:txBody>
        </p:sp>
      </p:grpSp>
      <p:sp>
        <p:nvSpPr>
          <p:cNvPr id="7" name="object 7"/>
          <p:cNvSpPr txBox="1"/>
          <p:nvPr/>
        </p:nvSpPr>
        <p:spPr>
          <a:xfrm>
            <a:off x="3658298" y="4413565"/>
            <a:ext cx="520700"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Xent</a:t>
            </a:r>
            <a:endParaRPr sz="1867">
              <a:latin typeface="Arial"/>
              <a:cs typeface="Arial"/>
            </a:endParaRPr>
          </a:p>
        </p:txBody>
      </p:sp>
      <p:grpSp>
        <p:nvGrpSpPr>
          <p:cNvPr id="8" name="object 8"/>
          <p:cNvGrpSpPr/>
          <p:nvPr/>
        </p:nvGrpSpPr>
        <p:grpSpPr>
          <a:xfrm>
            <a:off x="2459599" y="3653999"/>
            <a:ext cx="2882053" cy="981287"/>
            <a:chOff x="1844699" y="2740499"/>
            <a:chExt cx="2161540" cy="735965"/>
          </a:xfrm>
        </p:grpSpPr>
        <p:sp>
          <p:nvSpPr>
            <p:cNvPr id="9" name="object 9"/>
            <p:cNvSpPr/>
            <p:nvPr/>
          </p:nvSpPr>
          <p:spPr>
            <a:xfrm>
              <a:off x="1854224" y="2750024"/>
              <a:ext cx="670560" cy="422909"/>
            </a:xfrm>
            <a:custGeom>
              <a:avLst/>
              <a:gdLst/>
              <a:ahLst/>
              <a:cxnLst/>
              <a:rect l="l" t="t" r="r" b="b"/>
              <a:pathLst>
                <a:path w="670560" h="422910">
                  <a:moveTo>
                    <a:pt x="0" y="0"/>
                  </a:moveTo>
                  <a:lnTo>
                    <a:pt x="51706" y="1972"/>
                  </a:lnTo>
                  <a:lnTo>
                    <a:pt x="103154" y="7756"/>
                  </a:lnTo>
                  <a:lnTo>
                    <a:pt x="154085" y="17150"/>
                  </a:lnTo>
                  <a:lnTo>
                    <a:pt x="204239" y="29954"/>
                  </a:lnTo>
                  <a:lnTo>
                    <a:pt x="253359" y="45967"/>
                  </a:lnTo>
                  <a:lnTo>
                    <a:pt x="301184" y="64990"/>
                  </a:lnTo>
                  <a:lnTo>
                    <a:pt x="347458" y="86820"/>
                  </a:lnTo>
                  <a:lnTo>
                    <a:pt x="391919" y="111259"/>
                  </a:lnTo>
                  <a:lnTo>
                    <a:pt x="434311" y="138104"/>
                  </a:lnTo>
                  <a:lnTo>
                    <a:pt x="474374" y="167156"/>
                  </a:lnTo>
                  <a:lnTo>
                    <a:pt x="511850" y="198213"/>
                  </a:lnTo>
                  <a:lnTo>
                    <a:pt x="546479" y="231076"/>
                  </a:lnTo>
                  <a:lnTo>
                    <a:pt x="578004" y="265544"/>
                  </a:lnTo>
                  <a:lnTo>
                    <a:pt x="606164" y="301416"/>
                  </a:lnTo>
                  <a:lnTo>
                    <a:pt x="630703" y="338491"/>
                  </a:lnTo>
                  <a:lnTo>
                    <a:pt x="650187" y="374164"/>
                  </a:lnTo>
                  <a:lnTo>
                    <a:pt x="666047" y="410553"/>
                  </a:lnTo>
                  <a:lnTo>
                    <a:pt x="668323" y="416675"/>
                  </a:lnTo>
                  <a:lnTo>
                    <a:pt x="670313" y="422308"/>
                  </a:lnTo>
                </a:path>
              </a:pathLst>
            </a:custGeom>
            <a:ln w="19049">
              <a:solidFill>
                <a:srgbClr val="595959"/>
              </a:solidFill>
            </a:ln>
          </p:spPr>
          <p:txBody>
            <a:bodyPr wrap="square" lIns="0" tIns="0" rIns="0" bIns="0" rtlCol="0"/>
            <a:lstStyle/>
            <a:p>
              <a:endParaRPr sz="2400"/>
            </a:p>
          </p:txBody>
        </p:sp>
        <p:pic>
          <p:nvPicPr>
            <p:cNvPr id="10" name="object 10"/>
            <p:cNvPicPr/>
            <p:nvPr/>
          </p:nvPicPr>
          <p:blipFill>
            <a:blip r:embed="rId4" cstate="print"/>
            <a:stretch>
              <a:fillRect/>
            </a:stretch>
          </p:blipFill>
          <p:spPr>
            <a:xfrm>
              <a:off x="2484018" y="3157388"/>
              <a:ext cx="81040" cy="109628"/>
            </a:xfrm>
            <a:prstGeom prst="rect">
              <a:avLst/>
            </a:prstGeom>
          </p:spPr>
        </p:pic>
        <p:sp>
          <p:nvSpPr>
            <p:cNvPr id="11" name="object 11"/>
            <p:cNvSpPr/>
            <p:nvPr/>
          </p:nvSpPr>
          <p:spPr>
            <a:xfrm>
              <a:off x="3497950" y="3434760"/>
              <a:ext cx="412115" cy="635"/>
            </a:xfrm>
            <a:custGeom>
              <a:avLst/>
              <a:gdLst/>
              <a:ahLst/>
              <a:cxnLst/>
              <a:rect l="l" t="t" r="r" b="b"/>
              <a:pathLst>
                <a:path w="412114" h="635">
                  <a:moveTo>
                    <a:pt x="0" y="0"/>
                  </a:moveTo>
                  <a:lnTo>
                    <a:pt x="71570" y="16"/>
                  </a:lnTo>
                  <a:lnTo>
                    <a:pt x="130512" y="62"/>
                  </a:lnTo>
                  <a:lnTo>
                    <a:pt x="179981" y="129"/>
                  </a:lnTo>
                  <a:lnTo>
                    <a:pt x="223133" y="211"/>
                  </a:lnTo>
                  <a:lnTo>
                    <a:pt x="263126" y="299"/>
                  </a:lnTo>
                  <a:lnTo>
                    <a:pt x="287919" y="355"/>
                  </a:lnTo>
                  <a:lnTo>
                    <a:pt x="313482" y="410"/>
                  </a:lnTo>
                  <a:lnTo>
                    <a:pt x="340586" y="460"/>
                  </a:lnTo>
                  <a:lnTo>
                    <a:pt x="370002" y="506"/>
                  </a:lnTo>
                  <a:lnTo>
                    <a:pt x="411899" y="547"/>
                  </a:lnTo>
                </a:path>
              </a:pathLst>
            </a:custGeom>
            <a:ln w="19049">
              <a:solidFill>
                <a:srgbClr val="595959"/>
              </a:solidFill>
            </a:ln>
          </p:spPr>
          <p:txBody>
            <a:bodyPr wrap="square" lIns="0" tIns="0" rIns="0" bIns="0" rtlCol="0"/>
            <a:lstStyle/>
            <a:p>
              <a:endParaRPr sz="2400"/>
            </a:p>
          </p:txBody>
        </p:sp>
        <p:pic>
          <p:nvPicPr>
            <p:cNvPr id="12" name="object 12"/>
            <p:cNvPicPr/>
            <p:nvPr/>
          </p:nvPicPr>
          <p:blipFill>
            <a:blip r:embed="rId3" cstate="print"/>
            <a:stretch>
              <a:fillRect/>
            </a:stretch>
          </p:blipFill>
          <p:spPr>
            <a:xfrm>
              <a:off x="3900310" y="3394317"/>
              <a:ext cx="105515" cy="81981"/>
            </a:xfrm>
            <a:prstGeom prst="rect">
              <a:avLst/>
            </a:prstGeom>
          </p:spPr>
        </p:pic>
      </p:grpSp>
      <p:sp>
        <p:nvSpPr>
          <p:cNvPr id="13" name="object 13"/>
          <p:cNvSpPr txBox="1"/>
          <p:nvPr/>
        </p:nvSpPr>
        <p:spPr>
          <a:xfrm>
            <a:off x="982299" y="3383900"/>
            <a:ext cx="1490133" cy="422402"/>
          </a:xfrm>
          <a:prstGeom prst="rect">
            <a:avLst/>
          </a:prstGeom>
          <a:ln w="9524">
            <a:solidFill>
              <a:srgbClr val="000000"/>
            </a:solidFill>
          </a:ln>
        </p:spPr>
        <p:txBody>
          <a:bodyPr vert="horz" wrap="square" lIns="0" tIns="133773" rIns="0" bIns="0" rtlCol="0">
            <a:spAutoFit/>
          </a:bodyPr>
          <a:lstStyle/>
          <a:p>
            <a:pPr marL="402157">
              <a:spcBef>
                <a:spcPts val="1053"/>
              </a:spcBef>
            </a:pPr>
            <a:r>
              <a:rPr sz="1867" spc="-7" dirty="0">
                <a:latin typeface="Arial"/>
                <a:cs typeface="Arial"/>
              </a:rPr>
              <a:t>biases</a:t>
            </a:r>
            <a:endParaRPr sz="1867">
              <a:latin typeface="Arial"/>
              <a:cs typeface="Arial"/>
            </a:endParaRPr>
          </a:p>
        </p:txBody>
      </p:sp>
      <p:sp>
        <p:nvSpPr>
          <p:cNvPr id="14" name="object 14"/>
          <p:cNvSpPr txBox="1"/>
          <p:nvPr/>
        </p:nvSpPr>
        <p:spPr>
          <a:xfrm>
            <a:off x="982199" y="4296881"/>
            <a:ext cx="1490133" cy="422402"/>
          </a:xfrm>
          <a:prstGeom prst="rect">
            <a:avLst/>
          </a:prstGeom>
          <a:ln w="19049">
            <a:solidFill>
              <a:srgbClr val="CCCCCC"/>
            </a:solidFill>
          </a:ln>
        </p:spPr>
        <p:txBody>
          <a:bodyPr vert="horz" wrap="square" lIns="0" tIns="133773" rIns="0" bIns="0" rtlCol="0">
            <a:spAutoFit/>
          </a:bodyPr>
          <a:lstStyle/>
          <a:p>
            <a:pPr algn="ctr">
              <a:spcBef>
                <a:spcPts val="1053"/>
              </a:spcBef>
            </a:pPr>
            <a:r>
              <a:rPr sz="1867" spc="-7" dirty="0">
                <a:latin typeface="Arial"/>
                <a:cs typeface="Arial"/>
              </a:rPr>
              <a:t>...</a:t>
            </a:r>
            <a:endParaRPr sz="1867">
              <a:latin typeface="Arial"/>
              <a:cs typeface="Arial"/>
            </a:endParaRPr>
          </a:p>
        </p:txBody>
      </p:sp>
      <p:sp>
        <p:nvSpPr>
          <p:cNvPr id="15" name="object 15"/>
          <p:cNvSpPr/>
          <p:nvPr/>
        </p:nvSpPr>
        <p:spPr>
          <a:xfrm>
            <a:off x="5365600" y="4296881"/>
            <a:ext cx="1490133" cy="566420"/>
          </a:xfrm>
          <a:custGeom>
            <a:avLst/>
            <a:gdLst/>
            <a:ahLst/>
            <a:cxnLst/>
            <a:rect l="l" t="t" r="r" b="b"/>
            <a:pathLst>
              <a:path w="1117600" h="424814">
                <a:moveTo>
                  <a:pt x="0" y="212100"/>
                </a:moveTo>
                <a:lnTo>
                  <a:pt x="3759" y="187364"/>
                </a:lnTo>
                <a:lnTo>
                  <a:pt x="14756" y="163467"/>
                </a:lnTo>
                <a:lnTo>
                  <a:pt x="56792" y="118823"/>
                </a:lnTo>
                <a:lnTo>
                  <a:pt x="122751" y="79442"/>
                </a:lnTo>
                <a:lnTo>
                  <a:pt x="163654" y="62122"/>
                </a:lnTo>
                <a:lnTo>
                  <a:pt x="209280" y="46595"/>
                </a:lnTo>
                <a:lnTo>
                  <a:pt x="259210" y="33021"/>
                </a:lnTo>
                <a:lnTo>
                  <a:pt x="313025" y="21558"/>
                </a:lnTo>
                <a:lnTo>
                  <a:pt x="370306" y="12365"/>
                </a:lnTo>
                <a:lnTo>
                  <a:pt x="430633" y="5601"/>
                </a:lnTo>
                <a:lnTo>
                  <a:pt x="493587" y="1426"/>
                </a:lnTo>
                <a:lnTo>
                  <a:pt x="558749" y="0"/>
                </a:lnTo>
                <a:lnTo>
                  <a:pt x="623912" y="1426"/>
                </a:lnTo>
                <a:lnTo>
                  <a:pt x="686866" y="5601"/>
                </a:lnTo>
                <a:lnTo>
                  <a:pt x="747193" y="12365"/>
                </a:lnTo>
                <a:lnTo>
                  <a:pt x="804474" y="21558"/>
                </a:lnTo>
                <a:lnTo>
                  <a:pt x="858289" y="33021"/>
                </a:lnTo>
                <a:lnTo>
                  <a:pt x="908219" y="46595"/>
                </a:lnTo>
                <a:lnTo>
                  <a:pt x="953845" y="62122"/>
                </a:lnTo>
                <a:lnTo>
                  <a:pt x="994748" y="79442"/>
                </a:lnTo>
                <a:lnTo>
                  <a:pt x="1030509" y="98395"/>
                </a:lnTo>
                <a:lnTo>
                  <a:pt x="1084925" y="140567"/>
                </a:lnTo>
                <a:lnTo>
                  <a:pt x="1113740" y="187364"/>
                </a:lnTo>
                <a:lnTo>
                  <a:pt x="1117499" y="212100"/>
                </a:lnTo>
                <a:lnTo>
                  <a:pt x="1102743" y="260732"/>
                </a:lnTo>
                <a:lnTo>
                  <a:pt x="1060707" y="305376"/>
                </a:lnTo>
                <a:lnTo>
                  <a:pt x="994748" y="344757"/>
                </a:lnTo>
                <a:lnTo>
                  <a:pt x="953845" y="362077"/>
                </a:lnTo>
                <a:lnTo>
                  <a:pt x="908219" y="377604"/>
                </a:lnTo>
                <a:lnTo>
                  <a:pt x="858289" y="391178"/>
                </a:lnTo>
                <a:lnTo>
                  <a:pt x="804474" y="402642"/>
                </a:lnTo>
                <a:lnTo>
                  <a:pt x="747193" y="411835"/>
                </a:lnTo>
                <a:lnTo>
                  <a:pt x="686866" y="418598"/>
                </a:lnTo>
                <a:lnTo>
                  <a:pt x="623912" y="422773"/>
                </a:lnTo>
                <a:lnTo>
                  <a:pt x="558749" y="424200"/>
                </a:lnTo>
                <a:lnTo>
                  <a:pt x="493587" y="422773"/>
                </a:lnTo>
                <a:lnTo>
                  <a:pt x="430633" y="418598"/>
                </a:lnTo>
                <a:lnTo>
                  <a:pt x="370306" y="411835"/>
                </a:lnTo>
                <a:lnTo>
                  <a:pt x="313025" y="402642"/>
                </a:lnTo>
                <a:lnTo>
                  <a:pt x="259210" y="391178"/>
                </a:lnTo>
                <a:lnTo>
                  <a:pt x="209280" y="377604"/>
                </a:lnTo>
                <a:lnTo>
                  <a:pt x="163654" y="362077"/>
                </a:lnTo>
                <a:lnTo>
                  <a:pt x="122751" y="344757"/>
                </a:lnTo>
                <a:lnTo>
                  <a:pt x="86990" y="325804"/>
                </a:lnTo>
                <a:lnTo>
                  <a:pt x="32574" y="283632"/>
                </a:lnTo>
                <a:lnTo>
                  <a:pt x="3759" y="236835"/>
                </a:lnTo>
                <a:lnTo>
                  <a:pt x="0" y="212100"/>
                </a:lnTo>
                <a:close/>
              </a:path>
            </a:pathLst>
          </a:custGeom>
          <a:ln w="38099">
            <a:solidFill>
              <a:srgbClr val="A61B00"/>
            </a:solidFill>
          </a:ln>
        </p:spPr>
        <p:txBody>
          <a:bodyPr wrap="square" lIns="0" tIns="0" rIns="0" bIns="0" rtlCol="0"/>
          <a:lstStyle/>
          <a:p>
            <a:endParaRPr sz="2400"/>
          </a:p>
        </p:txBody>
      </p:sp>
      <p:sp>
        <p:nvSpPr>
          <p:cNvPr id="16" name="object 16"/>
          <p:cNvSpPr txBox="1"/>
          <p:nvPr/>
        </p:nvSpPr>
        <p:spPr>
          <a:xfrm>
            <a:off x="5836949" y="4413565"/>
            <a:ext cx="546945" cy="304421"/>
          </a:xfrm>
          <a:prstGeom prst="rect">
            <a:avLst/>
          </a:prstGeom>
        </p:spPr>
        <p:txBody>
          <a:bodyPr vert="horz" wrap="square" lIns="0" tIns="16933" rIns="0" bIns="0" rtlCol="0">
            <a:spAutoFit/>
          </a:bodyPr>
          <a:lstStyle/>
          <a:p>
            <a:pPr marL="16933">
              <a:spcBef>
                <a:spcPts val="133"/>
              </a:spcBef>
            </a:pPr>
            <a:r>
              <a:rPr sz="1867" b="1" spc="-7" dirty="0">
                <a:solidFill>
                  <a:srgbClr val="A61B00"/>
                </a:solidFill>
                <a:latin typeface="Arial"/>
                <a:cs typeface="Arial"/>
              </a:rPr>
              <a:t>grad</a:t>
            </a:r>
            <a:endParaRPr sz="1867">
              <a:latin typeface="Arial"/>
              <a:cs typeface="Arial"/>
            </a:endParaRPr>
          </a:p>
        </p:txBody>
      </p:sp>
      <p:sp>
        <p:nvSpPr>
          <p:cNvPr id="17" name="object 17"/>
          <p:cNvSpPr txBox="1"/>
          <p:nvPr/>
        </p:nvSpPr>
        <p:spPr>
          <a:xfrm>
            <a:off x="3894791" y="2503858"/>
            <a:ext cx="4394200" cy="760635"/>
          </a:xfrm>
          <a:prstGeom prst="rect">
            <a:avLst/>
          </a:prstGeom>
        </p:spPr>
        <p:txBody>
          <a:bodyPr vert="horz" wrap="square" lIns="0" tIns="14393" rIns="0" bIns="0" rtlCol="0">
            <a:spAutoFit/>
          </a:bodyPr>
          <a:lstStyle/>
          <a:p>
            <a:pPr marL="16933" marR="6773" indent="214201">
              <a:lnSpc>
                <a:spcPct val="100699"/>
              </a:lnSpc>
              <a:spcBef>
                <a:spcPts val="113"/>
              </a:spcBef>
            </a:pPr>
            <a:r>
              <a:rPr sz="2400" b="1" spc="-80" dirty="0">
                <a:solidFill>
                  <a:srgbClr val="880000"/>
                </a:solidFill>
                <a:latin typeface="Gill Sans MT"/>
                <a:cs typeface="Gill Sans MT"/>
              </a:rPr>
              <a:t>Automatically </a:t>
            </a:r>
            <a:r>
              <a:rPr sz="2400" b="1" spc="-33" dirty="0">
                <a:solidFill>
                  <a:srgbClr val="880000"/>
                </a:solidFill>
                <a:latin typeface="Gill Sans MT"/>
                <a:cs typeface="Gill Sans MT"/>
              </a:rPr>
              <a:t>add </a:t>
            </a:r>
            <a:r>
              <a:rPr sz="2400" b="1" spc="20" dirty="0">
                <a:solidFill>
                  <a:srgbClr val="880000"/>
                </a:solidFill>
                <a:latin typeface="Gill Sans MT"/>
                <a:cs typeface="Gill Sans MT"/>
              </a:rPr>
              <a:t>ops </a:t>
            </a:r>
            <a:r>
              <a:rPr sz="2400" b="1" spc="-47" dirty="0">
                <a:solidFill>
                  <a:srgbClr val="880000"/>
                </a:solidFill>
                <a:latin typeface="Gill Sans MT"/>
                <a:cs typeface="Gill Sans MT"/>
              </a:rPr>
              <a:t>which </a:t>
            </a:r>
            <a:r>
              <a:rPr sz="2400" b="1" spc="-40" dirty="0">
                <a:solidFill>
                  <a:srgbClr val="880000"/>
                </a:solidFill>
                <a:latin typeface="Gill Sans MT"/>
                <a:cs typeface="Gill Sans MT"/>
              </a:rPr>
              <a:t> </a:t>
            </a:r>
            <a:r>
              <a:rPr sz="2400" b="1" spc="-87" dirty="0">
                <a:solidFill>
                  <a:srgbClr val="880000"/>
                </a:solidFill>
                <a:latin typeface="Gill Sans MT"/>
                <a:cs typeface="Gill Sans MT"/>
              </a:rPr>
              <a:t>compute</a:t>
            </a:r>
            <a:r>
              <a:rPr sz="2400" b="1" spc="-80" dirty="0">
                <a:solidFill>
                  <a:srgbClr val="880000"/>
                </a:solidFill>
                <a:latin typeface="Gill Sans MT"/>
                <a:cs typeface="Gill Sans MT"/>
              </a:rPr>
              <a:t> </a:t>
            </a:r>
            <a:r>
              <a:rPr sz="2400" b="1" spc="-33" dirty="0">
                <a:solidFill>
                  <a:srgbClr val="880000"/>
                </a:solidFill>
                <a:latin typeface="Gill Sans MT"/>
                <a:cs typeface="Gill Sans MT"/>
              </a:rPr>
              <a:t>gradients</a:t>
            </a:r>
            <a:r>
              <a:rPr sz="2400" b="1" spc="-80" dirty="0">
                <a:solidFill>
                  <a:srgbClr val="880000"/>
                </a:solidFill>
                <a:latin typeface="Gill Sans MT"/>
                <a:cs typeface="Gill Sans MT"/>
              </a:rPr>
              <a:t> </a:t>
            </a:r>
            <a:r>
              <a:rPr sz="2400" b="1" spc="-53" dirty="0">
                <a:solidFill>
                  <a:srgbClr val="880000"/>
                </a:solidFill>
                <a:latin typeface="Gill Sans MT"/>
                <a:cs typeface="Gill Sans MT"/>
              </a:rPr>
              <a:t>for</a:t>
            </a:r>
            <a:r>
              <a:rPr sz="2400" b="1" spc="-73" dirty="0">
                <a:solidFill>
                  <a:srgbClr val="880000"/>
                </a:solidFill>
                <a:latin typeface="Gill Sans MT"/>
                <a:cs typeface="Gill Sans MT"/>
              </a:rPr>
              <a:t> </a:t>
            </a:r>
            <a:r>
              <a:rPr sz="2400" b="1" spc="-20" dirty="0">
                <a:solidFill>
                  <a:srgbClr val="880000"/>
                </a:solidFill>
                <a:latin typeface="Gill Sans MT"/>
                <a:cs typeface="Gill Sans MT"/>
              </a:rPr>
              <a:t>variables</a:t>
            </a:r>
            <a:endParaRPr sz="2400">
              <a:latin typeface="Gill Sans MT"/>
              <a:cs typeface="Gill Sans MT"/>
            </a:endParaRPr>
          </a:p>
        </p:txBody>
      </p:sp>
      <p:sp>
        <p:nvSpPr>
          <p:cNvPr id="18" name="object 18"/>
          <p:cNvSpPr/>
          <p:nvPr/>
        </p:nvSpPr>
        <p:spPr>
          <a:xfrm>
            <a:off x="6096000" y="3383884"/>
            <a:ext cx="15240" cy="913553"/>
          </a:xfrm>
          <a:custGeom>
            <a:avLst/>
            <a:gdLst/>
            <a:ahLst/>
            <a:cxnLst/>
            <a:rect l="l" t="t" r="r" b="b"/>
            <a:pathLst>
              <a:path w="11429" h="685164">
                <a:moveTo>
                  <a:pt x="0" y="0"/>
                </a:moveTo>
                <a:lnTo>
                  <a:pt x="11099" y="684599"/>
                </a:lnTo>
              </a:path>
            </a:pathLst>
          </a:custGeom>
          <a:ln w="9524">
            <a:solidFill>
              <a:srgbClr val="595959"/>
            </a:solidFill>
          </a:ln>
        </p:spPr>
        <p:txBody>
          <a:bodyPr wrap="square" lIns="0" tIns="0" rIns="0" bIns="0" rtlCol="0"/>
          <a:lstStyle/>
          <a:p>
            <a:endParaRPr sz="2400"/>
          </a:p>
        </p:txBody>
      </p:sp>
    </p:spTree>
    <p:extLst>
      <p:ext uri="{BB962C8B-B14F-4D97-AF65-F5344CB8AC3E}">
        <p14:creationId xmlns:p14="http://schemas.microsoft.com/office/powerpoint/2010/main" val="16388012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2967" y="677405"/>
            <a:ext cx="8597900" cy="591551"/>
          </a:xfrm>
          <a:prstGeom prst="rect">
            <a:avLst/>
          </a:prstGeom>
        </p:spPr>
        <p:txBody>
          <a:bodyPr vert="horz" wrap="square" lIns="0" tIns="16933" rIns="0" bIns="0" rtlCol="0" anchor="ctr">
            <a:spAutoFit/>
          </a:bodyPr>
          <a:lstStyle/>
          <a:p>
            <a:pPr marL="16933">
              <a:lnSpc>
                <a:spcPct val="100000"/>
              </a:lnSpc>
              <a:spcBef>
                <a:spcPts val="133"/>
              </a:spcBef>
            </a:pPr>
            <a:r>
              <a:rPr sz="3733" spc="-200" dirty="0"/>
              <a:t>An</a:t>
            </a:r>
            <a:r>
              <a:rPr sz="3733" spc="-147" dirty="0"/>
              <a:t>y</a:t>
            </a:r>
            <a:r>
              <a:rPr sz="3733" spc="-120" dirty="0"/>
              <a:t> </a:t>
            </a:r>
            <a:r>
              <a:rPr sz="3733" spc="-167" dirty="0"/>
              <a:t>Computation</a:t>
            </a:r>
            <a:r>
              <a:rPr sz="3733" spc="-113" dirty="0"/>
              <a:t> </a:t>
            </a:r>
            <a:r>
              <a:rPr sz="3733" spc="107" dirty="0"/>
              <a:t>i</a:t>
            </a:r>
            <a:r>
              <a:rPr sz="3733" spc="180" dirty="0"/>
              <a:t>s</a:t>
            </a:r>
            <a:r>
              <a:rPr sz="3733" spc="-113" dirty="0"/>
              <a:t> </a:t>
            </a:r>
            <a:r>
              <a:rPr sz="3733" spc="20" dirty="0"/>
              <a:t>a</a:t>
            </a:r>
            <a:r>
              <a:rPr sz="3733" spc="-113" dirty="0"/>
              <a:t> TensorFlo</a:t>
            </a:r>
            <a:r>
              <a:rPr sz="3733" spc="-160" dirty="0"/>
              <a:t>w</a:t>
            </a:r>
            <a:r>
              <a:rPr sz="3733" spc="-113" dirty="0"/>
              <a:t> </a:t>
            </a:r>
            <a:r>
              <a:rPr sz="3733" spc="-200" dirty="0"/>
              <a:t>Graph</a:t>
            </a:r>
            <a:endParaRPr sz="3733" dirty="0"/>
          </a:p>
        </p:txBody>
      </p:sp>
      <p:sp>
        <p:nvSpPr>
          <p:cNvPr id="3" name="object 3"/>
          <p:cNvSpPr txBox="1"/>
          <p:nvPr/>
        </p:nvSpPr>
        <p:spPr>
          <a:xfrm>
            <a:off x="512967" y="1617745"/>
            <a:ext cx="4492413" cy="509541"/>
          </a:xfrm>
          <a:prstGeom prst="rect">
            <a:avLst/>
          </a:prstGeom>
        </p:spPr>
        <p:txBody>
          <a:bodyPr vert="horz" wrap="square" lIns="0" tIns="16933" rIns="0" bIns="0" rtlCol="0">
            <a:spAutoFit/>
          </a:bodyPr>
          <a:lstStyle/>
          <a:p>
            <a:pPr marL="16933">
              <a:spcBef>
                <a:spcPts val="133"/>
              </a:spcBef>
            </a:pPr>
            <a:r>
              <a:rPr sz="3200" spc="207" dirty="0">
                <a:solidFill>
                  <a:srgbClr val="595959"/>
                </a:solidFill>
                <a:latin typeface="Gill Sans MT"/>
                <a:cs typeface="Gill Sans MT"/>
              </a:rPr>
              <a:t>Simple</a:t>
            </a:r>
            <a:r>
              <a:rPr sz="3200" spc="-152" dirty="0">
                <a:solidFill>
                  <a:srgbClr val="595959"/>
                </a:solidFill>
                <a:latin typeface="Gill Sans MT"/>
                <a:cs typeface="Gill Sans MT"/>
              </a:rPr>
              <a:t> </a:t>
            </a:r>
            <a:r>
              <a:rPr sz="3200" spc="140" dirty="0">
                <a:solidFill>
                  <a:srgbClr val="595959"/>
                </a:solidFill>
                <a:latin typeface="Gill Sans MT"/>
                <a:cs typeface="Gill Sans MT"/>
              </a:rPr>
              <a:t>gradient</a:t>
            </a:r>
            <a:r>
              <a:rPr sz="3200" spc="-140" dirty="0">
                <a:solidFill>
                  <a:srgbClr val="595959"/>
                </a:solidFill>
                <a:latin typeface="Gill Sans MT"/>
                <a:cs typeface="Gill Sans MT"/>
              </a:rPr>
              <a:t> </a:t>
            </a:r>
            <a:r>
              <a:rPr sz="3200" spc="167" dirty="0">
                <a:solidFill>
                  <a:srgbClr val="595959"/>
                </a:solidFill>
                <a:latin typeface="Gill Sans MT"/>
                <a:cs typeface="Gill Sans MT"/>
              </a:rPr>
              <a:t>descent:</a:t>
            </a:r>
            <a:endParaRPr sz="3200">
              <a:latin typeface="Gill Sans MT"/>
              <a:cs typeface="Gill Sans MT"/>
            </a:endParaRPr>
          </a:p>
        </p:txBody>
      </p:sp>
      <p:grpSp>
        <p:nvGrpSpPr>
          <p:cNvPr id="4" name="object 4"/>
          <p:cNvGrpSpPr/>
          <p:nvPr/>
        </p:nvGrpSpPr>
        <p:grpSpPr>
          <a:xfrm>
            <a:off x="2459500" y="4284181"/>
            <a:ext cx="2217419" cy="591820"/>
            <a:chOff x="1844625" y="3213135"/>
            <a:chExt cx="1663064" cy="443865"/>
          </a:xfrm>
        </p:grpSpPr>
        <p:sp>
          <p:nvSpPr>
            <p:cNvPr id="5" name="object 5"/>
            <p:cNvSpPr/>
            <p:nvPr/>
          </p:nvSpPr>
          <p:spPr>
            <a:xfrm>
              <a:off x="1854150" y="3434760"/>
              <a:ext cx="412115" cy="635"/>
            </a:xfrm>
            <a:custGeom>
              <a:avLst/>
              <a:gdLst/>
              <a:ahLst/>
              <a:cxnLst/>
              <a:rect l="l" t="t" r="r" b="b"/>
              <a:pathLst>
                <a:path w="412114" h="635">
                  <a:moveTo>
                    <a:pt x="0" y="0"/>
                  </a:moveTo>
                  <a:lnTo>
                    <a:pt x="71577" y="16"/>
                  </a:lnTo>
                  <a:lnTo>
                    <a:pt x="130524" y="62"/>
                  </a:lnTo>
                  <a:lnTo>
                    <a:pt x="179997" y="129"/>
                  </a:lnTo>
                  <a:lnTo>
                    <a:pt x="223153" y="211"/>
                  </a:lnTo>
                  <a:lnTo>
                    <a:pt x="263147" y="299"/>
                  </a:lnTo>
                  <a:lnTo>
                    <a:pt x="287940" y="355"/>
                  </a:lnTo>
                  <a:lnTo>
                    <a:pt x="313502" y="410"/>
                  </a:lnTo>
                  <a:lnTo>
                    <a:pt x="340604" y="460"/>
                  </a:lnTo>
                  <a:lnTo>
                    <a:pt x="370016" y="506"/>
                  </a:lnTo>
                  <a:lnTo>
                    <a:pt x="411899" y="547"/>
                  </a:lnTo>
                </a:path>
              </a:pathLst>
            </a:custGeom>
            <a:ln w="19049">
              <a:solidFill>
                <a:srgbClr val="595959"/>
              </a:solidFill>
            </a:ln>
          </p:spPr>
          <p:txBody>
            <a:bodyPr wrap="square" lIns="0" tIns="0" rIns="0" bIns="0" rtlCol="0"/>
            <a:lstStyle/>
            <a:p>
              <a:endParaRPr sz="2400"/>
            </a:p>
          </p:txBody>
        </p:sp>
        <p:pic>
          <p:nvPicPr>
            <p:cNvPr id="6" name="object 6"/>
            <p:cNvPicPr/>
            <p:nvPr/>
          </p:nvPicPr>
          <p:blipFill>
            <a:blip r:embed="rId3" cstate="print"/>
            <a:stretch>
              <a:fillRect/>
            </a:stretch>
          </p:blipFill>
          <p:spPr>
            <a:xfrm>
              <a:off x="2256510" y="3394317"/>
              <a:ext cx="105515" cy="81981"/>
            </a:xfrm>
            <a:prstGeom prst="rect">
              <a:avLst/>
            </a:prstGeom>
          </p:spPr>
        </p:pic>
        <p:sp>
          <p:nvSpPr>
            <p:cNvPr id="7" name="object 7"/>
            <p:cNvSpPr/>
            <p:nvPr/>
          </p:nvSpPr>
          <p:spPr>
            <a:xfrm>
              <a:off x="2380449" y="3222660"/>
              <a:ext cx="1117600" cy="424815"/>
            </a:xfrm>
            <a:custGeom>
              <a:avLst/>
              <a:gdLst/>
              <a:ahLst/>
              <a:cxnLst/>
              <a:rect l="l" t="t" r="r" b="b"/>
              <a:pathLst>
                <a:path w="1117600" h="424814">
                  <a:moveTo>
                    <a:pt x="0" y="212100"/>
                  </a:moveTo>
                  <a:lnTo>
                    <a:pt x="3759" y="187364"/>
                  </a:lnTo>
                  <a:lnTo>
                    <a:pt x="14756" y="163467"/>
                  </a:lnTo>
                  <a:lnTo>
                    <a:pt x="56792" y="118823"/>
                  </a:lnTo>
                  <a:lnTo>
                    <a:pt x="122751" y="79442"/>
                  </a:lnTo>
                  <a:lnTo>
                    <a:pt x="163654" y="62122"/>
                  </a:lnTo>
                  <a:lnTo>
                    <a:pt x="209280" y="46595"/>
                  </a:lnTo>
                  <a:lnTo>
                    <a:pt x="259210" y="33021"/>
                  </a:lnTo>
                  <a:lnTo>
                    <a:pt x="313025" y="21558"/>
                  </a:lnTo>
                  <a:lnTo>
                    <a:pt x="370306" y="12365"/>
                  </a:lnTo>
                  <a:lnTo>
                    <a:pt x="430633" y="5601"/>
                  </a:lnTo>
                  <a:lnTo>
                    <a:pt x="493587" y="1426"/>
                  </a:lnTo>
                  <a:lnTo>
                    <a:pt x="558749" y="0"/>
                  </a:lnTo>
                  <a:lnTo>
                    <a:pt x="623912" y="1426"/>
                  </a:lnTo>
                  <a:lnTo>
                    <a:pt x="686866" y="5601"/>
                  </a:lnTo>
                  <a:lnTo>
                    <a:pt x="747193" y="12365"/>
                  </a:lnTo>
                  <a:lnTo>
                    <a:pt x="804474" y="21558"/>
                  </a:lnTo>
                  <a:lnTo>
                    <a:pt x="858289" y="33021"/>
                  </a:lnTo>
                  <a:lnTo>
                    <a:pt x="908219" y="46595"/>
                  </a:lnTo>
                  <a:lnTo>
                    <a:pt x="953846" y="62122"/>
                  </a:lnTo>
                  <a:lnTo>
                    <a:pt x="994749" y="79442"/>
                  </a:lnTo>
                  <a:lnTo>
                    <a:pt x="1030509" y="98395"/>
                  </a:lnTo>
                  <a:lnTo>
                    <a:pt x="1084925" y="140567"/>
                  </a:lnTo>
                  <a:lnTo>
                    <a:pt x="1113741" y="187364"/>
                  </a:lnTo>
                  <a:lnTo>
                    <a:pt x="1117500" y="212100"/>
                  </a:lnTo>
                  <a:lnTo>
                    <a:pt x="1102743" y="260732"/>
                  </a:lnTo>
                  <a:lnTo>
                    <a:pt x="1060708" y="305376"/>
                  </a:lnTo>
                  <a:lnTo>
                    <a:pt x="994749" y="344757"/>
                  </a:lnTo>
                  <a:lnTo>
                    <a:pt x="953846" y="362077"/>
                  </a:lnTo>
                  <a:lnTo>
                    <a:pt x="908219" y="377604"/>
                  </a:lnTo>
                  <a:lnTo>
                    <a:pt x="858289" y="391178"/>
                  </a:lnTo>
                  <a:lnTo>
                    <a:pt x="804474" y="402642"/>
                  </a:lnTo>
                  <a:lnTo>
                    <a:pt x="747193" y="411835"/>
                  </a:lnTo>
                  <a:lnTo>
                    <a:pt x="686866" y="418598"/>
                  </a:lnTo>
                  <a:lnTo>
                    <a:pt x="623912" y="422773"/>
                  </a:lnTo>
                  <a:lnTo>
                    <a:pt x="558749" y="424200"/>
                  </a:lnTo>
                  <a:lnTo>
                    <a:pt x="493587" y="422773"/>
                  </a:lnTo>
                  <a:lnTo>
                    <a:pt x="430633" y="418598"/>
                  </a:lnTo>
                  <a:lnTo>
                    <a:pt x="370306" y="411835"/>
                  </a:lnTo>
                  <a:lnTo>
                    <a:pt x="313025" y="402642"/>
                  </a:lnTo>
                  <a:lnTo>
                    <a:pt x="259210" y="391178"/>
                  </a:lnTo>
                  <a:lnTo>
                    <a:pt x="209280" y="377604"/>
                  </a:lnTo>
                  <a:lnTo>
                    <a:pt x="163654" y="362077"/>
                  </a:lnTo>
                  <a:lnTo>
                    <a:pt x="122751" y="344757"/>
                  </a:lnTo>
                  <a:lnTo>
                    <a:pt x="86990" y="325804"/>
                  </a:lnTo>
                  <a:lnTo>
                    <a:pt x="32574" y="283632"/>
                  </a:lnTo>
                  <a:lnTo>
                    <a:pt x="3759" y="236835"/>
                  </a:lnTo>
                  <a:lnTo>
                    <a:pt x="0" y="212100"/>
                  </a:lnTo>
                  <a:close/>
                </a:path>
              </a:pathLst>
            </a:custGeom>
            <a:ln w="19049">
              <a:solidFill>
                <a:srgbClr val="595959"/>
              </a:solidFill>
            </a:ln>
          </p:spPr>
          <p:txBody>
            <a:bodyPr wrap="square" lIns="0" tIns="0" rIns="0" bIns="0" rtlCol="0"/>
            <a:lstStyle/>
            <a:p>
              <a:endParaRPr sz="2400"/>
            </a:p>
          </p:txBody>
        </p:sp>
      </p:grpSp>
      <p:sp>
        <p:nvSpPr>
          <p:cNvPr id="8" name="object 8"/>
          <p:cNvSpPr txBox="1"/>
          <p:nvPr/>
        </p:nvSpPr>
        <p:spPr>
          <a:xfrm>
            <a:off x="3658298" y="4413565"/>
            <a:ext cx="520700"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Xent</a:t>
            </a:r>
            <a:endParaRPr sz="1867">
              <a:latin typeface="Arial"/>
              <a:cs typeface="Arial"/>
            </a:endParaRPr>
          </a:p>
        </p:txBody>
      </p:sp>
      <p:grpSp>
        <p:nvGrpSpPr>
          <p:cNvPr id="9" name="object 9"/>
          <p:cNvGrpSpPr/>
          <p:nvPr/>
        </p:nvGrpSpPr>
        <p:grpSpPr>
          <a:xfrm>
            <a:off x="2459599" y="3653999"/>
            <a:ext cx="6600613" cy="1221740"/>
            <a:chOff x="1844699" y="2740499"/>
            <a:chExt cx="4950460" cy="916305"/>
          </a:xfrm>
        </p:grpSpPr>
        <p:sp>
          <p:nvSpPr>
            <p:cNvPr id="10" name="object 10"/>
            <p:cNvSpPr/>
            <p:nvPr/>
          </p:nvSpPr>
          <p:spPr>
            <a:xfrm>
              <a:off x="1854224" y="2750024"/>
              <a:ext cx="670560" cy="422909"/>
            </a:xfrm>
            <a:custGeom>
              <a:avLst/>
              <a:gdLst/>
              <a:ahLst/>
              <a:cxnLst/>
              <a:rect l="l" t="t" r="r" b="b"/>
              <a:pathLst>
                <a:path w="670560" h="422910">
                  <a:moveTo>
                    <a:pt x="0" y="0"/>
                  </a:moveTo>
                  <a:lnTo>
                    <a:pt x="51706" y="1972"/>
                  </a:lnTo>
                  <a:lnTo>
                    <a:pt x="103154" y="7756"/>
                  </a:lnTo>
                  <a:lnTo>
                    <a:pt x="154085" y="17150"/>
                  </a:lnTo>
                  <a:lnTo>
                    <a:pt x="204239" y="29954"/>
                  </a:lnTo>
                  <a:lnTo>
                    <a:pt x="253359" y="45967"/>
                  </a:lnTo>
                  <a:lnTo>
                    <a:pt x="301184" y="64990"/>
                  </a:lnTo>
                  <a:lnTo>
                    <a:pt x="347458" y="86820"/>
                  </a:lnTo>
                  <a:lnTo>
                    <a:pt x="391919" y="111259"/>
                  </a:lnTo>
                  <a:lnTo>
                    <a:pt x="434311" y="138104"/>
                  </a:lnTo>
                  <a:lnTo>
                    <a:pt x="474374" y="167156"/>
                  </a:lnTo>
                  <a:lnTo>
                    <a:pt x="511850" y="198213"/>
                  </a:lnTo>
                  <a:lnTo>
                    <a:pt x="546479" y="231076"/>
                  </a:lnTo>
                  <a:lnTo>
                    <a:pt x="578004" y="265544"/>
                  </a:lnTo>
                  <a:lnTo>
                    <a:pt x="606164" y="301416"/>
                  </a:lnTo>
                  <a:lnTo>
                    <a:pt x="630703" y="338491"/>
                  </a:lnTo>
                  <a:lnTo>
                    <a:pt x="650187" y="374164"/>
                  </a:lnTo>
                  <a:lnTo>
                    <a:pt x="666047" y="410553"/>
                  </a:lnTo>
                  <a:lnTo>
                    <a:pt x="668323" y="416675"/>
                  </a:lnTo>
                  <a:lnTo>
                    <a:pt x="670313" y="422308"/>
                  </a:lnTo>
                </a:path>
              </a:pathLst>
            </a:custGeom>
            <a:ln w="19049">
              <a:solidFill>
                <a:srgbClr val="595959"/>
              </a:solidFill>
            </a:ln>
          </p:spPr>
          <p:txBody>
            <a:bodyPr wrap="square" lIns="0" tIns="0" rIns="0" bIns="0" rtlCol="0"/>
            <a:lstStyle/>
            <a:p>
              <a:endParaRPr sz="2400"/>
            </a:p>
          </p:txBody>
        </p:sp>
        <p:pic>
          <p:nvPicPr>
            <p:cNvPr id="11" name="object 11"/>
            <p:cNvPicPr/>
            <p:nvPr/>
          </p:nvPicPr>
          <p:blipFill>
            <a:blip r:embed="rId4" cstate="print"/>
            <a:stretch>
              <a:fillRect/>
            </a:stretch>
          </p:blipFill>
          <p:spPr>
            <a:xfrm>
              <a:off x="2484018" y="3157388"/>
              <a:ext cx="81040" cy="109628"/>
            </a:xfrm>
            <a:prstGeom prst="rect">
              <a:avLst/>
            </a:prstGeom>
          </p:spPr>
        </p:pic>
        <p:sp>
          <p:nvSpPr>
            <p:cNvPr id="12" name="object 12"/>
            <p:cNvSpPr/>
            <p:nvPr/>
          </p:nvSpPr>
          <p:spPr>
            <a:xfrm>
              <a:off x="5667937" y="3222660"/>
              <a:ext cx="1117600" cy="424815"/>
            </a:xfrm>
            <a:custGeom>
              <a:avLst/>
              <a:gdLst/>
              <a:ahLst/>
              <a:cxnLst/>
              <a:rect l="l" t="t" r="r" b="b"/>
              <a:pathLst>
                <a:path w="1117600" h="424814">
                  <a:moveTo>
                    <a:pt x="0" y="212100"/>
                  </a:moveTo>
                  <a:lnTo>
                    <a:pt x="3759" y="187364"/>
                  </a:lnTo>
                  <a:lnTo>
                    <a:pt x="14756" y="163467"/>
                  </a:lnTo>
                  <a:lnTo>
                    <a:pt x="56792" y="118823"/>
                  </a:lnTo>
                  <a:lnTo>
                    <a:pt x="122751" y="79442"/>
                  </a:lnTo>
                  <a:lnTo>
                    <a:pt x="163654" y="62122"/>
                  </a:lnTo>
                  <a:lnTo>
                    <a:pt x="209280" y="46595"/>
                  </a:lnTo>
                  <a:lnTo>
                    <a:pt x="259210" y="33021"/>
                  </a:lnTo>
                  <a:lnTo>
                    <a:pt x="313025" y="21558"/>
                  </a:lnTo>
                  <a:lnTo>
                    <a:pt x="370306" y="12365"/>
                  </a:lnTo>
                  <a:lnTo>
                    <a:pt x="430633" y="5601"/>
                  </a:lnTo>
                  <a:lnTo>
                    <a:pt x="493587" y="1426"/>
                  </a:lnTo>
                  <a:lnTo>
                    <a:pt x="558749" y="0"/>
                  </a:lnTo>
                  <a:lnTo>
                    <a:pt x="623912" y="1426"/>
                  </a:lnTo>
                  <a:lnTo>
                    <a:pt x="686866" y="5601"/>
                  </a:lnTo>
                  <a:lnTo>
                    <a:pt x="747193" y="12365"/>
                  </a:lnTo>
                  <a:lnTo>
                    <a:pt x="804474" y="21558"/>
                  </a:lnTo>
                  <a:lnTo>
                    <a:pt x="858289" y="33021"/>
                  </a:lnTo>
                  <a:lnTo>
                    <a:pt x="908219" y="46595"/>
                  </a:lnTo>
                  <a:lnTo>
                    <a:pt x="953845" y="62122"/>
                  </a:lnTo>
                  <a:lnTo>
                    <a:pt x="994748" y="79442"/>
                  </a:lnTo>
                  <a:lnTo>
                    <a:pt x="1030509" y="98395"/>
                  </a:lnTo>
                  <a:lnTo>
                    <a:pt x="1084925" y="140567"/>
                  </a:lnTo>
                  <a:lnTo>
                    <a:pt x="1113740" y="187364"/>
                  </a:lnTo>
                  <a:lnTo>
                    <a:pt x="1117499" y="212100"/>
                  </a:lnTo>
                  <a:lnTo>
                    <a:pt x="1102743" y="260732"/>
                  </a:lnTo>
                  <a:lnTo>
                    <a:pt x="1060707" y="305376"/>
                  </a:lnTo>
                  <a:lnTo>
                    <a:pt x="994748" y="344757"/>
                  </a:lnTo>
                  <a:lnTo>
                    <a:pt x="953845" y="362077"/>
                  </a:lnTo>
                  <a:lnTo>
                    <a:pt x="908219" y="377604"/>
                  </a:lnTo>
                  <a:lnTo>
                    <a:pt x="858289" y="391178"/>
                  </a:lnTo>
                  <a:lnTo>
                    <a:pt x="804474" y="402642"/>
                  </a:lnTo>
                  <a:lnTo>
                    <a:pt x="747193" y="411835"/>
                  </a:lnTo>
                  <a:lnTo>
                    <a:pt x="686866" y="418598"/>
                  </a:lnTo>
                  <a:lnTo>
                    <a:pt x="623912" y="422773"/>
                  </a:lnTo>
                  <a:lnTo>
                    <a:pt x="558749" y="424200"/>
                  </a:lnTo>
                  <a:lnTo>
                    <a:pt x="493587" y="422773"/>
                  </a:lnTo>
                  <a:lnTo>
                    <a:pt x="430633" y="418598"/>
                  </a:lnTo>
                  <a:lnTo>
                    <a:pt x="370306" y="411835"/>
                  </a:lnTo>
                  <a:lnTo>
                    <a:pt x="313025" y="402642"/>
                  </a:lnTo>
                  <a:lnTo>
                    <a:pt x="259210" y="391178"/>
                  </a:lnTo>
                  <a:lnTo>
                    <a:pt x="209280" y="377604"/>
                  </a:lnTo>
                  <a:lnTo>
                    <a:pt x="163654" y="362077"/>
                  </a:lnTo>
                  <a:lnTo>
                    <a:pt x="122751" y="344757"/>
                  </a:lnTo>
                  <a:lnTo>
                    <a:pt x="86990" y="325804"/>
                  </a:lnTo>
                  <a:lnTo>
                    <a:pt x="32574" y="283632"/>
                  </a:lnTo>
                  <a:lnTo>
                    <a:pt x="3759" y="236835"/>
                  </a:lnTo>
                  <a:lnTo>
                    <a:pt x="0" y="212100"/>
                  </a:lnTo>
                  <a:close/>
                </a:path>
              </a:pathLst>
            </a:custGeom>
            <a:ln w="19049">
              <a:solidFill>
                <a:srgbClr val="595959"/>
              </a:solidFill>
            </a:ln>
          </p:spPr>
          <p:txBody>
            <a:bodyPr wrap="square" lIns="0" tIns="0" rIns="0" bIns="0" rtlCol="0"/>
            <a:lstStyle/>
            <a:p>
              <a:endParaRPr sz="2400"/>
            </a:p>
          </p:txBody>
        </p:sp>
      </p:grpSp>
      <p:sp>
        <p:nvSpPr>
          <p:cNvPr id="13" name="object 13"/>
          <p:cNvSpPr txBox="1"/>
          <p:nvPr/>
        </p:nvSpPr>
        <p:spPr>
          <a:xfrm>
            <a:off x="8094427" y="4413565"/>
            <a:ext cx="416560" cy="304421"/>
          </a:xfrm>
          <a:prstGeom prst="rect">
            <a:avLst/>
          </a:prstGeom>
        </p:spPr>
        <p:txBody>
          <a:bodyPr vert="horz" wrap="square" lIns="0" tIns="16933" rIns="0" bIns="0" rtlCol="0">
            <a:spAutoFit/>
          </a:bodyPr>
          <a:lstStyle/>
          <a:p>
            <a:pPr marL="16933">
              <a:spcBef>
                <a:spcPts val="133"/>
              </a:spcBef>
            </a:pPr>
            <a:r>
              <a:rPr sz="1867" dirty="0">
                <a:latin typeface="Arial"/>
                <a:cs typeface="Arial"/>
              </a:rPr>
              <a:t>Mul</a:t>
            </a:r>
            <a:endParaRPr sz="1867">
              <a:latin typeface="Arial"/>
              <a:cs typeface="Arial"/>
            </a:endParaRPr>
          </a:p>
        </p:txBody>
      </p:sp>
      <p:grpSp>
        <p:nvGrpSpPr>
          <p:cNvPr id="14" name="object 14"/>
          <p:cNvGrpSpPr/>
          <p:nvPr/>
        </p:nvGrpSpPr>
        <p:grpSpPr>
          <a:xfrm>
            <a:off x="975950" y="3377549"/>
            <a:ext cx="4365413" cy="1258147"/>
            <a:chOff x="731962" y="2533162"/>
            <a:chExt cx="3274060" cy="943610"/>
          </a:xfrm>
        </p:grpSpPr>
        <p:sp>
          <p:nvSpPr>
            <p:cNvPr id="15" name="object 15"/>
            <p:cNvSpPr/>
            <p:nvPr/>
          </p:nvSpPr>
          <p:spPr>
            <a:xfrm>
              <a:off x="3497950" y="3434760"/>
              <a:ext cx="412115" cy="635"/>
            </a:xfrm>
            <a:custGeom>
              <a:avLst/>
              <a:gdLst/>
              <a:ahLst/>
              <a:cxnLst/>
              <a:rect l="l" t="t" r="r" b="b"/>
              <a:pathLst>
                <a:path w="412114" h="635">
                  <a:moveTo>
                    <a:pt x="0" y="0"/>
                  </a:moveTo>
                  <a:lnTo>
                    <a:pt x="71570" y="16"/>
                  </a:lnTo>
                  <a:lnTo>
                    <a:pt x="130512" y="62"/>
                  </a:lnTo>
                  <a:lnTo>
                    <a:pt x="179981" y="129"/>
                  </a:lnTo>
                  <a:lnTo>
                    <a:pt x="223133" y="211"/>
                  </a:lnTo>
                  <a:lnTo>
                    <a:pt x="263126" y="299"/>
                  </a:lnTo>
                  <a:lnTo>
                    <a:pt x="287919" y="355"/>
                  </a:lnTo>
                  <a:lnTo>
                    <a:pt x="313482" y="410"/>
                  </a:lnTo>
                  <a:lnTo>
                    <a:pt x="340586" y="460"/>
                  </a:lnTo>
                  <a:lnTo>
                    <a:pt x="370002" y="506"/>
                  </a:lnTo>
                  <a:lnTo>
                    <a:pt x="411899" y="547"/>
                  </a:lnTo>
                </a:path>
              </a:pathLst>
            </a:custGeom>
            <a:ln w="19049">
              <a:solidFill>
                <a:srgbClr val="595959"/>
              </a:solidFill>
            </a:ln>
          </p:spPr>
          <p:txBody>
            <a:bodyPr wrap="square" lIns="0" tIns="0" rIns="0" bIns="0" rtlCol="0"/>
            <a:lstStyle/>
            <a:p>
              <a:endParaRPr sz="2400"/>
            </a:p>
          </p:txBody>
        </p:sp>
        <p:pic>
          <p:nvPicPr>
            <p:cNvPr id="16" name="object 16"/>
            <p:cNvPicPr/>
            <p:nvPr/>
          </p:nvPicPr>
          <p:blipFill>
            <a:blip r:embed="rId3" cstate="print"/>
            <a:stretch>
              <a:fillRect/>
            </a:stretch>
          </p:blipFill>
          <p:spPr>
            <a:xfrm>
              <a:off x="3900310" y="3394317"/>
              <a:ext cx="105515" cy="81981"/>
            </a:xfrm>
            <a:prstGeom prst="rect">
              <a:avLst/>
            </a:prstGeom>
          </p:spPr>
        </p:pic>
        <p:sp>
          <p:nvSpPr>
            <p:cNvPr id="17" name="object 17"/>
            <p:cNvSpPr/>
            <p:nvPr/>
          </p:nvSpPr>
          <p:spPr>
            <a:xfrm>
              <a:off x="736724" y="2537924"/>
              <a:ext cx="1117600" cy="424815"/>
            </a:xfrm>
            <a:custGeom>
              <a:avLst/>
              <a:gdLst/>
              <a:ahLst/>
              <a:cxnLst/>
              <a:rect l="l" t="t" r="r" b="b"/>
              <a:pathLst>
                <a:path w="1117600" h="424814">
                  <a:moveTo>
                    <a:pt x="0" y="0"/>
                  </a:moveTo>
                  <a:lnTo>
                    <a:pt x="1117499" y="0"/>
                  </a:lnTo>
                  <a:lnTo>
                    <a:pt x="1117499" y="424199"/>
                  </a:lnTo>
                  <a:lnTo>
                    <a:pt x="0" y="424199"/>
                  </a:lnTo>
                  <a:lnTo>
                    <a:pt x="0" y="0"/>
                  </a:lnTo>
                  <a:close/>
                </a:path>
              </a:pathLst>
            </a:custGeom>
            <a:ln w="9524">
              <a:solidFill>
                <a:srgbClr val="000000"/>
              </a:solidFill>
            </a:ln>
          </p:spPr>
          <p:txBody>
            <a:bodyPr wrap="square" lIns="0" tIns="0" rIns="0" bIns="0" rtlCol="0"/>
            <a:lstStyle/>
            <a:p>
              <a:endParaRPr sz="2400"/>
            </a:p>
          </p:txBody>
        </p:sp>
      </p:grpSp>
      <p:sp>
        <p:nvSpPr>
          <p:cNvPr id="18" name="object 18"/>
          <p:cNvSpPr txBox="1"/>
          <p:nvPr/>
        </p:nvSpPr>
        <p:spPr>
          <a:xfrm>
            <a:off x="1341545" y="3500585"/>
            <a:ext cx="771313" cy="304421"/>
          </a:xfrm>
          <a:prstGeom prst="rect">
            <a:avLst/>
          </a:prstGeom>
        </p:spPr>
        <p:txBody>
          <a:bodyPr vert="horz" wrap="square" lIns="0" tIns="16933" rIns="0" bIns="0" rtlCol="0">
            <a:spAutoFit/>
          </a:bodyPr>
          <a:lstStyle/>
          <a:p>
            <a:pPr marL="16933">
              <a:spcBef>
                <a:spcPts val="133"/>
              </a:spcBef>
            </a:pPr>
            <a:r>
              <a:rPr sz="1867" b="1" spc="-7" dirty="0">
                <a:latin typeface="Arial"/>
                <a:cs typeface="Arial"/>
              </a:rPr>
              <a:t>biases</a:t>
            </a:r>
            <a:endParaRPr sz="1867">
              <a:latin typeface="Arial"/>
              <a:cs typeface="Arial"/>
            </a:endParaRPr>
          </a:p>
        </p:txBody>
      </p:sp>
      <p:sp>
        <p:nvSpPr>
          <p:cNvPr id="19" name="object 19"/>
          <p:cNvSpPr txBox="1"/>
          <p:nvPr/>
        </p:nvSpPr>
        <p:spPr>
          <a:xfrm>
            <a:off x="982199" y="4296881"/>
            <a:ext cx="1490133" cy="422402"/>
          </a:xfrm>
          <a:prstGeom prst="rect">
            <a:avLst/>
          </a:prstGeom>
          <a:ln w="19049">
            <a:solidFill>
              <a:srgbClr val="CCCCCC"/>
            </a:solidFill>
          </a:ln>
        </p:spPr>
        <p:txBody>
          <a:bodyPr vert="horz" wrap="square" lIns="0" tIns="133773" rIns="0" bIns="0" rtlCol="0">
            <a:spAutoFit/>
          </a:bodyPr>
          <a:lstStyle/>
          <a:p>
            <a:pPr algn="ctr">
              <a:spcBef>
                <a:spcPts val="1053"/>
              </a:spcBef>
            </a:pPr>
            <a:r>
              <a:rPr sz="1867" spc="-7" dirty="0">
                <a:latin typeface="Arial"/>
                <a:cs typeface="Arial"/>
              </a:rPr>
              <a:t>...</a:t>
            </a:r>
            <a:endParaRPr sz="1867">
              <a:latin typeface="Arial"/>
              <a:cs typeface="Arial"/>
            </a:endParaRPr>
          </a:p>
        </p:txBody>
      </p:sp>
      <p:sp>
        <p:nvSpPr>
          <p:cNvPr id="20" name="object 20"/>
          <p:cNvSpPr txBox="1"/>
          <p:nvPr/>
        </p:nvSpPr>
        <p:spPr>
          <a:xfrm>
            <a:off x="886633" y="5209833"/>
            <a:ext cx="1681480" cy="422402"/>
          </a:xfrm>
          <a:prstGeom prst="rect">
            <a:avLst/>
          </a:prstGeom>
          <a:ln w="19049">
            <a:solidFill>
              <a:srgbClr val="595959"/>
            </a:solidFill>
          </a:ln>
        </p:spPr>
        <p:txBody>
          <a:bodyPr vert="horz" wrap="square" lIns="0" tIns="133773" rIns="0" bIns="0" rtlCol="0">
            <a:spAutoFit/>
          </a:bodyPr>
          <a:lstStyle/>
          <a:p>
            <a:pPr marL="181182">
              <a:spcBef>
                <a:spcPts val="1053"/>
              </a:spcBef>
            </a:pPr>
            <a:r>
              <a:rPr sz="1867" spc="-7" dirty="0">
                <a:latin typeface="Arial"/>
                <a:cs typeface="Arial"/>
              </a:rPr>
              <a:t>learning</a:t>
            </a:r>
            <a:r>
              <a:rPr sz="1867" spc="-67" dirty="0">
                <a:latin typeface="Arial"/>
                <a:cs typeface="Arial"/>
              </a:rPr>
              <a:t> </a:t>
            </a:r>
            <a:r>
              <a:rPr sz="1867" dirty="0">
                <a:latin typeface="Arial"/>
                <a:cs typeface="Arial"/>
              </a:rPr>
              <a:t>rate</a:t>
            </a:r>
            <a:endParaRPr sz="1867">
              <a:latin typeface="Arial"/>
              <a:cs typeface="Arial"/>
            </a:endParaRPr>
          </a:p>
        </p:txBody>
      </p:sp>
      <p:sp>
        <p:nvSpPr>
          <p:cNvPr id="21" name="object 21"/>
          <p:cNvSpPr/>
          <p:nvPr/>
        </p:nvSpPr>
        <p:spPr>
          <a:xfrm>
            <a:off x="9748866" y="4296881"/>
            <a:ext cx="1490133" cy="566420"/>
          </a:xfrm>
          <a:custGeom>
            <a:avLst/>
            <a:gdLst/>
            <a:ahLst/>
            <a:cxnLst/>
            <a:rect l="l" t="t" r="r" b="b"/>
            <a:pathLst>
              <a:path w="1117600" h="424814">
                <a:moveTo>
                  <a:pt x="0" y="212100"/>
                </a:moveTo>
                <a:lnTo>
                  <a:pt x="3759" y="187364"/>
                </a:lnTo>
                <a:lnTo>
                  <a:pt x="14756" y="163467"/>
                </a:lnTo>
                <a:lnTo>
                  <a:pt x="56792" y="118823"/>
                </a:lnTo>
                <a:lnTo>
                  <a:pt x="122751" y="79442"/>
                </a:lnTo>
                <a:lnTo>
                  <a:pt x="163654" y="62122"/>
                </a:lnTo>
                <a:lnTo>
                  <a:pt x="209280" y="46595"/>
                </a:lnTo>
                <a:lnTo>
                  <a:pt x="259210" y="33021"/>
                </a:lnTo>
                <a:lnTo>
                  <a:pt x="313025" y="21558"/>
                </a:lnTo>
                <a:lnTo>
                  <a:pt x="370306" y="12365"/>
                </a:lnTo>
                <a:lnTo>
                  <a:pt x="430633" y="5601"/>
                </a:lnTo>
                <a:lnTo>
                  <a:pt x="493587" y="1426"/>
                </a:lnTo>
                <a:lnTo>
                  <a:pt x="558749" y="0"/>
                </a:lnTo>
                <a:lnTo>
                  <a:pt x="623912" y="1426"/>
                </a:lnTo>
                <a:lnTo>
                  <a:pt x="686866" y="5601"/>
                </a:lnTo>
                <a:lnTo>
                  <a:pt x="747193" y="12365"/>
                </a:lnTo>
                <a:lnTo>
                  <a:pt x="804474" y="21558"/>
                </a:lnTo>
                <a:lnTo>
                  <a:pt x="858289" y="33021"/>
                </a:lnTo>
                <a:lnTo>
                  <a:pt x="908219" y="46595"/>
                </a:lnTo>
                <a:lnTo>
                  <a:pt x="953845" y="62122"/>
                </a:lnTo>
                <a:lnTo>
                  <a:pt x="994748" y="79442"/>
                </a:lnTo>
                <a:lnTo>
                  <a:pt x="1030509" y="98395"/>
                </a:lnTo>
                <a:lnTo>
                  <a:pt x="1084925" y="140567"/>
                </a:lnTo>
                <a:lnTo>
                  <a:pt x="1113740" y="187364"/>
                </a:lnTo>
                <a:lnTo>
                  <a:pt x="1117499" y="212100"/>
                </a:lnTo>
                <a:lnTo>
                  <a:pt x="1102743" y="260732"/>
                </a:lnTo>
                <a:lnTo>
                  <a:pt x="1060707" y="305376"/>
                </a:lnTo>
                <a:lnTo>
                  <a:pt x="994748" y="344757"/>
                </a:lnTo>
                <a:lnTo>
                  <a:pt x="953845" y="362077"/>
                </a:lnTo>
                <a:lnTo>
                  <a:pt x="908219" y="377604"/>
                </a:lnTo>
                <a:lnTo>
                  <a:pt x="858289" y="391178"/>
                </a:lnTo>
                <a:lnTo>
                  <a:pt x="804474" y="402642"/>
                </a:lnTo>
                <a:lnTo>
                  <a:pt x="747193" y="411835"/>
                </a:lnTo>
                <a:lnTo>
                  <a:pt x="686866" y="418598"/>
                </a:lnTo>
                <a:lnTo>
                  <a:pt x="623912" y="422773"/>
                </a:lnTo>
                <a:lnTo>
                  <a:pt x="558749" y="424200"/>
                </a:lnTo>
                <a:lnTo>
                  <a:pt x="493587" y="422773"/>
                </a:lnTo>
                <a:lnTo>
                  <a:pt x="430633" y="418598"/>
                </a:lnTo>
                <a:lnTo>
                  <a:pt x="370306" y="411835"/>
                </a:lnTo>
                <a:lnTo>
                  <a:pt x="313025" y="402642"/>
                </a:lnTo>
                <a:lnTo>
                  <a:pt x="259210" y="391178"/>
                </a:lnTo>
                <a:lnTo>
                  <a:pt x="209280" y="377604"/>
                </a:lnTo>
                <a:lnTo>
                  <a:pt x="163654" y="362077"/>
                </a:lnTo>
                <a:lnTo>
                  <a:pt x="122751" y="344757"/>
                </a:lnTo>
                <a:lnTo>
                  <a:pt x="86990" y="325804"/>
                </a:lnTo>
                <a:lnTo>
                  <a:pt x="32574" y="283632"/>
                </a:lnTo>
                <a:lnTo>
                  <a:pt x="3759" y="236835"/>
                </a:lnTo>
                <a:lnTo>
                  <a:pt x="0" y="212100"/>
                </a:lnTo>
                <a:close/>
              </a:path>
            </a:pathLst>
          </a:custGeom>
          <a:ln w="9524">
            <a:solidFill>
              <a:srgbClr val="000000"/>
            </a:solidFill>
          </a:ln>
        </p:spPr>
        <p:txBody>
          <a:bodyPr wrap="square" lIns="0" tIns="0" rIns="0" bIns="0" rtlCol="0"/>
          <a:lstStyle/>
          <a:p>
            <a:endParaRPr sz="2400"/>
          </a:p>
        </p:txBody>
      </p:sp>
      <p:sp>
        <p:nvSpPr>
          <p:cNvPr id="22" name="object 22"/>
          <p:cNvSpPr txBox="1"/>
          <p:nvPr/>
        </p:nvSpPr>
        <p:spPr>
          <a:xfrm>
            <a:off x="10338567" y="4413565"/>
            <a:ext cx="310727"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a:t>
            </a:r>
            <a:endParaRPr sz="1867">
              <a:latin typeface="Arial"/>
              <a:cs typeface="Arial"/>
            </a:endParaRPr>
          </a:p>
        </p:txBody>
      </p:sp>
      <p:grpSp>
        <p:nvGrpSpPr>
          <p:cNvPr id="23" name="object 23"/>
          <p:cNvGrpSpPr/>
          <p:nvPr/>
        </p:nvGrpSpPr>
        <p:grpSpPr>
          <a:xfrm>
            <a:off x="2555134" y="4284181"/>
            <a:ext cx="7169573" cy="1221740"/>
            <a:chOff x="1916350" y="3213135"/>
            <a:chExt cx="5377180" cy="916305"/>
          </a:xfrm>
        </p:grpSpPr>
        <p:sp>
          <p:nvSpPr>
            <p:cNvPr id="24" name="object 24"/>
            <p:cNvSpPr/>
            <p:nvPr/>
          </p:nvSpPr>
          <p:spPr>
            <a:xfrm>
              <a:off x="1925875" y="3674457"/>
              <a:ext cx="3834765" cy="445134"/>
            </a:xfrm>
            <a:custGeom>
              <a:avLst/>
              <a:gdLst/>
              <a:ahLst/>
              <a:cxnLst/>
              <a:rect l="l" t="t" r="r" b="b"/>
              <a:pathLst>
                <a:path w="3834765" h="445135">
                  <a:moveTo>
                    <a:pt x="0" y="445017"/>
                  </a:moveTo>
                  <a:lnTo>
                    <a:pt x="55267" y="444946"/>
                  </a:lnTo>
                  <a:lnTo>
                    <a:pt x="110525" y="444733"/>
                  </a:lnTo>
                  <a:lnTo>
                    <a:pt x="165763" y="444381"/>
                  </a:lnTo>
                  <a:lnTo>
                    <a:pt x="220972" y="443889"/>
                  </a:lnTo>
                  <a:lnTo>
                    <a:pt x="276141" y="443261"/>
                  </a:lnTo>
                  <a:lnTo>
                    <a:pt x="331261" y="442496"/>
                  </a:lnTo>
                  <a:lnTo>
                    <a:pt x="386322" y="441597"/>
                  </a:lnTo>
                  <a:lnTo>
                    <a:pt x="441315" y="440564"/>
                  </a:lnTo>
                  <a:lnTo>
                    <a:pt x="496228" y="439400"/>
                  </a:lnTo>
                  <a:lnTo>
                    <a:pt x="551053" y="438105"/>
                  </a:lnTo>
                  <a:lnTo>
                    <a:pt x="605780" y="436680"/>
                  </a:lnTo>
                  <a:lnTo>
                    <a:pt x="660398" y="435128"/>
                  </a:lnTo>
                  <a:lnTo>
                    <a:pt x="714899" y="433449"/>
                  </a:lnTo>
                  <a:lnTo>
                    <a:pt x="769271" y="431645"/>
                  </a:lnTo>
                  <a:lnTo>
                    <a:pt x="823506" y="429716"/>
                  </a:lnTo>
                  <a:lnTo>
                    <a:pt x="877593" y="427666"/>
                  </a:lnTo>
                  <a:lnTo>
                    <a:pt x="931523" y="425494"/>
                  </a:lnTo>
                  <a:lnTo>
                    <a:pt x="985285" y="423202"/>
                  </a:lnTo>
                  <a:lnTo>
                    <a:pt x="1038871" y="420792"/>
                  </a:lnTo>
                  <a:lnTo>
                    <a:pt x="1092269" y="418265"/>
                  </a:lnTo>
                  <a:lnTo>
                    <a:pt x="1145471" y="415622"/>
                  </a:lnTo>
                  <a:lnTo>
                    <a:pt x="1198466" y="412864"/>
                  </a:lnTo>
                  <a:lnTo>
                    <a:pt x="1251245" y="409994"/>
                  </a:lnTo>
                  <a:lnTo>
                    <a:pt x="1303797" y="407011"/>
                  </a:lnTo>
                  <a:lnTo>
                    <a:pt x="1356113" y="403918"/>
                  </a:lnTo>
                  <a:lnTo>
                    <a:pt x="1408184" y="400716"/>
                  </a:lnTo>
                  <a:lnTo>
                    <a:pt x="1459998" y="397407"/>
                  </a:lnTo>
                  <a:lnTo>
                    <a:pt x="1511547" y="393991"/>
                  </a:lnTo>
                  <a:lnTo>
                    <a:pt x="1562821" y="390469"/>
                  </a:lnTo>
                  <a:lnTo>
                    <a:pt x="1613809" y="386845"/>
                  </a:lnTo>
                  <a:lnTo>
                    <a:pt x="1664502" y="383118"/>
                  </a:lnTo>
                  <a:lnTo>
                    <a:pt x="1714890" y="379289"/>
                  </a:lnTo>
                  <a:lnTo>
                    <a:pt x="1764964" y="375362"/>
                  </a:lnTo>
                  <a:lnTo>
                    <a:pt x="1814712" y="371336"/>
                  </a:lnTo>
                  <a:lnTo>
                    <a:pt x="1864126" y="367213"/>
                  </a:lnTo>
                  <a:lnTo>
                    <a:pt x="1913196" y="362994"/>
                  </a:lnTo>
                  <a:lnTo>
                    <a:pt x="1961912" y="358681"/>
                  </a:lnTo>
                  <a:lnTo>
                    <a:pt x="2010263" y="354275"/>
                  </a:lnTo>
                  <a:lnTo>
                    <a:pt x="2058241" y="349778"/>
                  </a:lnTo>
                  <a:lnTo>
                    <a:pt x="2105835" y="345190"/>
                  </a:lnTo>
                  <a:lnTo>
                    <a:pt x="2153036" y="340514"/>
                  </a:lnTo>
                  <a:lnTo>
                    <a:pt x="2199833" y="335750"/>
                  </a:lnTo>
                  <a:lnTo>
                    <a:pt x="2246217" y="330900"/>
                  </a:lnTo>
                  <a:lnTo>
                    <a:pt x="2292178" y="325965"/>
                  </a:lnTo>
                  <a:lnTo>
                    <a:pt x="2337707" y="320946"/>
                  </a:lnTo>
                  <a:lnTo>
                    <a:pt x="2382792" y="315846"/>
                  </a:lnTo>
                  <a:lnTo>
                    <a:pt x="2427425" y="310664"/>
                  </a:lnTo>
                  <a:lnTo>
                    <a:pt x="2471596" y="305403"/>
                  </a:lnTo>
                  <a:lnTo>
                    <a:pt x="2515294" y="300064"/>
                  </a:lnTo>
                  <a:lnTo>
                    <a:pt x="2558510" y="294649"/>
                  </a:lnTo>
                  <a:lnTo>
                    <a:pt x="2601235" y="289158"/>
                  </a:lnTo>
                  <a:lnTo>
                    <a:pt x="2643457" y="283592"/>
                  </a:lnTo>
                  <a:lnTo>
                    <a:pt x="2685168" y="277954"/>
                  </a:lnTo>
                  <a:lnTo>
                    <a:pt x="2745624" y="269525"/>
                  </a:lnTo>
                  <a:lnTo>
                    <a:pt x="2804919" y="260945"/>
                  </a:lnTo>
                  <a:lnTo>
                    <a:pt x="2863021" y="252218"/>
                  </a:lnTo>
                  <a:lnTo>
                    <a:pt x="2919899" y="243350"/>
                  </a:lnTo>
                  <a:lnTo>
                    <a:pt x="2975520" y="234345"/>
                  </a:lnTo>
                  <a:lnTo>
                    <a:pt x="3029855" y="225206"/>
                  </a:lnTo>
                  <a:lnTo>
                    <a:pt x="3082872" y="215938"/>
                  </a:lnTo>
                  <a:lnTo>
                    <a:pt x="3134538" y="206546"/>
                  </a:lnTo>
                  <a:lnTo>
                    <a:pt x="3184823" y="197034"/>
                  </a:lnTo>
                  <a:lnTo>
                    <a:pt x="3233696" y="187405"/>
                  </a:lnTo>
                  <a:lnTo>
                    <a:pt x="3281124" y="177665"/>
                  </a:lnTo>
                  <a:lnTo>
                    <a:pt x="3327077" y="167817"/>
                  </a:lnTo>
                  <a:lnTo>
                    <a:pt x="3371524" y="157866"/>
                  </a:lnTo>
                  <a:lnTo>
                    <a:pt x="3414432" y="147817"/>
                  </a:lnTo>
                  <a:lnTo>
                    <a:pt x="3455770" y="137672"/>
                  </a:lnTo>
                  <a:lnTo>
                    <a:pt x="3495507" y="127438"/>
                  </a:lnTo>
                  <a:lnTo>
                    <a:pt x="3533612" y="117118"/>
                  </a:lnTo>
                  <a:lnTo>
                    <a:pt x="3631355" y="87800"/>
                  </a:lnTo>
                  <a:lnTo>
                    <a:pt x="3686980" y="68659"/>
                  </a:lnTo>
                  <a:lnTo>
                    <a:pt x="3736747" y="49317"/>
                  </a:lnTo>
                  <a:lnTo>
                    <a:pt x="3780473" y="29800"/>
                  </a:lnTo>
                  <a:lnTo>
                    <a:pt x="3817974" y="10132"/>
                  </a:lnTo>
                  <a:lnTo>
                    <a:pt x="3833358" y="868"/>
                  </a:lnTo>
                  <a:lnTo>
                    <a:pt x="3834710" y="0"/>
                  </a:lnTo>
                </a:path>
              </a:pathLst>
            </a:custGeom>
            <a:ln w="19049">
              <a:solidFill>
                <a:srgbClr val="595959"/>
              </a:solidFill>
            </a:ln>
          </p:spPr>
          <p:txBody>
            <a:bodyPr wrap="square" lIns="0" tIns="0" rIns="0" bIns="0" rtlCol="0"/>
            <a:lstStyle/>
            <a:p>
              <a:endParaRPr sz="2400"/>
            </a:p>
          </p:txBody>
        </p:sp>
        <p:pic>
          <p:nvPicPr>
            <p:cNvPr id="25" name="object 25"/>
            <p:cNvPicPr/>
            <p:nvPr/>
          </p:nvPicPr>
          <p:blipFill>
            <a:blip r:embed="rId5" cstate="print"/>
            <a:stretch>
              <a:fillRect/>
            </a:stretch>
          </p:blipFill>
          <p:spPr>
            <a:xfrm>
              <a:off x="5726399" y="3597176"/>
              <a:ext cx="97403" cy="106348"/>
            </a:xfrm>
            <a:prstGeom prst="rect">
              <a:avLst/>
            </a:prstGeom>
          </p:spPr>
        </p:pic>
        <p:sp>
          <p:nvSpPr>
            <p:cNvPr id="26" name="object 26"/>
            <p:cNvSpPr/>
            <p:nvPr/>
          </p:nvSpPr>
          <p:spPr>
            <a:xfrm>
              <a:off x="6785437" y="3434760"/>
              <a:ext cx="412115" cy="635"/>
            </a:xfrm>
            <a:custGeom>
              <a:avLst/>
              <a:gdLst/>
              <a:ahLst/>
              <a:cxnLst/>
              <a:rect l="l" t="t" r="r" b="b"/>
              <a:pathLst>
                <a:path w="412115" h="635">
                  <a:moveTo>
                    <a:pt x="0" y="0"/>
                  </a:moveTo>
                  <a:lnTo>
                    <a:pt x="71564" y="16"/>
                  </a:lnTo>
                  <a:lnTo>
                    <a:pt x="130500" y="62"/>
                  </a:lnTo>
                  <a:lnTo>
                    <a:pt x="179964" y="129"/>
                  </a:lnTo>
                  <a:lnTo>
                    <a:pt x="223113" y="211"/>
                  </a:lnTo>
                  <a:lnTo>
                    <a:pt x="263105" y="299"/>
                  </a:lnTo>
                  <a:lnTo>
                    <a:pt x="287899" y="355"/>
                  </a:lnTo>
                  <a:lnTo>
                    <a:pt x="313464" y="410"/>
                  </a:lnTo>
                  <a:lnTo>
                    <a:pt x="340570" y="460"/>
                  </a:lnTo>
                  <a:lnTo>
                    <a:pt x="369988" y="506"/>
                  </a:lnTo>
                  <a:lnTo>
                    <a:pt x="411899" y="547"/>
                  </a:lnTo>
                </a:path>
              </a:pathLst>
            </a:custGeom>
            <a:ln w="19049">
              <a:solidFill>
                <a:srgbClr val="595959"/>
              </a:solidFill>
            </a:ln>
          </p:spPr>
          <p:txBody>
            <a:bodyPr wrap="square" lIns="0" tIns="0" rIns="0" bIns="0" rtlCol="0"/>
            <a:lstStyle/>
            <a:p>
              <a:endParaRPr sz="2400"/>
            </a:p>
          </p:txBody>
        </p:sp>
        <p:pic>
          <p:nvPicPr>
            <p:cNvPr id="27" name="object 27"/>
            <p:cNvPicPr/>
            <p:nvPr/>
          </p:nvPicPr>
          <p:blipFill>
            <a:blip r:embed="rId3" cstate="print"/>
            <a:stretch>
              <a:fillRect/>
            </a:stretch>
          </p:blipFill>
          <p:spPr>
            <a:xfrm>
              <a:off x="7187798" y="3394317"/>
              <a:ext cx="105514" cy="81981"/>
            </a:xfrm>
            <a:prstGeom prst="rect">
              <a:avLst/>
            </a:prstGeom>
          </p:spPr>
        </p:pic>
        <p:sp>
          <p:nvSpPr>
            <p:cNvPr id="28" name="object 28"/>
            <p:cNvSpPr/>
            <p:nvPr/>
          </p:nvSpPr>
          <p:spPr>
            <a:xfrm>
              <a:off x="4024200" y="3222660"/>
              <a:ext cx="1117600" cy="424815"/>
            </a:xfrm>
            <a:custGeom>
              <a:avLst/>
              <a:gdLst/>
              <a:ahLst/>
              <a:cxnLst/>
              <a:rect l="l" t="t" r="r" b="b"/>
              <a:pathLst>
                <a:path w="1117600" h="424814">
                  <a:moveTo>
                    <a:pt x="0" y="212100"/>
                  </a:moveTo>
                  <a:lnTo>
                    <a:pt x="3759" y="187364"/>
                  </a:lnTo>
                  <a:lnTo>
                    <a:pt x="14756" y="163467"/>
                  </a:lnTo>
                  <a:lnTo>
                    <a:pt x="56792" y="118823"/>
                  </a:lnTo>
                  <a:lnTo>
                    <a:pt x="122751" y="79442"/>
                  </a:lnTo>
                  <a:lnTo>
                    <a:pt x="163654" y="62122"/>
                  </a:lnTo>
                  <a:lnTo>
                    <a:pt x="209280" y="46595"/>
                  </a:lnTo>
                  <a:lnTo>
                    <a:pt x="259210" y="33021"/>
                  </a:lnTo>
                  <a:lnTo>
                    <a:pt x="313025" y="21558"/>
                  </a:lnTo>
                  <a:lnTo>
                    <a:pt x="370306" y="12365"/>
                  </a:lnTo>
                  <a:lnTo>
                    <a:pt x="430633" y="5601"/>
                  </a:lnTo>
                  <a:lnTo>
                    <a:pt x="493587" y="1426"/>
                  </a:lnTo>
                  <a:lnTo>
                    <a:pt x="558749" y="0"/>
                  </a:lnTo>
                  <a:lnTo>
                    <a:pt x="623912" y="1426"/>
                  </a:lnTo>
                  <a:lnTo>
                    <a:pt x="686866" y="5601"/>
                  </a:lnTo>
                  <a:lnTo>
                    <a:pt x="747193" y="12365"/>
                  </a:lnTo>
                  <a:lnTo>
                    <a:pt x="804474" y="21558"/>
                  </a:lnTo>
                  <a:lnTo>
                    <a:pt x="858289" y="33021"/>
                  </a:lnTo>
                  <a:lnTo>
                    <a:pt x="908219" y="46595"/>
                  </a:lnTo>
                  <a:lnTo>
                    <a:pt x="953845" y="62122"/>
                  </a:lnTo>
                  <a:lnTo>
                    <a:pt x="994748" y="79442"/>
                  </a:lnTo>
                  <a:lnTo>
                    <a:pt x="1030509" y="98395"/>
                  </a:lnTo>
                  <a:lnTo>
                    <a:pt x="1084925" y="140567"/>
                  </a:lnTo>
                  <a:lnTo>
                    <a:pt x="1113740" y="187364"/>
                  </a:lnTo>
                  <a:lnTo>
                    <a:pt x="1117499" y="212100"/>
                  </a:lnTo>
                  <a:lnTo>
                    <a:pt x="1102743" y="260732"/>
                  </a:lnTo>
                  <a:lnTo>
                    <a:pt x="1060707" y="305376"/>
                  </a:lnTo>
                  <a:lnTo>
                    <a:pt x="994748" y="344757"/>
                  </a:lnTo>
                  <a:lnTo>
                    <a:pt x="953845" y="362077"/>
                  </a:lnTo>
                  <a:lnTo>
                    <a:pt x="908219" y="377604"/>
                  </a:lnTo>
                  <a:lnTo>
                    <a:pt x="858289" y="391178"/>
                  </a:lnTo>
                  <a:lnTo>
                    <a:pt x="804474" y="402642"/>
                  </a:lnTo>
                  <a:lnTo>
                    <a:pt x="747193" y="411835"/>
                  </a:lnTo>
                  <a:lnTo>
                    <a:pt x="686866" y="418598"/>
                  </a:lnTo>
                  <a:lnTo>
                    <a:pt x="623912" y="422773"/>
                  </a:lnTo>
                  <a:lnTo>
                    <a:pt x="558749" y="424200"/>
                  </a:lnTo>
                  <a:lnTo>
                    <a:pt x="493587" y="422773"/>
                  </a:lnTo>
                  <a:lnTo>
                    <a:pt x="430633" y="418598"/>
                  </a:lnTo>
                  <a:lnTo>
                    <a:pt x="370306" y="411835"/>
                  </a:lnTo>
                  <a:lnTo>
                    <a:pt x="313025" y="402642"/>
                  </a:lnTo>
                  <a:lnTo>
                    <a:pt x="259210" y="391178"/>
                  </a:lnTo>
                  <a:lnTo>
                    <a:pt x="209280" y="377604"/>
                  </a:lnTo>
                  <a:lnTo>
                    <a:pt x="163654" y="362077"/>
                  </a:lnTo>
                  <a:lnTo>
                    <a:pt x="122751" y="344757"/>
                  </a:lnTo>
                  <a:lnTo>
                    <a:pt x="86990" y="325804"/>
                  </a:lnTo>
                  <a:lnTo>
                    <a:pt x="32574" y="283632"/>
                  </a:lnTo>
                  <a:lnTo>
                    <a:pt x="3759" y="236835"/>
                  </a:lnTo>
                  <a:lnTo>
                    <a:pt x="0" y="212100"/>
                  </a:lnTo>
                  <a:close/>
                </a:path>
              </a:pathLst>
            </a:custGeom>
            <a:ln w="19049">
              <a:solidFill>
                <a:srgbClr val="DEDEDE"/>
              </a:solidFill>
            </a:ln>
          </p:spPr>
          <p:txBody>
            <a:bodyPr wrap="square" lIns="0" tIns="0" rIns="0" bIns="0" rtlCol="0"/>
            <a:lstStyle/>
            <a:p>
              <a:endParaRPr sz="2400"/>
            </a:p>
          </p:txBody>
        </p:sp>
      </p:grpSp>
      <p:sp>
        <p:nvSpPr>
          <p:cNvPr id="29" name="object 29"/>
          <p:cNvSpPr txBox="1"/>
          <p:nvPr/>
        </p:nvSpPr>
        <p:spPr>
          <a:xfrm>
            <a:off x="5856559" y="4413565"/>
            <a:ext cx="508847"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grad</a:t>
            </a:r>
            <a:endParaRPr sz="1867">
              <a:latin typeface="Arial"/>
              <a:cs typeface="Arial"/>
            </a:endParaRPr>
          </a:p>
        </p:txBody>
      </p:sp>
      <p:grpSp>
        <p:nvGrpSpPr>
          <p:cNvPr id="30" name="object 30"/>
          <p:cNvGrpSpPr/>
          <p:nvPr/>
        </p:nvGrpSpPr>
        <p:grpSpPr>
          <a:xfrm>
            <a:off x="1747539" y="3044199"/>
            <a:ext cx="8759612" cy="1590887"/>
            <a:chOff x="1310654" y="2283149"/>
            <a:chExt cx="6569709" cy="1193165"/>
          </a:xfrm>
        </p:grpSpPr>
        <p:sp>
          <p:nvSpPr>
            <p:cNvPr id="31" name="object 31"/>
            <p:cNvSpPr/>
            <p:nvPr/>
          </p:nvSpPr>
          <p:spPr>
            <a:xfrm>
              <a:off x="5141699" y="3434760"/>
              <a:ext cx="412115" cy="635"/>
            </a:xfrm>
            <a:custGeom>
              <a:avLst/>
              <a:gdLst/>
              <a:ahLst/>
              <a:cxnLst/>
              <a:rect l="l" t="t" r="r" b="b"/>
              <a:pathLst>
                <a:path w="412114" h="635">
                  <a:moveTo>
                    <a:pt x="0" y="0"/>
                  </a:moveTo>
                  <a:lnTo>
                    <a:pt x="71569" y="16"/>
                  </a:lnTo>
                  <a:lnTo>
                    <a:pt x="130509" y="62"/>
                  </a:lnTo>
                  <a:lnTo>
                    <a:pt x="179977" y="129"/>
                  </a:lnTo>
                  <a:lnTo>
                    <a:pt x="223128" y="211"/>
                  </a:lnTo>
                  <a:lnTo>
                    <a:pt x="263120" y="299"/>
                  </a:lnTo>
                  <a:lnTo>
                    <a:pt x="287914" y="355"/>
                  </a:lnTo>
                  <a:lnTo>
                    <a:pt x="313478" y="410"/>
                  </a:lnTo>
                  <a:lnTo>
                    <a:pt x="340582" y="460"/>
                  </a:lnTo>
                  <a:lnTo>
                    <a:pt x="369998" y="506"/>
                  </a:lnTo>
                  <a:lnTo>
                    <a:pt x="411899" y="547"/>
                  </a:lnTo>
                </a:path>
              </a:pathLst>
            </a:custGeom>
            <a:ln w="19049">
              <a:solidFill>
                <a:srgbClr val="595959"/>
              </a:solidFill>
            </a:ln>
          </p:spPr>
          <p:txBody>
            <a:bodyPr wrap="square" lIns="0" tIns="0" rIns="0" bIns="0" rtlCol="0"/>
            <a:lstStyle/>
            <a:p>
              <a:endParaRPr sz="2400"/>
            </a:p>
          </p:txBody>
        </p:sp>
        <p:pic>
          <p:nvPicPr>
            <p:cNvPr id="32" name="object 32"/>
            <p:cNvPicPr/>
            <p:nvPr/>
          </p:nvPicPr>
          <p:blipFill>
            <a:blip r:embed="rId3" cstate="print"/>
            <a:stretch>
              <a:fillRect/>
            </a:stretch>
          </p:blipFill>
          <p:spPr>
            <a:xfrm>
              <a:off x="5544060" y="3394317"/>
              <a:ext cx="105515" cy="81981"/>
            </a:xfrm>
            <a:prstGeom prst="rect">
              <a:avLst/>
            </a:prstGeom>
          </p:spPr>
        </p:pic>
        <p:sp>
          <p:nvSpPr>
            <p:cNvPr id="33" name="object 33"/>
            <p:cNvSpPr/>
            <p:nvPr/>
          </p:nvSpPr>
          <p:spPr>
            <a:xfrm>
              <a:off x="1854224" y="2750024"/>
              <a:ext cx="5539740" cy="455295"/>
            </a:xfrm>
            <a:custGeom>
              <a:avLst/>
              <a:gdLst/>
              <a:ahLst/>
              <a:cxnLst/>
              <a:rect l="l" t="t" r="r" b="b"/>
              <a:pathLst>
                <a:path w="5539740" h="455294">
                  <a:moveTo>
                    <a:pt x="0" y="0"/>
                  </a:moveTo>
                  <a:lnTo>
                    <a:pt x="55470" y="34"/>
                  </a:lnTo>
                  <a:lnTo>
                    <a:pt x="110936" y="138"/>
                  </a:lnTo>
                  <a:lnTo>
                    <a:pt x="166392" y="310"/>
                  </a:lnTo>
                  <a:lnTo>
                    <a:pt x="221834" y="550"/>
                  </a:lnTo>
                  <a:lnTo>
                    <a:pt x="277256" y="858"/>
                  </a:lnTo>
                  <a:lnTo>
                    <a:pt x="332655" y="1233"/>
                  </a:lnTo>
                  <a:lnTo>
                    <a:pt x="388025" y="1675"/>
                  </a:lnTo>
                  <a:lnTo>
                    <a:pt x="443361" y="2183"/>
                  </a:lnTo>
                  <a:lnTo>
                    <a:pt x="498659" y="2757"/>
                  </a:lnTo>
                  <a:lnTo>
                    <a:pt x="553913" y="3396"/>
                  </a:lnTo>
                  <a:lnTo>
                    <a:pt x="609119" y="4100"/>
                  </a:lnTo>
                  <a:lnTo>
                    <a:pt x="664273" y="4869"/>
                  </a:lnTo>
                  <a:lnTo>
                    <a:pt x="719369" y="5701"/>
                  </a:lnTo>
                  <a:lnTo>
                    <a:pt x="774403" y="6597"/>
                  </a:lnTo>
                  <a:lnTo>
                    <a:pt x="829369" y="7556"/>
                  </a:lnTo>
                  <a:lnTo>
                    <a:pt x="884264" y="8578"/>
                  </a:lnTo>
                  <a:lnTo>
                    <a:pt x="939081" y="9662"/>
                  </a:lnTo>
                  <a:lnTo>
                    <a:pt x="993817" y="10807"/>
                  </a:lnTo>
                  <a:lnTo>
                    <a:pt x="1048466" y="12014"/>
                  </a:lnTo>
                  <a:lnTo>
                    <a:pt x="1103025" y="13281"/>
                  </a:lnTo>
                  <a:lnTo>
                    <a:pt x="1157487" y="14609"/>
                  </a:lnTo>
                  <a:lnTo>
                    <a:pt x="1211848" y="15997"/>
                  </a:lnTo>
                  <a:lnTo>
                    <a:pt x="1266104" y="17444"/>
                  </a:lnTo>
                  <a:lnTo>
                    <a:pt x="1320249" y="18950"/>
                  </a:lnTo>
                  <a:lnTo>
                    <a:pt x="1374279" y="20514"/>
                  </a:lnTo>
                  <a:lnTo>
                    <a:pt x="1428189" y="22137"/>
                  </a:lnTo>
                  <a:lnTo>
                    <a:pt x="1481974" y="23817"/>
                  </a:lnTo>
                  <a:lnTo>
                    <a:pt x="1535630" y="25554"/>
                  </a:lnTo>
                  <a:lnTo>
                    <a:pt x="1589151" y="27348"/>
                  </a:lnTo>
                  <a:lnTo>
                    <a:pt x="1642532" y="29198"/>
                  </a:lnTo>
                  <a:lnTo>
                    <a:pt x="1695770" y="31104"/>
                  </a:lnTo>
                  <a:lnTo>
                    <a:pt x="1748859" y="33065"/>
                  </a:lnTo>
                  <a:lnTo>
                    <a:pt x="1801794" y="35081"/>
                  </a:lnTo>
                  <a:lnTo>
                    <a:pt x="1854571" y="37151"/>
                  </a:lnTo>
                  <a:lnTo>
                    <a:pt x="1907184" y="39276"/>
                  </a:lnTo>
                  <a:lnTo>
                    <a:pt x="1959630" y="41453"/>
                  </a:lnTo>
                  <a:lnTo>
                    <a:pt x="2011902" y="43684"/>
                  </a:lnTo>
                  <a:lnTo>
                    <a:pt x="2063997" y="45967"/>
                  </a:lnTo>
                  <a:lnTo>
                    <a:pt x="2115910" y="48303"/>
                  </a:lnTo>
                  <a:lnTo>
                    <a:pt x="2167635" y="50690"/>
                  </a:lnTo>
                  <a:lnTo>
                    <a:pt x="2219168" y="53128"/>
                  </a:lnTo>
                  <a:lnTo>
                    <a:pt x="2270504" y="55617"/>
                  </a:lnTo>
                  <a:lnTo>
                    <a:pt x="2321638" y="58156"/>
                  </a:lnTo>
                  <a:lnTo>
                    <a:pt x="2372566" y="60745"/>
                  </a:lnTo>
                  <a:lnTo>
                    <a:pt x="2423283" y="63383"/>
                  </a:lnTo>
                  <a:lnTo>
                    <a:pt x="2473784" y="66071"/>
                  </a:lnTo>
                  <a:lnTo>
                    <a:pt x="2524063" y="68806"/>
                  </a:lnTo>
                  <a:lnTo>
                    <a:pt x="2574117" y="71590"/>
                  </a:lnTo>
                  <a:lnTo>
                    <a:pt x="2623941" y="74421"/>
                  </a:lnTo>
                  <a:lnTo>
                    <a:pt x="2673529" y="77299"/>
                  </a:lnTo>
                  <a:lnTo>
                    <a:pt x="2722877" y="80224"/>
                  </a:lnTo>
                  <a:lnTo>
                    <a:pt x="2771981" y="83195"/>
                  </a:lnTo>
                  <a:lnTo>
                    <a:pt x="2820834" y="86212"/>
                  </a:lnTo>
                  <a:lnTo>
                    <a:pt x="2869433" y="89274"/>
                  </a:lnTo>
                  <a:lnTo>
                    <a:pt x="2917773" y="92380"/>
                  </a:lnTo>
                  <a:lnTo>
                    <a:pt x="2965849" y="95531"/>
                  </a:lnTo>
                  <a:lnTo>
                    <a:pt x="3013656" y="98726"/>
                  </a:lnTo>
                  <a:lnTo>
                    <a:pt x="3061189" y="101964"/>
                  </a:lnTo>
                  <a:lnTo>
                    <a:pt x="3108443" y="105246"/>
                  </a:lnTo>
                  <a:lnTo>
                    <a:pt x="3155415" y="108569"/>
                  </a:lnTo>
                  <a:lnTo>
                    <a:pt x="3202098" y="111935"/>
                  </a:lnTo>
                  <a:lnTo>
                    <a:pt x="3248488" y="115343"/>
                  </a:lnTo>
                  <a:lnTo>
                    <a:pt x="3294580" y="118791"/>
                  </a:lnTo>
                  <a:lnTo>
                    <a:pt x="3340370" y="122280"/>
                  </a:lnTo>
                  <a:lnTo>
                    <a:pt x="3385853" y="125810"/>
                  </a:lnTo>
                  <a:lnTo>
                    <a:pt x="3431024" y="129379"/>
                  </a:lnTo>
                  <a:lnTo>
                    <a:pt x="3475877" y="132987"/>
                  </a:lnTo>
                  <a:lnTo>
                    <a:pt x="3520409" y="136634"/>
                  </a:lnTo>
                  <a:lnTo>
                    <a:pt x="3564614" y="140320"/>
                  </a:lnTo>
                  <a:lnTo>
                    <a:pt x="3608488" y="144044"/>
                  </a:lnTo>
                  <a:lnTo>
                    <a:pt x="3652026" y="147805"/>
                  </a:lnTo>
                  <a:lnTo>
                    <a:pt x="3695223" y="151603"/>
                  </a:lnTo>
                  <a:lnTo>
                    <a:pt x="3738074" y="155437"/>
                  </a:lnTo>
                  <a:lnTo>
                    <a:pt x="3780575" y="159308"/>
                  </a:lnTo>
                  <a:lnTo>
                    <a:pt x="3822721" y="163214"/>
                  </a:lnTo>
                  <a:lnTo>
                    <a:pt x="3864506" y="167156"/>
                  </a:lnTo>
                  <a:lnTo>
                    <a:pt x="3927319" y="173213"/>
                  </a:lnTo>
                  <a:lnTo>
                    <a:pt x="3989272" y="179349"/>
                  </a:lnTo>
                  <a:lnTo>
                    <a:pt x="4050348" y="185562"/>
                  </a:lnTo>
                  <a:lnTo>
                    <a:pt x="4110530" y="191851"/>
                  </a:lnTo>
                  <a:lnTo>
                    <a:pt x="4169802" y="198213"/>
                  </a:lnTo>
                  <a:lnTo>
                    <a:pt x="4228146" y="204648"/>
                  </a:lnTo>
                  <a:lnTo>
                    <a:pt x="4285546" y="211153"/>
                  </a:lnTo>
                  <a:lnTo>
                    <a:pt x="4341984" y="217727"/>
                  </a:lnTo>
                  <a:lnTo>
                    <a:pt x="4397445" y="224369"/>
                  </a:lnTo>
                  <a:lnTo>
                    <a:pt x="4451911" y="231076"/>
                  </a:lnTo>
                  <a:lnTo>
                    <a:pt x="4505364" y="237848"/>
                  </a:lnTo>
                  <a:lnTo>
                    <a:pt x="4557790" y="244682"/>
                  </a:lnTo>
                  <a:lnTo>
                    <a:pt x="4609169" y="251577"/>
                  </a:lnTo>
                  <a:lnTo>
                    <a:pt x="4659487" y="258532"/>
                  </a:lnTo>
                  <a:lnTo>
                    <a:pt x="4708725" y="265544"/>
                  </a:lnTo>
                  <a:lnTo>
                    <a:pt x="4756867" y="272612"/>
                  </a:lnTo>
                  <a:lnTo>
                    <a:pt x="4803895" y="279735"/>
                  </a:lnTo>
                  <a:lnTo>
                    <a:pt x="4849795" y="286911"/>
                  </a:lnTo>
                  <a:lnTo>
                    <a:pt x="4894547" y="294139"/>
                  </a:lnTo>
                  <a:lnTo>
                    <a:pt x="4938136" y="301416"/>
                  </a:lnTo>
                  <a:lnTo>
                    <a:pt x="4980544" y="308741"/>
                  </a:lnTo>
                  <a:lnTo>
                    <a:pt x="5021755" y="316113"/>
                  </a:lnTo>
                  <a:lnTo>
                    <a:pt x="5061752" y="323529"/>
                  </a:lnTo>
                  <a:lnTo>
                    <a:pt x="5100518" y="330989"/>
                  </a:lnTo>
                  <a:lnTo>
                    <a:pt x="5138036" y="338491"/>
                  </a:lnTo>
                  <a:lnTo>
                    <a:pt x="5201876" y="351986"/>
                  </a:lnTo>
                  <a:lnTo>
                    <a:pt x="5261587" y="365599"/>
                  </a:lnTo>
                  <a:lnTo>
                    <a:pt x="5317073" y="379322"/>
                  </a:lnTo>
                  <a:lnTo>
                    <a:pt x="5368237" y="393146"/>
                  </a:lnTo>
                  <a:lnTo>
                    <a:pt x="5414985" y="407061"/>
                  </a:lnTo>
                  <a:lnTo>
                    <a:pt x="5457219" y="421058"/>
                  </a:lnTo>
                  <a:lnTo>
                    <a:pt x="5494844" y="435128"/>
                  </a:lnTo>
                  <a:lnTo>
                    <a:pt x="5532838" y="451623"/>
                  </a:lnTo>
                  <a:lnTo>
                    <a:pt x="5537072" y="453691"/>
                  </a:lnTo>
                  <a:lnTo>
                    <a:pt x="5539475" y="454887"/>
                  </a:lnTo>
                </a:path>
              </a:pathLst>
            </a:custGeom>
            <a:ln w="19049">
              <a:solidFill>
                <a:srgbClr val="595959"/>
              </a:solidFill>
            </a:ln>
          </p:spPr>
          <p:txBody>
            <a:bodyPr wrap="square" lIns="0" tIns="0" rIns="0" bIns="0" rtlCol="0"/>
            <a:lstStyle/>
            <a:p>
              <a:endParaRPr sz="2400"/>
            </a:p>
          </p:txBody>
        </p:sp>
        <p:pic>
          <p:nvPicPr>
            <p:cNvPr id="34" name="object 34"/>
            <p:cNvPicPr/>
            <p:nvPr/>
          </p:nvPicPr>
          <p:blipFill>
            <a:blip r:embed="rId6" cstate="print"/>
            <a:stretch>
              <a:fillRect/>
            </a:stretch>
          </p:blipFill>
          <p:spPr>
            <a:xfrm>
              <a:off x="7362149" y="3172917"/>
              <a:ext cx="102813" cy="102037"/>
            </a:xfrm>
            <a:prstGeom prst="rect">
              <a:avLst/>
            </a:prstGeom>
          </p:spPr>
        </p:pic>
        <p:sp>
          <p:nvSpPr>
            <p:cNvPr id="35" name="object 35"/>
            <p:cNvSpPr/>
            <p:nvPr/>
          </p:nvSpPr>
          <p:spPr>
            <a:xfrm>
              <a:off x="1396480" y="2292674"/>
              <a:ext cx="6474460" cy="930275"/>
            </a:xfrm>
            <a:custGeom>
              <a:avLst/>
              <a:gdLst/>
              <a:ahLst/>
              <a:cxnLst/>
              <a:rect l="l" t="t" r="r" b="b"/>
              <a:pathLst>
                <a:path w="6474459" h="930275">
                  <a:moveTo>
                    <a:pt x="6473919" y="929986"/>
                  </a:moveTo>
                  <a:lnTo>
                    <a:pt x="6466134" y="875863"/>
                  </a:lnTo>
                  <a:lnTo>
                    <a:pt x="6452490" y="840275"/>
                  </a:lnTo>
                  <a:lnTo>
                    <a:pt x="6432300" y="805108"/>
                  </a:lnTo>
                  <a:lnTo>
                    <a:pt x="6405751" y="770385"/>
                  </a:lnTo>
                  <a:lnTo>
                    <a:pt x="6373031" y="736129"/>
                  </a:lnTo>
                  <a:lnTo>
                    <a:pt x="6334326" y="702361"/>
                  </a:lnTo>
                  <a:lnTo>
                    <a:pt x="6289824" y="669105"/>
                  </a:lnTo>
                  <a:lnTo>
                    <a:pt x="6239712" y="636383"/>
                  </a:lnTo>
                  <a:lnTo>
                    <a:pt x="6184175" y="604217"/>
                  </a:lnTo>
                  <a:lnTo>
                    <a:pt x="6123403" y="572631"/>
                  </a:lnTo>
                  <a:lnTo>
                    <a:pt x="6057581" y="541645"/>
                  </a:lnTo>
                  <a:lnTo>
                    <a:pt x="5986896" y="511284"/>
                  </a:lnTo>
                  <a:lnTo>
                    <a:pt x="5949789" y="496344"/>
                  </a:lnTo>
                  <a:lnTo>
                    <a:pt x="5911537" y="481569"/>
                  </a:lnTo>
                  <a:lnTo>
                    <a:pt x="5872162" y="466961"/>
                  </a:lnTo>
                  <a:lnTo>
                    <a:pt x="5831688" y="452523"/>
                  </a:lnTo>
                  <a:lnTo>
                    <a:pt x="5790139" y="438258"/>
                  </a:lnTo>
                  <a:lnTo>
                    <a:pt x="5747539" y="424169"/>
                  </a:lnTo>
                  <a:lnTo>
                    <a:pt x="5703909" y="410258"/>
                  </a:lnTo>
                  <a:lnTo>
                    <a:pt x="5659275" y="396529"/>
                  </a:lnTo>
                  <a:lnTo>
                    <a:pt x="5613658" y="382983"/>
                  </a:lnTo>
                  <a:lnTo>
                    <a:pt x="5567083" y="369625"/>
                  </a:lnTo>
                  <a:lnTo>
                    <a:pt x="5519573" y="356456"/>
                  </a:lnTo>
                  <a:lnTo>
                    <a:pt x="5471152" y="343480"/>
                  </a:lnTo>
                  <a:lnTo>
                    <a:pt x="5421842" y="330699"/>
                  </a:lnTo>
                  <a:lnTo>
                    <a:pt x="5371667" y="318117"/>
                  </a:lnTo>
                  <a:lnTo>
                    <a:pt x="5320650" y="305735"/>
                  </a:lnTo>
                  <a:lnTo>
                    <a:pt x="5268815" y="293557"/>
                  </a:lnTo>
                  <a:lnTo>
                    <a:pt x="5216186" y="281586"/>
                  </a:lnTo>
                  <a:lnTo>
                    <a:pt x="5162785" y="269825"/>
                  </a:lnTo>
                  <a:lnTo>
                    <a:pt x="5108636" y="258275"/>
                  </a:lnTo>
                  <a:lnTo>
                    <a:pt x="5053762" y="246941"/>
                  </a:lnTo>
                  <a:lnTo>
                    <a:pt x="4998187" y="235825"/>
                  </a:lnTo>
                  <a:lnTo>
                    <a:pt x="4941934" y="224929"/>
                  </a:lnTo>
                  <a:lnTo>
                    <a:pt x="4885026" y="214257"/>
                  </a:lnTo>
                  <a:lnTo>
                    <a:pt x="4827487" y="203811"/>
                  </a:lnTo>
                  <a:lnTo>
                    <a:pt x="4769341" y="193594"/>
                  </a:lnTo>
                  <a:lnTo>
                    <a:pt x="4710610" y="183609"/>
                  </a:lnTo>
                  <a:lnTo>
                    <a:pt x="4651318" y="173859"/>
                  </a:lnTo>
                  <a:lnTo>
                    <a:pt x="4591488" y="164347"/>
                  </a:lnTo>
                  <a:lnTo>
                    <a:pt x="4531144" y="155075"/>
                  </a:lnTo>
                  <a:lnTo>
                    <a:pt x="4470309" y="146046"/>
                  </a:lnTo>
                  <a:lnTo>
                    <a:pt x="4409007" y="137264"/>
                  </a:lnTo>
                  <a:lnTo>
                    <a:pt x="4347260" y="128730"/>
                  </a:lnTo>
                  <a:lnTo>
                    <a:pt x="4285093" y="120447"/>
                  </a:lnTo>
                  <a:lnTo>
                    <a:pt x="4222528" y="112420"/>
                  </a:lnTo>
                  <a:lnTo>
                    <a:pt x="4159589" y="104649"/>
                  </a:lnTo>
                  <a:lnTo>
                    <a:pt x="4096300" y="97139"/>
                  </a:lnTo>
                  <a:lnTo>
                    <a:pt x="4032683" y="89891"/>
                  </a:lnTo>
                  <a:lnTo>
                    <a:pt x="3968762" y="82909"/>
                  </a:lnTo>
                  <a:lnTo>
                    <a:pt x="3904561" y="76196"/>
                  </a:lnTo>
                  <a:lnTo>
                    <a:pt x="3840102" y="69754"/>
                  </a:lnTo>
                  <a:lnTo>
                    <a:pt x="3775410" y="63586"/>
                  </a:lnTo>
                  <a:lnTo>
                    <a:pt x="3710508" y="57696"/>
                  </a:lnTo>
                  <a:lnTo>
                    <a:pt x="3645418" y="52085"/>
                  </a:lnTo>
                  <a:lnTo>
                    <a:pt x="3580165" y="46756"/>
                  </a:lnTo>
                  <a:lnTo>
                    <a:pt x="3514772" y="41713"/>
                  </a:lnTo>
                  <a:lnTo>
                    <a:pt x="3449261" y="36959"/>
                  </a:lnTo>
                  <a:lnTo>
                    <a:pt x="3383657" y="32495"/>
                  </a:lnTo>
                  <a:lnTo>
                    <a:pt x="3317983" y="28325"/>
                  </a:lnTo>
                  <a:lnTo>
                    <a:pt x="3252263" y="24452"/>
                  </a:lnTo>
                  <a:lnTo>
                    <a:pt x="3186519" y="20878"/>
                  </a:lnTo>
                  <a:lnTo>
                    <a:pt x="3131731" y="18130"/>
                  </a:lnTo>
                  <a:lnTo>
                    <a:pt x="3076957" y="15589"/>
                  </a:lnTo>
                  <a:lnTo>
                    <a:pt x="3022210" y="13252"/>
                  </a:lnTo>
                  <a:lnTo>
                    <a:pt x="2967503" y="11115"/>
                  </a:lnTo>
                  <a:lnTo>
                    <a:pt x="2912850" y="9177"/>
                  </a:lnTo>
                  <a:lnTo>
                    <a:pt x="2858266" y="7433"/>
                  </a:lnTo>
                  <a:lnTo>
                    <a:pt x="2803762" y="5880"/>
                  </a:lnTo>
                  <a:lnTo>
                    <a:pt x="2749353" y="4517"/>
                  </a:lnTo>
                  <a:lnTo>
                    <a:pt x="2695052" y="3339"/>
                  </a:lnTo>
                  <a:lnTo>
                    <a:pt x="2640873" y="2344"/>
                  </a:lnTo>
                  <a:lnTo>
                    <a:pt x="2586830" y="1528"/>
                  </a:lnTo>
                  <a:lnTo>
                    <a:pt x="2532935" y="889"/>
                  </a:lnTo>
                  <a:lnTo>
                    <a:pt x="2479202" y="423"/>
                  </a:lnTo>
                  <a:lnTo>
                    <a:pt x="2425646" y="127"/>
                  </a:lnTo>
                  <a:lnTo>
                    <a:pt x="2372278" y="0"/>
                  </a:lnTo>
                  <a:lnTo>
                    <a:pt x="2319114" y="36"/>
                  </a:lnTo>
                  <a:lnTo>
                    <a:pt x="2266166" y="234"/>
                  </a:lnTo>
                  <a:lnTo>
                    <a:pt x="2213448" y="590"/>
                  </a:lnTo>
                  <a:lnTo>
                    <a:pt x="2160974" y="1101"/>
                  </a:lnTo>
                  <a:lnTo>
                    <a:pt x="2108757" y="1765"/>
                  </a:lnTo>
                  <a:lnTo>
                    <a:pt x="2056810" y="2578"/>
                  </a:lnTo>
                  <a:lnTo>
                    <a:pt x="2005147" y="3537"/>
                  </a:lnTo>
                  <a:lnTo>
                    <a:pt x="1953782" y="4639"/>
                  </a:lnTo>
                  <a:lnTo>
                    <a:pt x="1902728" y="5881"/>
                  </a:lnTo>
                  <a:lnTo>
                    <a:pt x="1851999" y="7260"/>
                  </a:lnTo>
                  <a:lnTo>
                    <a:pt x="1801608" y="8773"/>
                  </a:lnTo>
                  <a:lnTo>
                    <a:pt x="1751569" y="10417"/>
                  </a:lnTo>
                  <a:lnTo>
                    <a:pt x="1701895" y="12189"/>
                  </a:lnTo>
                  <a:lnTo>
                    <a:pt x="1652599" y="14086"/>
                  </a:lnTo>
                  <a:lnTo>
                    <a:pt x="1603696" y="16105"/>
                  </a:lnTo>
                  <a:lnTo>
                    <a:pt x="1555199" y="18243"/>
                  </a:lnTo>
                  <a:lnTo>
                    <a:pt x="1507122" y="20496"/>
                  </a:lnTo>
                  <a:lnTo>
                    <a:pt x="1459477" y="22863"/>
                  </a:lnTo>
                  <a:lnTo>
                    <a:pt x="1412279" y="25339"/>
                  </a:lnTo>
                  <a:lnTo>
                    <a:pt x="1365540" y="27921"/>
                  </a:lnTo>
                  <a:lnTo>
                    <a:pt x="1319275" y="30607"/>
                  </a:lnTo>
                  <a:lnTo>
                    <a:pt x="1273498" y="33394"/>
                  </a:lnTo>
                  <a:lnTo>
                    <a:pt x="1228220" y="36279"/>
                  </a:lnTo>
                  <a:lnTo>
                    <a:pt x="1183457" y="39258"/>
                  </a:lnTo>
                  <a:lnTo>
                    <a:pt x="1139222" y="42328"/>
                  </a:lnTo>
                  <a:lnTo>
                    <a:pt x="1095527" y="45487"/>
                  </a:lnTo>
                  <a:lnTo>
                    <a:pt x="1052387" y="48731"/>
                  </a:lnTo>
                  <a:lnTo>
                    <a:pt x="1009816" y="52058"/>
                  </a:lnTo>
                  <a:lnTo>
                    <a:pt x="967826" y="55464"/>
                  </a:lnTo>
                  <a:lnTo>
                    <a:pt x="926431" y="58946"/>
                  </a:lnTo>
                  <a:lnTo>
                    <a:pt x="865485" y="64306"/>
                  </a:lnTo>
                  <a:lnTo>
                    <a:pt x="805954" y="69821"/>
                  </a:lnTo>
                  <a:lnTo>
                    <a:pt x="747884" y="75480"/>
                  </a:lnTo>
                  <a:lnTo>
                    <a:pt x="691321" y="81273"/>
                  </a:lnTo>
                  <a:lnTo>
                    <a:pt x="636310" y="87189"/>
                  </a:lnTo>
                  <a:lnTo>
                    <a:pt x="582898" y="93220"/>
                  </a:lnTo>
                  <a:lnTo>
                    <a:pt x="531129" y="99354"/>
                  </a:lnTo>
                  <a:lnTo>
                    <a:pt x="481049" y="105581"/>
                  </a:lnTo>
                  <a:lnTo>
                    <a:pt x="432705" y="111891"/>
                  </a:lnTo>
                  <a:lnTo>
                    <a:pt x="386141" y="118273"/>
                  </a:lnTo>
                  <a:lnTo>
                    <a:pt x="341403" y="124718"/>
                  </a:lnTo>
                  <a:lnTo>
                    <a:pt x="298538" y="131215"/>
                  </a:lnTo>
                  <a:lnTo>
                    <a:pt x="257590" y="137753"/>
                  </a:lnTo>
                  <a:lnTo>
                    <a:pt x="218605" y="144324"/>
                  </a:lnTo>
                  <a:lnTo>
                    <a:pt x="148830" y="157106"/>
                  </a:lnTo>
                  <a:lnTo>
                    <a:pt x="88799" y="169481"/>
                  </a:lnTo>
                  <a:lnTo>
                    <a:pt x="48796" y="178726"/>
                  </a:lnTo>
                  <a:lnTo>
                    <a:pt x="9537" y="188922"/>
                  </a:lnTo>
                  <a:lnTo>
                    <a:pt x="2393" y="190948"/>
                  </a:lnTo>
                  <a:lnTo>
                    <a:pt x="0" y="191650"/>
                  </a:lnTo>
                </a:path>
              </a:pathLst>
            </a:custGeom>
            <a:ln w="19049">
              <a:solidFill>
                <a:srgbClr val="595959"/>
              </a:solidFill>
            </a:ln>
          </p:spPr>
          <p:txBody>
            <a:bodyPr wrap="square" lIns="0" tIns="0" rIns="0" bIns="0" rtlCol="0"/>
            <a:lstStyle/>
            <a:p>
              <a:endParaRPr sz="2400"/>
            </a:p>
          </p:txBody>
        </p:sp>
        <p:pic>
          <p:nvPicPr>
            <p:cNvPr id="36" name="object 36"/>
            <p:cNvPicPr/>
            <p:nvPr/>
          </p:nvPicPr>
          <p:blipFill>
            <a:blip r:embed="rId7" cstate="print"/>
            <a:stretch>
              <a:fillRect/>
            </a:stretch>
          </p:blipFill>
          <p:spPr>
            <a:xfrm>
              <a:off x="1310654" y="2447028"/>
              <a:ext cx="110144" cy="87464"/>
            </a:xfrm>
            <a:prstGeom prst="rect">
              <a:avLst/>
            </a:prstGeom>
          </p:spPr>
        </p:pic>
      </p:grpSp>
      <p:sp>
        <p:nvSpPr>
          <p:cNvPr id="37" name="object 37"/>
          <p:cNvSpPr txBox="1"/>
          <p:nvPr/>
        </p:nvSpPr>
        <p:spPr>
          <a:xfrm rot="20760000">
            <a:off x="8931879" y="1421905"/>
            <a:ext cx="2760548" cy="615553"/>
          </a:xfrm>
          <a:prstGeom prst="rect">
            <a:avLst/>
          </a:prstGeom>
        </p:spPr>
        <p:txBody>
          <a:bodyPr vert="horz" wrap="square" lIns="0" tIns="0" rIns="0" bIns="0" rtlCol="0">
            <a:spAutoFit/>
          </a:bodyPr>
          <a:lstStyle/>
          <a:p>
            <a:pPr>
              <a:lnSpc>
                <a:spcPts val="4800"/>
              </a:lnSpc>
            </a:pPr>
            <a:r>
              <a:rPr sz="4800" b="1" spc="-180" dirty="0">
                <a:solidFill>
                  <a:srgbClr val="980000"/>
                </a:solidFill>
                <a:latin typeface="Gill Sans MT"/>
                <a:cs typeface="Gill Sans MT"/>
              </a:rPr>
              <a:t>wit</a:t>
            </a:r>
            <a:r>
              <a:rPr sz="4800" b="1" spc="-200" dirty="0">
                <a:solidFill>
                  <a:srgbClr val="980000"/>
                </a:solidFill>
                <a:latin typeface="Gill Sans MT"/>
                <a:cs typeface="Gill Sans MT"/>
              </a:rPr>
              <a:t>h </a:t>
            </a:r>
            <a:r>
              <a:rPr sz="4800" b="1" spc="-60" dirty="0">
                <a:solidFill>
                  <a:srgbClr val="980000"/>
                </a:solidFill>
                <a:latin typeface="Gill Sans MT"/>
                <a:cs typeface="Gill Sans MT"/>
              </a:rPr>
              <a:t>state</a:t>
            </a:r>
            <a:endParaRPr sz="4800">
              <a:latin typeface="Gill Sans MT"/>
              <a:cs typeface="Gill Sans MT"/>
            </a:endParaRPr>
          </a:p>
        </p:txBody>
      </p:sp>
    </p:spTree>
    <p:extLst>
      <p:ext uri="{BB962C8B-B14F-4D97-AF65-F5344CB8AC3E}">
        <p14:creationId xmlns:p14="http://schemas.microsoft.com/office/powerpoint/2010/main" val="6246669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2967" y="677405"/>
            <a:ext cx="8597900" cy="591551"/>
          </a:xfrm>
          <a:prstGeom prst="rect">
            <a:avLst/>
          </a:prstGeom>
        </p:spPr>
        <p:txBody>
          <a:bodyPr vert="horz" wrap="square" lIns="0" tIns="16933" rIns="0" bIns="0" rtlCol="0" anchor="ctr">
            <a:spAutoFit/>
          </a:bodyPr>
          <a:lstStyle/>
          <a:p>
            <a:pPr marL="16933">
              <a:lnSpc>
                <a:spcPct val="100000"/>
              </a:lnSpc>
              <a:spcBef>
                <a:spcPts val="133"/>
              </a:spcBef>
            </a:pPr>
            <a:r>
              <a:rPr sz="3733" spc="-200" dirty="0"/>
              <a:t>An</a:t>
            </a:r>
            <a:r>
              <a:rPr sz="3733" spc="-147" dirty="0"/>
              <a:t>y</a:t>
            </a:r>
            <a:r>
              <a:rPr sz="3733" spc="-120" dirty="0"/>
              <a:t> </a:t>
            </a:r>
            <a:r>
              <a:rPr sz="3733" spc="-167" dirty="0"/>
              <a:t>Computation</a:t>
            </a:r>
            <a:r>
              <a:rPr sz="3733" spc="-113" dirty="0"/>
              <a:t> </a:t>
            </a:r>
            <a:r>
              <a:rPr sz="3733" spc="107" dirty="0"/>
              <a:t>i</a:t>
            </a:r>
            <a:r>
              <a:rPr sz="3733" spc="180" dirty="0"/>
              <a:t>s</a:t>
            </a:r>
            <a:r>
              <a:rPr sz="3733" spc="-113" dirty="0"/>
              <a:t> </a:t>
            </a:r>
            <a:r>
              <a:rPr sz="3733" spc="20" dirty="0"/>
              <a:t>a</a:t>
            </a:r>
            <a:r>
              <a:rPr sz="3733" spc="-113" dirty="0"/>
              <a:t> TensorFlo</a:t>
            </a:r>
            <a:r>
              <a:rPr sz="3733" spc="-160" dirty="0"/>
              <a:t>w</a:t>
            </a:r>
            <a:r>
              <a:rPr sz="3733" spc="-113" dirty="0"/>
              <a:t> </a:t>
            </a:r>
            <a:r>
              <a:rPr sz="3733" spc="-200" dirty="0"/>
              <a:t>Graph</a:t>
            </a:r>
            <a:endParaRPr sz="3733" dirty="0"/>
          </a:p>
        </p:txBody>
      </p:sp>
      <p:sp>
        <p:nvSpPr>
          <p:cNvPr id="3" name="object 3"/>
          <p:cNvSpPr/>
          <p:nvPr/>
        </p:nvSpPr>
        <p:spPr>
          <a:xfrm>
            <a:off x="9348634" y="3195733"/>
            <a:ext cx="2468033" cy="2848187"/>
          </a:xfrm>
          <a:custGeom>
            <a:avLst/>
            <a:gdLst/>
            <a:ahLst/>
            <a:cxnLst/>
            <a:rect l="l" t="t" r="r" b="b"/>
            <a:pathLst>
              <a:path w="1851025" h="2136140">
                <a:moveTo>
                  <a:pt x="1850699" y="2135999"/>
                </a:moveTo>
                <a:lnTo>
                  <a:pt x="0" y="2135999"/>
                </a:lnTo>
                <a:lnTo>
                  <a:pt x="0" y="0"/>
                </a:lnTo>
                <a:lnTo>
                  <a:pt x="1850699" y="0"/>
                </a:lnTo>
                <a:lnTo>
                  <a:pt x="1850699" y="2135999"/>
                </a:lnTo>
                <a:close/>
              </a:path>
            </a:pathLst>
          </a:custGeom>
          <a:solidFill>
            <a:srgbClr val="CEE1F3"/>
          </a:solidFill>
        </p:spPr>
        <p:txBody>
          <a:bodyPr wrap="square" lIns="0" tIns="0" rIns="0" bIns="0" rtlCol="0"/>
          <a:lstStyle/>
          <a:p>
            <a:endParaRPr sz="2400"/>
          </a:p>
        </p:txBody>
      </p:sp>
      <p:sp>
        <p:nvSpPr>
          <p:cNvPr id="4" name="object 4"/>
          <p:cNvSpPr txBox="1"/>
          <p:nvPr/>
        </p:nvSpPr>
        <p:spPr>
          <a:xfrm>
            <a:off x="10091458" y="3283618"/>
            <a:ext cx="982133"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Device</a:t>
            </a:r>
            <a:r>
              <a:rPr sz="1867" spc="-107" dirty="0">
                <a:latin typeface="Arial"/>
                <a:cs typeface="Arial"/>
              </a:rPr>
              <a:t> </a:t>
            </a:r>
            <a:r>
              <a:rPr sz="1867" dirty="0">
                <a:latin typeface="Arial"/>
                <a:cs typeface="Arial"/>
              </a:rPr>
              <a:t>B</a:t>
            </a:r>
            <a:endParaRPr sz="1867">
              <a:latin typeface="Arial"/>
              <a:cs typeface="Arial"/>
            </a:endParaRPr>
          </a:p>
        </p:txBody>
      </p:sp>
      <p:sp>
        <p:nvSpPr>
          <p:cNvPr id="5" name="object 5"/>
          <p:cNvSpPr/>
          <p:nvPr/>
        </p:nvSpPr>
        <p:spPr>
          <a:xfrm>
            <a:off x="7382848" y="3195733"/>
            <a:ext cx="1805093" cy="1903307"/>
          </a:xfrm>
          <a:custGeom>
            <a:avLst/>
            <a:gdLst/>
            <a:ahLst/>
            <a:cxnLst/>
            <a:rect l="l" t="t" r="r" b="b"/>
            <a:pathLst>
              <a:path w="1353820" h="1427479">
                <a:moveTo>
                  <a:pt x="1353600" y="1427099"/>
                </a:moveTo>
                <a:lnTo>
                  <a:pt x="0" y="1427099"/>
                </a:lnTo>
                <a:lnTo>
                  <a:pt x="0" y="0"/>
                </a:lnTo>
                <a:lnTo>
                  <a:pt x="1353600" y="0"/>
                </a:lnTo>
                <a:lnTo>
                  <a:pt x="1353600" y="1427099"/>
                </a:lnTo>
                <a:close/>
              </a:path>
            </a:pathLst>
          </a:custGeom>
          <a:solidFill>
            <a:srgbClr val="D9EAD3"/>
          </a:solidFill>
        </p:spPr>
        <p:txBody>
          <a:bodyPr wrap="square" lIns="0" tIns="0" rIns="0" bIns="0" rtlCol="0"/>
          <a:lstStyle/>
          <a:p>
            <a:endParaRPr sz="2400"/>
          </a:p>
        </p:txBody>
      </p:sp>
      <p:sp>
        <p:nvSpPr>
          <p:cNvPr id="6" name="object 6"/>
          <p:cNvSpPr txBox="1"/>
          <p:nvPr/>
        </p:nvSpPr>
        <p:spPr>
          <a:xfrm>
            <a:off x="7794274" y="3283618"/>
            <a:ext cx="982133"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Device</a:t>
            </a:r>
            <a:r>
              <a:rPr sz="1867" spc="-107" dirty="0">
                <a:latin typeface="Arial"/>
                <a:cs typeface="Arial"/>
              </a:rPr>
              <a:t> </a:t>
            </a:r>
            <a:r>
              <a:rPr sz="1867" dirty="0">
                <a:latin typeface="Arial"/>
                <a:cs typeface="Arial"/>
              </a:rPr>
              <a:t>A</a:t>
            </a:r>
            <a:endParaRPr sz="1867">
              <a:latin typeface="Arial"/>
              <a:cs typeface="Arial"/>
            </a:endParaRPr>
          </a:p>
        </p:txBody>
      </p:sp>
      <p:grpSp>
        <p:nvGrpSpPr>
          <p:cNvPr id="7" name="object 7"/>
          <p:cNvGrpSpPr/>
          <p:nvPr/>
        </p:nvGrpSpPr>
        <p:grpSpPr>
          <a:xfrm>
            <a:off x="137632" y="2992134"/>
            <a:ext cx="11101493" cy="3052233"/>
            <a:chOff x="103224" y="2244100"/>
            <a:chExt cx="8326120" cy="2289175"/>
          </a:xfrm>
        </p:grpSpPr>
        <p:sp>
          <p:nvSpPr>
            <p:cNvPr id="8" name="object 8"/>
            <p:cNvSpPr/>
            <p:nvPr/>
          </p:nvSpPr>
          <p:spPr>
            <a:xfrm>
              <a:off x="103212" y="2244102"/>
              <a:ext cx="8326120" cy="2289175"/>
            </a:xfrm>
            <a:custGeom>
              <a:avLst/>
              <a:gdLst/>
              <a:ahLst/>
              <a:cxnLst/>
              <a:rect l="l" t="t" r="r" b="b"/>
              <a:pathLst>
                <a:path w="8326120" h="2289175">
                  <a:moveTo>
                    <a:pt x="8325929" y="1705533"/>
                  </a:moveTo>
                  <a:lnTo>
                    <a:pt x="2051100" y="1705533"/>
                  </a:lnTo>
                  <a:lnTo>
                    <a:pt x="2051100" y="0"/>
                  </a:lnTo>
                  <a:lnTo>
                    <a:pt x="0" y="0"/>
                  </a:lnTo>
                  <a:lnTo>
                    <a:pt x="0" y="2289010"/>
                  </a:lnTo>
                  <a:lnTo>
                    <a:pt x="1907425" y="2289010"/>
                  </a:lnTo>
                  <a:lnTo>
                    <a:pt x="8325929" y="2289022"/>
                  </a:lnTo>
                  <a:lnTo>
                    <a:pt x="8325929" y="1705533"/>
                  </a:lnTo>
                  <a:close/>
                </a:path>
              </a:pathLst>
            </a:custGeom>
            <a:solidFill>
              <a:srgbClr val="CEE1F3"/>
            </a:solidFill>
          </p:spPr>
          <p:txBody>
            <a:bodyPr wrap="square" lIns="0" tIns="0" rIns="0" bIns="0" rtlCol="0"/>
            <a:lstStyle/>
            <a:p>
              <a:endParaRPr sz="2400"/>
            </a:p>
          </p:txBody>
        </p:sp>
        <p:sp>
          <p:nvSpPr>
            <p:cNvPr id="9" name="object 9"/>
            <p:cNvSpPr/>
            <p:nvPr/>
          </p:nvSpPr>
          <p:spPr>
            <a:xfrm>
              <a:off x="2241800" y="2824400"/>
              <a:ext cx="4648835" cy="1045210"/>
            </a:xfrm>
            <a:custGeom>
              <a:avLst/>
              <a:gdLst/>
              <a:ahLst/>
              <a:cxnLst/>
              <a:rect l="l" t="t" r="r" b="b"/>
              <a:pathLst>
                <a:path w="4648834" h="1045210">
                  <a:moveTo>
                    <a:pt x="4648799" y="1044599"/>
                  </a:moveTo>
                  <a:lnTo>
                    <a:pt x="0" y="1044599"/>
                  </a:lnTo>
                  <a:lnTo>
                    <a:pt x="0" y="0"/>
                  </a:lnTo>
                  <a:lnTo>
                    <a:pt x="4648799" y="0"/>
                  </a:lnTo>
                  <a:lnTo>
                    <a:pt x="4648799" y="1044599"/>
                  </a:lnTo>
                  <a:close/>
                </a:path>
              </a:pathLst>
            </a:custGeom>
            <a:solidFill>
              <a:srgbClr val="D9EAD3"/>
            </a:solidFill>
          </p:spPr>
          <p:txBody>
            <a:bodyPr wrap="square" lIns="0" tIns="0" rIns="0" bIns="0" rtlCol="0"/>
            <a:lstStyle/>
            <a:p>
              <a:endParaRPr sz="2400"/>
            </a:p>
          </p:txBody>
        </p:sp>
        <p:sp>
          <p:nvSpPr>
            <p:cNvPr id="10" name="object 10"/>
            <p:cNvSpPr/>
            <p:nvPr/>
          </p:nvSpPr>
          <p:spPr>
            <a:xfrm>
              <a:off x="3329576" y="2994050"/>
              <a:ext cx="760730" cy="424815"/>
            </a:xfrm>
            <a:custGeom>
              <a:avLst/>
              <a:gdLst/>
              <a:ahLst/>
              <a:cxnLst/>
              <a:rect l="l" t="t" r="r" b="b"/>
              <a:pathLst>
                <a:path w="760729" h="424814">
                  <a:moveTo>
                    <a:pt x="380249" y="424199"/>
                  </a:moveTo>
                  <a:lnTo>
                    <a:pt x="318571" y="421423"/>
                  </a:lnTo>
                  <a:lnTo>
                    <a:pt x="260061" y="413386"/>
                  </a:lnTo>
                  <a:lnTo>
                    <a:pt x="205503" y="400525"/>
                  </a:lnTo>
                  <a:lnTo>
                    <a:pt x="155679" y="383276"/>
                  </a:lnTo>
                  <a:lnTo>
                    <a:pt x="111372" y="362077"/>
                  </a:lnTo>
                  <a:lnTo>
                    <a:pt x="73366" y="337363"/>
                  </a:lnTo>
                  <a:lnTo>
                    <a:pt x="42442" y="309572"/>
                  </a:lnTo>
                  <a:lnTo>
                    <a:pt x="19385" y="279139"/>
                  </a:lnTo>
                  <a:lnTo>
                    <a:pt x="0" y="212099"/>
                  </a:lnTo>
                  <a:lnTo>
                    <a:pt x="4976" y="177696"/>
                  </a:lnTo>
                  <a:lnTo>
                    <a:pt x="42442" y="114627"/>
                  </a:lnTo>
                  <a:lnTo>
                    <a:pt x="73366" y="86836"/>
                  </a:lnTo>
                  <a:lnTo>
                    <a:pt x="111372" y="62122"/>
                  </a:lnTo>
                  <a:lnTo>
                    <a:pt x="155679" y="40922"/>
                  </a:lnTo>
                  <a:lnTo>
                    <a:pt x="205503" y="23674"/>
                  </a:lnTo>
                  <a:lnTo>
                    <a:pt x="260061" y="10812"/>
                  </a:lnTo>
                  <a:lnTo>
                    <a:pt x="318571" y="2776"/>
                  </a:lnTo>
                  <a:lnTo>
                    <a:pt x="380249" y="0"/>
                  </a:lnTo>
                  <a:lnTo>
                    <a:pt x="441928" y="2776"/>
                  </a:lnTo>
                  <a:lnTo>
                    <a:pt x="500438" y="10812"/>
                  </a:lnTo>
                  <a:lnTo>
                    <a:pt x="554996" y="23674"/>
                  </a:lnTo>
                  <a:lnTo>
                    <a:pt x="604820" y="40922"/>
                  </a:lnTo>
                  <a:lnTo>
                    <a:pt x="649127" y="62122"/>
                  </a:lnTo>
                  <a:lnTo>
                    <a:pt x="687133" y="86836"/>
                  </a:lnTo>
                  <a:lnTo>
                    <a:pt x="718057" y="114627"/>
                  </a:lnTo>
                  <a:lnTo>
                    <a:pt x="741114" y="145059"/>
                  </a:lnTo>
                  <a:lnTo>
                    <a:pt x="760499" y="212099"/>
                  </a:lnTo>
                  <a:lnTo>
                    <a:pt x="755523" y="246503"/>
                  </a:lnTo>
                  <a:lnTo>
                    <a:pt x="718057" y="309572"/>
                  </a:lnTo>
                  <a:lnTo>
                    <a:pt x="687133" y="337363"/>
                  </a:lnTo>
                  <a:lnTo>
                    <a:pt x="649127" y="362077"/>
                  </a:lnTo>
                  <a:lnTo>
                    <a:pt x="604820" y="383276"/>
                  </a:lnTo>
                  <a:lnTo>
                    <a:pt x="554996" y="400525"/>
                  </a:lnTo>
                  <a:lnTo>
                    <a:pt x="500438" y="413386"/>
                  </a:lnTo>
                  <a:lnTo>
                    <a:pt x="441928" y="421423"/>
                  </a:lnTo>
                  <a:lnTo>
                    <a:pt x="380249" y="424199"/>
                  </a:lnTo>
                  <a:close/>
                </a:path>
              </a:pathLst>
            </a:custGeom>
            <a:solidFill>
              <a:srgbClr val="FFFFFF"/>
            </a:solidFill>
          </p:spPr>
          <p:txBody>
            <a:bodyPr wrap="square" lIns="0" tIns="0" rIns="0" bIns="0" rtlCol="0"/>
            <a:lstStyle/>
            <a:p>
              <a:endParaRPr sz="2400"/>
            </a:p>
          </p:txBody>
        </p:sp>
        <p:sp>
          <p:nvSpPr>
            <p:cNvPr id="11" name="object 11"/>
            <p:cNvSpPr/>
            <p:nvPr/>
          </p:nvSpPr>
          <p:spPr>
            <a:xfrm>
              <a:off x="3329576" y="2994050"/>
              <a:ext cx="760730" cy="424815"/>
            </a:xfrm>
            <a:custGeom>
              <a:avLst/>
              <a:gdLst/>
              <a:ahLst/>
              <a:cxnLst/>
              <a:rect l="l" t="t" r="r" b="b"/>
              <a:pathLst>
                <a:path w="760729" h="424814">
                  <a:moveTo>
                    <a:pt x="0" y="212099"/>
                  </a:moveTo>
                  <a:lnTo>
                    <a:pt x="4976" y="177696"/>
                  </a:lnTo>
                  <a:lnTo>
                    <a:pt x="19385" y="145059"/>
                  </a:lnTo>
                  <a:lnTo>
                    <a:pt x="42442" y="114627"/>
                  </a:lnTo>
                  <a:lnTo>
                    <a:pt x="73366" y="86836"/>
                  </a:lnTo>
                  <a:lnTo>
                    <a:pt x="111372" y="62122"/>
                  </a:lnTo>
                  <a:lnTo>
                    <a:pt x="155679" y="40922"/>
                  </a:lnTo>
                  <a:lnTo>
                    <a:pt x="205503" y="23674"/>
                  </a:lnTo>
                  <a:lnTo>
                    <a:pt x="260061" y="10812"/>
                  </a:lnTo>
                  <a:lnTo>
                    <a:pt x="318571" y="2776"/>
                  </a:lnTo>
                  <a:lnTo>
                    <a:pt x="380249" y="0"/>
                  </a:lnTo>
                  <a:lnTo>
                    <a:pt x="441928" y="2776"/>
                  </a:lnTo>
                  <a:lnTo>
                    <a:pt x="500438" y="10812"/>
                  </a:lnTo>
                  <a:lnTo>
                    <a:pt x="554996" y="23674"/>
                  </a:lnTo>
                  <a:lnTo>
                    <a:pt x="604820" y="40922"/>
                  </a:lnTo>
                  <a:lnTo>
                    <a:pt x="649127" y="62122"/>
                  </a:lnTo>
                  <a:lnTo>
                    <a:pt x="687133" y="86836"/>
                  </a:lnTo>
                  <a:lnTo>
                    <a:pt x="718057" y="114627"/>
                  </a:lnTo>
                  <a:lnTo>
                    <a:pt x="741114" y="145059"/>
                  </a:lnTo>
                  <a:lnTo>
                    <a:pt x="760499" y="212099"/>
                  </a:lnTo>
                  <a:lnTo>
                    <a:pt x="741114" y="279139"/>
                  </a:lnTo>
                  <a:lnTo>
                    <a:pt x="718057" y="309572"/>
                  </a:lnTo>
                  <a:lnTo>
                    <a:pt x="687133" y="337363"/>
                  </a:lnTo>
                  <a:lnTo>
                    <a:pt x="649127" y="362077"/>
                  </a:lnTo>
                  <a:lnTo>
                    <a:pt x="604820" y="383276"/>
                  </a:lnTo>
                  <a:lnTo>
                    <a:pt x="554996" y="400525"/>
                  </a:lnTo>
                  <a:lnTo>
                    <a:pt x="500438" y="413386"/>
                  </a:lnTo>
                  <a:lnTo>
                    <a:pt x="441928" y="421423"/>
                  </a:lnTo>
                  <a:lnTo>
                    <a:pt x="380249" y="424199"/>
                  </a:lnTo>
                  <a:lnTo>
                    <a:pt x="318571" y="421423"/>
                  </a:lnTo>
                  <a:lnTo>
                    <a:pt x="260061" y="413386"/>
                  </a:lnTo>
                  <a:lnTo>
                    <a:pt x="205503" y="400525"/>
                  </a:lnTo>
                  <a:lnTo>
                    <a:pt x="155679" y="383276"/>
                  </a:lnTo>
                  <a:lnTo>
                    <a:pt x="111372" y="362077"/>
                  </a:lnTo>
                  <a:lnTo>
                    <a:pt x="73366" y="337363"/>
                  </a:lnTo>
                  <a:lnTo>
                    <a:pt x="42442" y="309572"/>
                  </a:lnTo>
                  <a:lnTo>
                    <a:pt x="19385" y="279139"/>
                  </a:lnTo>
                  <a:lnTo>
                    <a:pt x="4976" y="246503"/>
                  </a:lnTo>
                  <a:lnTo>
                    <a:pt x="0" y="212099"/>
                  </a:lnTo>
                  <a:close/>
                </a:path>
              </a:pathLst>
            </a:custGeom>
            <a:ln w="19049">
              <a:solidFill>
                <a:srgbClr val="595959"/>
              </a:solidFill>
            </a:ln>
          </p:spPr>
          <p:txBody>
            <a:bodyPr wrap="square" lIns="0" tIns="0" rIns="0" bIns="0" rtlCol="0"/>
            <a:lstStyle/>
            <a:p>
              <a:endParaRPr sz="2400"/>
            </a:p>
          </p:txBody>
        </p:sp>
      </p:grpSp>
      <p:sp>
        <p:nvSpPr>
          <p:cNvPr id="12" name="object 12"/>
          <p:cNvSpPr txBox="1"/>
          <p:nvPr/>
        </p:nvSpPr>
        <p:spPr>
          <a:xfrm rot="20760000">
            <a:off x="8630345" y="1375488"/>
            <a:ext cx="3036996" cy="615553"/>
          </a:xfrm>
          <a:prstGeom prst="rect">
            <a:avLst/>
          </a:prstGeom>
        </p:spPr>
        <p:txBody>
          <a:bodyPr vert="horz" wrap="square" lIns="0" tIns="0" rIns="0" bIns="0" rtlCol="0">
            <a:spAutoFit/>
          </a:bodyPr>
          <a:lstStyle/>
          <a:p>
            <a:pPr>
              <a:lnSpc>
                <a:spcPts val="4800"/>
              </a:lnSpc>
            </a:pPr>
            <a:r>
              <a:rPr sz="4800" b="1" spc="-113" dirty="0">
                <a:solidFill>
                  <a:srgbClr val="980000"/>
                </a:solidFill>
                <a:latin typeface="Gill Sans MT"/>
                <a:cs typeface="Gill Sans MT"/>
              </a:rPr>
              <a:t>distributed</a:t>
            </a:r>
            <a:endParaRPr sz="4800">
              <a:latin typeface="Gill Sans MT"/>
              <a:cs typeface="Gill Sans MT"/>
            </a:endParaRPr>
          </a:p>
        </p:txBody>
      </p:sp>
      <p:sp>
        <p:nvSpPr>
          <p:cNvPr id="13" name="object 13"/>
          <p:cNvSpPr txBox="1"/>
          <p:nvPr/>
        </p:nvSpPr>
        <p:spPr>
          <a:xfrm>
            <a:off x="4718713" y="4108751"/>
            <a:ext cx="455507"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Add</a:t>
            </a:r>
            <a:endParaRPr sz="1867">
              <a:latin typeface="Arial"/>
              <a:cs typeface="Arial"/>
            </a:endParaRPr>
          </a:p>
        </p:txBody>
      </p:sp>
      <p:grpSp>
        <p:nvGrpSpPr>
          <p:cNvPr id="14" name="object 14"/>
          <p:cNvGrpSpPr/>
          <p:nvPr/>
        </p:nvGrpSpPr>
        <p:grpSpPr>
          <a:xfrm>
            <a:off x="1315199" y="3653999"/>
            <a:ext cx="6493087" cy="916940"/>
            <a:chOff x="986399" y="2740499"/>
            <a:chExt cx="4869815" cy="687705"/>
          </a:xfrm>
        </p:grpSpPr>
        <p:sp>
          <p:nvSpPr>
            <p:cNvPr id="15" name="object 15"/>
            <p:cNvSpPr/>
            <p:nvPr/>
          </p:nvSpPr>
          <p:spPr>
            <a:xfrm>
              <a:off x="995924" y="2750024"/>
              <a:ext cx="2357120" cy="233679"/>
            </a:xfrm>
            <a:custGeom>
              <a:avLst/>
              <a:gdLst/>
              <a:ahLst/>
              <a:cxnLst/>
              <a:rect l="l" t="t" r="r" b="b"/>
              <a:pathLst>
                <a:path w="2357120" h="233680">
                  <a:moveTo>
                    <a:pt x="0" y="0"/>
                  </a:moveTo>
                  <a:lnTo>
                    <a:pt x="55563" y="104"/>
                  </a:lnTo>
                  <a:lnTo>
                    <a:pt x="111102" y="417"/>
                  </a:lnTo>
                  <a:lnTo>
                    <a:pt x="166589" y="933"/>
                  </a:lnTo>
                  <a:lnTo>
                    <a:pt x="222000" y="1651"/>
                  </a:lnTo>
                  <a:lnTo>
                    <a:pt x="277309" y="2567"/>
                  </a:lnTo>
                  <a:lnTo>
                    <a:pt x="332490" y="3678"/>
                  </a:lnTo>
                  <a:lnTo>
                    <a:pt x="387518" y="4980"/>
                  </a:lnTo>
                  <a:lnTo>
                    <a:pt x="442368" y="6471"/>
                  </a:lnTo>
                  <a:lnTo>
                    <a:pt x="497013" y="8147"/>
                  </a:lnTo>
                  <a:lnTo>
                    <a:pt x="551429" y="10005"/>
                  </a:lnTo>
                  <a:lnTo>
                    <a:pt x="605590" y="12041"/>
                  </a:lnTo>
                  <a:lnTo>
                    <a:pt x="659470" y="14253"/>
                  </a:lnTo>
                  <a:lnTo>
                    <a:pt x="713044" y="16638"/>
                  </a:lnTo>
                  <a:lnTo>
                    <a:pt x="766286" y="19192"/>
                  </a:lnTo>
                  <a:lnTo>
                    <a:pt x="819171" y="21912"/>
                  </a:lnTo>
                  <a:lnTo>
                    <a:pt x="871673" y="24795"/>
                  </a:lnTo>
                  <a:lnTo>
                    <a:pt x="923767" y="27837"/>
                  </a:lnTo>
                  <a:lnTo>
                    <a:pt x="975428" y="31036"/>
                  </a:lnTo>
                  <a:lnTo>
                    <a:pt x="1026629" y="34389"/>
                  </a:lnTo>
                  <a:lnTo>
                    <a:pt x="1077345" y="37891"/>
                  </a:lnTo>
                  <a:lnTo>
                    <a:pt x="1127551" y="41540"/>
                  </a:lnTo>
                  <a:lnTo>
                    <a:pt x="1177222" y="45333"/>
                  </a:lnTo>
                  <a:lnTo>
                    <a:pt x="1226331" y="49266"/>
                  </a:lnTo>
                  <a:lnTo>
                    <a:pt x="1274853" y="53337"/>
                  </a:lnTo>
                  <a:lnTo>
                    <a:pt x="1322763" y="57542"/>
                  </a:lnTo>
                  <a:lnTo>
                    <a:pt x="1370035" y="61877"/>
                  </a:lnTo>
                  <a:lnTo>
                    <a:pt x="1416644" y="66341"/>
                  </a:lnTo>
                  <a:lnTo>
                    <a:pt x="1462564" y="70929"/>
                  </a:lnTo>
                  <a:lnTo>
                    <a:pt x="1507769" y="75638"/>
                  </a:lnTo>
                  <a:lnTo>
                    <a:pt x="1552235" y="80465"/>
                  </a:lnTo>
                  <a:lnTo>
                    <a:pt x="1595935" y="85408"/>
                  </a:lnTo>
                  <a:lnTo>
                    <a:pt x="1638844" y="90462"/>
                  </a:lnTo>
                  <a:lnTo>
                    <a:pt x="1680937" y="95624"/>
                  </a:lnTo>
                  <a:lnTo>
                    <a:pt x="1742490" y="103565"/>
                  </a:lnTo>
                  <a:lnTo>
                    <a:pt x="1802062" y="111732"/>
                  </a:lnTo>
                  <a:lnTo>
                    <a:pt x="1859567" y="120114"/>
                  </a:lnTo>
                  <a:lnTo>
                    <a:pt x="1914920" y="128702"/>
                  </a:lnTo>
                  <a:lnTo>
                    <a:pt x="1968034" y="137483"/>
                  </a:lnTo>
                  <a:lnTo>
                    <a:pt x="2018824" y="146447"/>
                  </a:lnTo>
                  <a:lnTo>
                    <a:pt x="2067202" y="155584"/>
                  </a:lnTo>
                  <a:lnTo>
                    <a:pt x="2113083" y="164883"/>
                  </a:lnTo>
                  <a:lnTo>
                    <a:pt x="2156381" y="174332"/>
                  </a:lnTo>
                  <a:lnTo>
                    <a:pt x="2197009" y="183921"/>
                  </a:lnTo>
                  <a:lnTo>
                    <a:pt x="2234882" y="193640"/>
                  </a:lnTo>
                  <a:lnTo>
                    <a:pt x="2282300" y="207195"/>
                  </a:lnTo>
                  <a:lnTo>
                    <a:pt x="2324122" y="220945"/>
                  </a:lnTo>
                  <a:lnTo>
                    <a:pt x="2342865" y="227886"/>
                  </a:lnTo>
                  <a:lnTo>
                    <a:pt x="2345866" y="229046"/>
                  </a:lnTo>
                  <a:lnTo>
                    <a:pt x="2355950" y="233116"/>
                  </a:lnTo>
                  <a:lnTo>
                    <a:pt x="2356694" y="233428"/>
                  </a:lnTo>
                </a:path>
              </a:pathLst>
            </a:custGeom>
            <a:ln w="19049">
              <a:solidFill>
                <a:srgbClr val="595959"/>
              </a:solidFill>
            </a:ln>
          </p:spPr>
          <p:txBody>
            <a:bodyPr wrap="square" lIns="0" tIns="0" rIns="0" bIns="0" rtlCol="0"/>
            <a:lstStyle/>
            <a:p>
              <a:endParaRPr sz="2400"/>
            </a:p>
          </p:txBody>
        </p:sp>
        <p:pic>
          <p:nvPicPr>
            <p:cNvPr id="16" name="object 16"/>
            <p:cNvPicPr/>
            <p:nvPr/>
          </p:nvPicPr>
          <p:blipFill>
            <a:blip r:embed="rId3" cstate="print"/>
            <a:stretch>
              <a:fillRect/>
            </a:stretch>
          </p:blipFill>
          <p:spPr>
            <a:xfrm>
              <a:off x="3323116" y="2949618"/>
              <a:ext cx="105817" cy="98248"/>
            </a:xfrm>
            <a:prstGeom prst="rect">
              <a:avLst/>
            </a:prstGeom>
          </p:spPr>
        </p:pic>
        <p:sp>
          <p:nvSpPr>
            <p:cNvPr id="17" name="object 17"/>
            <p:cNvSpPr/>
            <p:nvPr/>
          </p:nvSpPr>
          <p:spPr>
            <a:xfrm>
              <a:off x="5085850" y="2994074"/>
              <a:ext cx="760730" cy="424815"/>
            </a:xfrm>
            <a:custGeom>
              <a:avLst/>
              <a:gdLst/>
              <a:ahLst/>
              <a:cxnLst/>
              <a:rect l="l" t="t" r="r" b="b"/>
              <a:pathLst>
                <a:path w="760729" h="424814">
                  <a:moveTo>
                    <a:pt x="380249" y="424199"/>
                  </a:moveTo>
                  <a:lnTo>
                    <a:pt x="318571" y="421423"/>
                  </a:lnTo>
                  <a:lnTo>
                    <a:pt x="260061" y="413386"/>
                  </a:lnTo>
                  <a:lnTo>
                    <a:pt x="205503" y="400525"/>
                  </a:lnTo>
                  <a:lnTo>
                    <a:pt x="155679" y="383276"/>
                  </a:lnTo>
                  <a:lnTo>
                    <a:pt x="111372" y="362077"/>
                  </a:lnTo>
                  <a:lnTo>
                    <a:pt x="73366" y="337363"/>
                  </a:lnTo>
                  <a:lnTo>
                    <a:pt x="42442" y="309572"/>
                  </a:lnTo>
                  <a:lnTo>
                    <a:pt x="19385" y="279139"/>
                  </a:lnTo>
                  <a:lnTo>
                    <a:pt x="0" y="212099"/>
                  </a:lnTo>
                  <a:lnTo>
                    <a:pt x="4976" y="177696"/>
                  </a:lnTo>
                  <a:lnTo>
                    <a:pt x="42442" y="114627"/>
                  </a:lnTo>
                  <a:lnTo>
                    <a:pt x="73366" y="86836"/>
                  </a:lnTo>
                  <a:lnTo>
                    <a:pt x="111372" y="62122"/>
                  </a:lnTo>
                  <a:lnTo>
                    <a:pt x="155679" y="40922"/>
                  </a:lnTo>
                  <a:lnTo>
                    <a:pt x="205503" y="23674"/>
                  </a:lnTo>
                  <a:lnTo>
                    <a:pt x="260061" y="10812"/>
                  </a:lnTo>
                  <a:lnTo>
                    <a:pt x="318571" y="2776"/>
                  </a:lnTo>
                  <a:lnTo>
                    <a:pt x="380249" y="0"/>
                  </a:lnTo>
                  <a:lnTo>
                    <a:pt x="441928" y="2776"/>
                  </a:lnTo>
                  <a:lnTo>
                    <a:pt x="500438" y="10812"/>
                  </a:lnTo>
                  <a:lnTo>
                    <a:pt x="554996" y="23674"/>
                  </a:lnTo>
                  <a:lnTo>
                    <a:pt x="604820" y="40922"/>
                  </a:lnTo>
                  <a:lnTo>
                    <a:pt x="649127" y="62122"/>
                  </a:lnTo>
                  <a:lnTo>
                    <a:pt x="687133" y="86836"/>
                  </a:lnTo>
                  <a:lnTo>
                    <a:pt x="718057" y="114627"/>
                  </a:lnTo>
                  <a:lnTo>
                    <a:pt x="741114" y="145059"/>
                  </a:lnTo>
                  <a:lnTo>
                    <a:pt x="760499" y="212099"/>
                  </a:lnTo>
                  <a:lnTo>
                    <a:pt x="755523" y="246503"/>
                  </a:lnTo>
                  <a:lnTo>
                    <a:pt x="718057" y="309572"/>
                  </a:lnTo>
                  <a:lnTo>
                    <a:pt x="687133" y="337363"/>
                  </a:lnTo>
                  <a:lnTo>
                    <a:pt x="649127" y="362077"/>
                  </a:lnTo>
                  <a:lnTo>
                    <a:pt x="604820" y="383276"/>
                  </a:lnTo>
                  <a:lnTo>
                    <a:pt x="554996" y="400525"/>
                  </a:lnTo>
                  <a:lnTo>
                    <a:pt x="500438" y="413386"/>
                  </a:lnTo>
                  <a:lnTo>
                    <a:pt x="441928" y="421423"/>
                  </a:lnTo>
                  <a:lnTo>
                    <a:pt x="380249" y="424199"/>
                  </a:lnTo>
                  <a:close/>
                </a:path>
              </a:pathLst>
            </a:custGeom>
            <a:solidFill>
              <a:srgbClr val="FFFFFF"/>
            </a:solidFill>
          </p:spPr>
          <p:txBody>
            <a:bodyPr wrap="square" lIns="0" tIns="0" rIns="0" bIns="0" rtlCol="0"/>
            <a:lstStyle/>
            <a:p>
              <a:endParaRPr sz="2400"/>
            </a:p>
          </p:txBody>
        </p:sp>
        <p:sp>
          <p:nvSpPr>
            <p:cNvPr id="18" name="object 18"/>
            <p:cNvSpPr/>
            <p:nvPr/>
          </p:nvSpPr>
          <p:spPr>
            <a:xfrm>
              <a:off x="5085850" y="2994074"/>
              <a:ext cx="760730" cy="424815"/>
            </a:xfrm>
            <a:custGeom>
              <a:avLst/>
              <a:gdLst/>
              <a:ahLst/>
              <a:cxnLst/>
              <a:rect l="l" t="t" r="r" b="b"/>
              <a:pathLst>
                <a:path w="760729" h="424814">
                  <a:moveTo>
                    <a:pt x="0" y="212099"/>
                  </a:moveTo>
                  <a:lnTo>
                    <a:pt x="4976" y="177696"/>
                  </a:lnTo>
                  <a:lnTo>
                    <a:pt x="19385" y="145059"/>
                  </a:lnTo>
                  <a:lnTo>
                    <a:pt x="42442" y="114627"/>
                  </a:lnTo>
                  <a:lnTo>
                    <a:pt x="73366" y="86836"/>
                  </a:lnTo>
                  <a:lnTo>
                    <a:pt x="111372" y="62122"/>
                  </a:lnTo>
                  <a:lnTo>
                    <a:pt x="155679" y="40922"/>
                  </a:lnTo>
                  <a:lnTo>
                    <a:pt x="205503" y="23674"/>
                  </a:lnTo>
                  <a:lnTo>
                    <a:pt x="260061" y="10812"/>
                  </a:lnTo>
                  <a:lnTo>
                    <a:pt x="318571" y="2776"/>
                  </a:lnTo>
                  <a:lnTo>
                    <a:pt x="380249" y="0"/>
                  </a:lnTo>
                  <a:lnTo>
                    <a:pt x="441928" y="2776"/>
                  </a:lnTo>
                  <a:lnTo>
                    <a:pt x="500438" y="10812"/>
                  </a:lnTo>
                  <a:lnTo>
                    <a:pt x="554996" y="23674"/>
                  </a:lnTo>
                  <a:lnTo>
                    <a:pt x="604820" y="40922"/>
                  </a:lnTo>
                  <a:lnTo>
                    <a:pt x="649127" y="62122"/>
                  </a:lnTo>
                  <a:lnTo>
                    <a:pt x="687133" y="86836"/>
                  </a:lnTo>
                  <a:lnTo>
                    <a:pt x="718057" y="114627"/>
                  </a:lnTo>
                  <a:lnTo>
                    <a:pt x="741114" y="145059"/>
                  </a:lnTo>
                  <a:lnTo>
                    <a:pt x="760499" y="212099"/>
                  </a:lnTo>
                  <a:lnTo>
                    <a:pt x="741114" y="279139"/>
                  </a:lnTo>
                  <a:lnTo>
                    <a:pt x="718057" y="309572"/>
                  </a:lnTo>
                  <a:lnTo>
                    <a:pt x="687133" y="337363"/>
                  </a:lnTo>
                  <a:lnTo>
                    <a:pt x="649127" y="362077"/>
                  </a:lnTo>
                  <a:lnTo>
                    <a:pt x="604820" y="383276"/>
                  </a:lnTo>
                  <a:lnTo>
                    <a:pt x="554996" y="400525"/>
                  </a:lnTo>
                  <a:lnTo>
                    <a:pt x="500438" y="413386"/>
                  </a:lnTo>
                  <a:lnTo>
                    <a:pt x="441928" y="421423"/>
                  </a:lnTo>
                  <a:lnTo>
                    <a:pt x="380249" y="424199"/>
                  </a:lnTo>
                  <a:lnTo>
                    <a:pt x="318571" y="421423"/>
                  </a:lnTo>
                  <a:lnTo>
                    <a:pt x="260061" y="413386"/>
                  </a:lnTo>
                  <a:lnTo>
                    <a:pt x="205503" y="400525"/>
                  </a:lnTo>
                  <a:lnTo>
                    <a:pt x="155679" y="383276"/>
                  </a:lnTo>
                  <a:lnTo>
                    <a:pt x="111372" y="362077"/>
                  </a:lnTo>
                  <a:lnTo>
                    <a:pt x="73366" y="337363"/>
                  </a:lnTo>
                  <a:lnTo>
                    <a:pt x="42442" y="309572"/>
                  </a:lnTo>
                  <a:lnTo>
                    <a:pt x="19385" y="279139"/>
                  </a:lnTo>
                  <a:lnTo>
                    <a:pt x="4976" y="246503"/>
                  </a:lnTo>
                  <a:lnTo>
                    <a:pt x="0" y="212099"/>
                  </a:lnTo>
                  <a:close/>
                </a:path>
              </a:pathLst>
            </a:custGeom>
            <a:ln w="19049">
              <a:solidFill>
                <a:srgbClr val="595959"/>
              </a:solidFill>
            </a:ln>
          </p:spPr>
          <p:txBody>
            <a:bodyPr wrap="square" lIns="0" tIns="0" rIns="0" bIns="0" rtlCol="0"/>
            <a:lstStyle/>
            <a:p>
              <a:endParaRPr sz="2400"/>
            </a:p>
          </p:txBody>
        </p:sp>
      </p:grpSp>
      <p:sp>
        <p:nvSpPr>
          <p:cNvPr id="19" name="object 19"/>
          <p:cNvSpPr txBox="1"/>
          <p:nvPr/>
        </p:nvSpPr>
        <p:spPr>
          <a:xfrm>
            <a:off x="7080312" y="4108785"/>
            <a:ext cx="416560" cy="304421"/>
          </a:xfrm>
          <a:prstGeom prst="rect">
            <a:avLst/>
          </a:prstGeom>
        </p:spPr>
        <p:txBody>
          <a:bodyPr vert="horz" wrap="square" lIns="0" tIns="16933" rIns="0" bIns="0" rtlCol="0">
            <a:spAutoFit/>
          </a:bodyPr>
          <a:lstStyle/>
          <a:p>
            <a:pPr marL="16933">
              <a:spcBef>
                <a:spcPts val="133"/>
              </a:spcBef>
            </a:pPr>
            <a:r>
              <a:rPr sz="1867" dirty="0">
                <a:latin typeface="Arial"/>
                <a:cs typeface="Arial"/>
              </a:rPr>
              <a:t>Mul</a:t>
            </a:r>
            <a:endParaRPr sz="1867">
              <a:latin typeface="Arial"/>
              <a:cs typeface="Arial"/>
            </a:endParaRPr>
          </a:p>
        </p:txBody>
      </p:sp>
      <p:pic>
        <p:nvPicPr>
          <p:cNvPr id="20" name="object 20"/>
          <p:cNvPicPr/>
          <p:nvPr/>
        </p:nvPicPr>
        <p:blipFill>
          <a:blip r:embed="rId4" cstate="print"/>
          <a:stretch>
            <a:fillRect/>
          </a:stretch>
        </p:blipFill>
        <p:spPr>
          <a:xfrm>
            <a:off x="5440736" y="4220723"/>
            <a:ext cx="352267" cy="109307"/>
          </a:xfrm>
          <a:prstGeom prst="rect">
            <a:avLst/>
          </a:prstGeom>
        </p:spPr>
      </p:pic>
      <p:sp>
        <p:nvSpPr>
          <p:cNvPr id="21" name="object 21"/>
          <p:cNvSpPr txBox="1"/>
          <p:nvPr/>
        </p:nvSpPr>
        <p:spPr>
          <a:xfrm>
            <a:off x="271099" y="3383899"/>
            <a:ext cx="1057487" cy="422402"/>
          </a:xfrm>
          <a:prstGeom prst="rect">
            <a:avLst/>
          </a:prstGeom>
          <a:solidFill>
            <a:srgbClr val="FFFFFF"/>
          </a:solidFill>
          <a:ln w="38099">
            <a:solidFill>
              <a:srgbClr val="880000"/>
            </a:solidFill>
          </a:ln>
        </p:spPr>
        <p:txBody>
          <a:bodyPr vert="horz" wrap="square" lIns="0" tIns="133773" rIns="0" bIns="0" rtlCol="0">
            <a:spAutoFit/>
          </a:bodyPr>
          <a:lstStyle/>
          <a:p>
            <a:pPr marL="159169">
              <a:spcBef>
                <a:spcPts val="1053"/>
              </a:spcBef>
            </a:pPr>
            <a:r>
              <a:rPr sz="1867" b="1" spc="-7" dirty="0">
                <a:solidFill>
                  <a:srgbClr val="880000"/>
                </a:solidFill>
                <a:latin typeface="Arial"/>
                <a:cs typeface="Arial"/>
              </a:rPr>
              <a:t>biases</a:t>
            </a:r>
            <a:endParaRPr sz="1867">
              <a:latin typeface="Arial"/>
              <a:cs typeface="Arial"/>
            </a:endParaRPr>
          </a:p>
        </p:txBody>
      </p:sp>
      <p:sp>
        <p:nvSpPr>
          <p:cNvPr id="22" name="object 22"/>
          <p:cNvSpPr txBox="1"/>
          <p:nvPr/>
        </p:nvSpPr>
        <p:spPr>
          <a:xfrm>
            <a:off x="277032" y="5311433"/>
            <a:ext cx="1681480" cy="422402"/>
          </a:xfrm>
          <a:prstGeom prst="rect">
            <a:avLst/>
          </a:prstGeom>
          <a:solidFill>
            <a:srgbClr val="FFFFFF"/>
          </a:solidFill>
          <a:ln w="19049">
            <a:solidFill>
              <a:srgbClr val="595959"/>
            </a:solidFill>
          </a:ln>
        </p:spPr>
        <p:txBody>
          <a:bodyPr vert="horz" wrap="square" lIns="0" tIns="133773" rIns="0" bIns="0" rtlCol="0">
            <a:spAutoFit/>
          </a:bodyPr>
          <a:lstStyle/>
          <a:p>
            <a:pPr marL="181182">
              <a:spcBef>
                <a:spcPts val="1053"/>
              </a:spcBef>
            </a:pPr>
            <a:r>
              <a:rPr sz="1867" spc="-7" dirty="0">
                <a:latin typeface="Arial"/>
                <a:cs typeface="Arial"/>
              </a:rPr>
              <a:t>learning</a:t>
            </a:r>
            <a:r>
              <a:rPr sz="1867" spc="-67" dirty="0">
                <a:latin typeface="Arial"/>
                <a:cs typeface="Arial"/>
              </a:rPr>
              <a:t> </a:t>
            </a:r>
            <a:r>
              <a:rPr sz="1867" dirty="0">
                <a:latin typeface="Arial"/>
                <a:cs typeface="Arial"/>
              </a:rPr>
              <a:t>rate</a:t>
            </a:r>
            <a:endParaRPr sz="1867">
              <a:latin typeface="Arial"/>
              <a:cs typeface="Arial"/>
            </a:endParaRPr>
          </a:p>
        </p:txBody>
      </p:sp>
      <p:grpSp>
        <p:nvGrpSpPr>
          <p:cNvPr id="23" name="object 23"/>
          <p:cNvGrpSpPr/>
          <p:nvPr/>
        </p:nvGrpSpPr>
        <p:grpSpPr>
          <a:xfrm>
            <a:off x="10861332" y="3967066"/>
            <a:ext cx="911013" cy="617220"/>
            <a:chOff x="8145999" y="2975299"/>
            <a:chExt cx="683260" cy="462915"/>
          </a:xfrm>
        </p:grpSpPr>
        <p:sp>
          <p:nvSpPr>
            <p:cNvPr id="24" name="object 24"/>
            <p:cNvSpPr/>
            <p:nvPr/>
          </p:nvSpPr>
          <p:spPr>
            <a:xfrm>
              <a:off x="8165049" y="2994349"/>
              <a:ext cx="645160" cy="424815"/>
            </a:xfrm>
            <a:custGeom>
              <a:avLst/>
              <a:gdLst/>
              <a:ahLst/>
              <a:cxnLst/>
              <a:rect l="l" t="t" r="r" b="b"/>
              <a:pathLst>
                <a:path w="645159" h="424814">
                  <a:moveTo>
                    <a:pt x="322499" y="424199"/>
                  </a:moveTo>
                  <a:lnTo>
                    <a:pt x="264530" y="420782"/>
                  </a:lnTo>
                  <a:lnTo>
                    <a:pt x="209969" y="410930"/>
                  </a:lnTo>
                  <a:lnTo>
                    <a:pt x="159728" y="395242"/>
                  </a:lnTo>
                  <a:lnTo>
                    <a:pt x="114717" y="374316"/>
                  </a:lnTo>
                  <a:lnTo>
                    <a:pt x="75847" y="348753"/>
                  </a:lnTo>
                  <a:lnTo>
                    <a:pt x="44030" y="319150"/>
                  </a:lnTo>
                  <a:lnTo>
                    <a:pt x="20176" y="286108"/>
                  </a:lnTo>
                  <a:lnTo>
                    <a:pt x="5195" y="250225"/>
                  </a:lnTo>
                  <a:lnTo>
                    <a:pt x="0" y="212099"/>
                  </a:lnTo>
                  <a:lnTo>
                    <a:pt x="5195" y="173974"/>
                  </a:lnTo>
                  <a:lnTo>
                    <a:pt x="20176" y="138091"/>
                  </a:lnTo>
                  <a:lnTo>
                    <a:pt x="44030" y="105049"/>
                  </a:lnTo>
                  <a:lnTo>
                    <a:pt x="75847" y="75446"/>
                  </a:lnTo>
                  <a:lnTo>
                    <a:pt x="114717" y="49883"/>
                  </a:lnTo>
                  <a:lnTo>
                    <a:pt x="159728" y="28957"/>
                  </a:lnTo>
                  <a:lnTo>
                    <a:pt x="209969" y="13269"/>
                  </a:lnTo>
                  <a:lnTo>
                    <a:pt x="264530" y="3417"/>
                  </a:lnTo>
                  <a:lnTo>
                    <a:pt x="322499" y="0"/>
                  </a:lnTo>
                  <a:lnTo>
                    <a:pt x="380469" y="3417"/>
                  </a:lnTo>
                  <a:lnTo>
                    <a:pt x="435030" y="13269"/>
                  </a:lnTo>
                  <a:lnTo>
                    <a:pt x="485271" y="28957"/>
                  </a:lnTo>
                  <a:lnTo>
                    <a:pt x="530282" y="49883"/>
                  </a:lnTo>
                  <a:lnTo>
                    <a:pt x="569152" y="75446"/>
                  </a:lnTo>
                  <a:lnTo>
                    <a:pt x="600969" y="105049"/>
                  </a:lnTo>
                  <a:lnTo>
                    <a:pt x="624823" y="138091"/>
                  </a:lnTo>
                  <a:lnTo>
                    <a:pt x="639804" y="173974"/>
                  </a:lnTo>
                  <a:lnTo>
                    <a:pt x="644999" y="212099"/>
                  </a:lnTo>
                  <a:lnTo>
                    <a:pt x="639804" y="250225"/>
                  </a:lnTo>
                  <a:lnTo>
                    <a:pt x="624823" y="286108"/>
                  </a:lnTo>
                  <a:lnTo>
                    <a:pt x="600969" y="319150"/>
                  </a:lnTo>
                  <a:lnTo>
                    <a:pt x="569152" y="348753"/>
                  </a:lnTo>
                  <a:lnTo>
                    <a:pt x="530282" y="374316"/>
                  </a:lnTo>
                  <a:lnTo>
                    <a:pt x="485271" y="395242"/>
                  </a:lnTo>
                  <a:lnTo>
                    <a:pt x="435030" y="410930"/>
                  </a:lnTo>
                  <a:lnTo>
                    <a:pt x="380469" y="420782"/>
                  </a:lnTo>
                  <a:lnTo>
                    <a:pt x="322499" y="424199"/>
                  </a:lnTo>
                  <a:close/>
                </a:path>
              </a:pathLst>
            </a:custGeom>
            <a:solidFill>
              <a:srgbClr val="FFFFFF"/>
            </a:solidFill>
          </p:spPr>
          <p:txBody>
            <a:bodyPr wrap="square" lIns="0" tIns="0" rIns="0" bIns="0" rtlCol="0"/>
            <a:lstStyle/>
            <a:p>
              <a:endParaRPr sz="2400"/>
            </a:p>
          </p:txBody>
        </p:sp>
        <p:sp>
          <p:nvSpPr>
            <p:cNvPr id="25" name="object 25"/>
            <p:cNvSpPr/>
            <p:nvPr/>
          </p:nvSpPr>
          <p:spPr>
            <a:xfrm>
              <a:off x="8165049" y="2994349"/>
              <a:ext cx="645160" cy="424815"/>
            </a:xfrm>
            <a:custGeom>
              <a:avLst/>
              <a:gdLst/>
              <a:ahLst/>
              <a:cxnLst/>
              <a:rect l="l" t="t" r="r" b="b"/>
              <a:pathLst>
                <a:path w="645159" h="424814">
                  <a:moveTo>
                    <a:pt x="0" y="212099"/>
                  </a:moveTo>
                  <a:lnTo>
                    <a:pt x="5195" y="173974"/>
                  </a:lnTo>
                  <a:lnTo>
                    <a:pt x="20176" y="138091"/>
                  </a:lnTo>
                  <a:lnTo>
                    <a:pt x="44030" y="105049"/>
                  </a:lnTo>
                  <a:lnTo>
                    <a:pt x="75847" y="75446"/>
                  </a:lnTo>
                  <a:lnTo>
                    <a:pt x="114717" y="49883"/>
                  </a:lnTo>
                  <a:lnTo>
                    <a:pt x="159728" y="28957"/>
                  </a:lnTo>
                  <a:lnTo>
                    <a:pt x="209969" y="13269"/>
                  </a:lnTo>
                  <a:lnTo>
                    <a:pt x="264530" y="3417"/>
                  </a:lnTo>
                  <a:lnTo>
                    <a:pt x="322499" y="0"/>
                  </a:lnTo>
                  <a:lnTo>
                    <a:pt x="380469" y="3417"/>
                  </a:lnTo>
                  <a:lnTo>
                    <a:pt x="435030" y="13269"/>
                  </a:lnTo>
                  <a:lnTo>
                    <a:pt x="485271" y="28957"/>
                  </a:lnTo>
                  <a:lnTo>
                    <a:pt x="530282" y="49883"/>
                  </a:lnTo>
                  <a:lnTo>
                    <a:pt x="569152" y="75446"/>
                  </a:lnTo>
                  <a:lnTo>
                    <a:pt x="600969" y="105049"/>
                  </a:lnTo>
                  <a:lnTo>
                    <a:pt x="624823" y="138091"/>
                  </a:lnTo>
                  <a:lnTo>
                    <a:pt x="639804" y="173974"/>
                  </a:lnTo>
                  <a:lnTo>
                    <a:pt x="644999" y="212099"/>
                  </a:lnTo>
                  <a:lnTo>
                    <a:pt x="639804" y="250225"/>
                  </a:lnTo>
                  <a:lnTo>
                    <a:pt x="624823" y="286108"/>
                  </a:lnTo>
                  <a:lnTo>
                    <a:pt x="600969" y="319150"/>
                  </a:lnTo>
                  <a:lnTo>
                    <a:pt x="569152" y="348753"/>
                  </a:lnTo>
                  <a:lnTo>
                    <a:pt x="530282" y="374316"/>
                  </a:lnTo>
                  <a:lnTo>
                    <a:pt x="485271" y="395242"/>
                  </a:lnTo>
                  <a:lnTo>
                    <a:pt x="435030" y="410930"/>
                  </a:lnTo>
                  <a:lnTo>
                    <a:pt x="380469" y="420782"/>
                  </a:lnTo>
                  <a:lnTo>
                    <a:pt x="322499" y="424199"/>
                  </a:lnTo>
                  <a:lnTo>
                    <a:pt x="264530" y="420782"/>
                  </a:lnTo>
                  <a:lnTo>
                    <a:pt x="209969" y="410930"/>
                  </a:lnTo>
                  <a:lnTo>
                    <a:pt x="159728" y="395242"/>
                  </a:lnTo>
                  <a:lnTo>
                    <a:pt x="114717" y="374316"/>
                  </a:lnTo>
                  <a:lnTo>
                    <a:pt x="75847" y="348753"/>
                  </a:lnTo>
                  <a:lnTo>
                    <a:pt x="44030" y="319150"/>
                  </a:lnTo>
                  <a:lnTo>
                    <a:pt x="20176" y="286108"/>
                  </a:lnTo>
                  <a:lnTo>
                    <a:pt x="5195" y="250225"/>
                  </a:lnTo>
                  <a:lnTo>
                    <a:pt x="0" y="212099"/>
                  </a:lnTo>
                  <a:close/>
                </a:path>
              </a:pathLst>
            </a:custGeom>
            <a:ln w="38099">
              <a:solidFill>
                <a:srgbClr val="880000"/>
              </a:solidFill>
            </a:ln>
          </p:spPr>
          <p:txBody>
            <a:bodyPr wrap="square" lIns="0" tIns="0" rIns="0" bIns="0" rtlCol="0"/>
            <a:lstStyle/>
            <a:p>
              <a:endParaRPr sz="2400"/>
            </a:p>
          </p:txBody>
        </p:sp>
      </p:grpSp>
      <p:sp>
        <p:nvSpPr>
          <p:cNvPr id="26" name="object 26"/>
          <p:cNvSpPr txBox="1"/>
          <p:nvPr/>
        </p:nvSpPr>
        <p:spPr>
          <a:xfrm>
            <a:off x="11161434" y="4109151"/>
            <a:ext cx="310727" cy="304421"/>
          </a:xfrm>
          <a:prstGeom prst="rect">
            <a:avLst/>
          </a:prstGeom>
        </p:spPr>
        <p:txBody>
          <a:bodyPr vert="horz" wrap="square" lIns="0" tIns="16933" rIns="0" bIns="0" rtlCol="0">
            <a:spAutoFit/>
          </a:bodyPr>
          <a:lstStyle/>
          <a:p>
            <a:pPr marL="16933">
              <a:spcBef>
                <a:spcPts val="133"/>
              </a:spcBef>
            </a:pPr>
            <a:r>
              <a:rPr sz="1867" b="1" spc="-7" dirty="0">
                <a:solidFill>
                  <a:srgbClr val="880000"/>
                </a:solidFill>
                <a:latin typeface="Arial"/>
                <a:cs typeface="Arial"/>
              </a:rPr>
              <a:t>−=</a:t>
            </a:r>
            <a:endParaRPr sz="1867">
              <a:latin typeface="Arial"/>
              <a:cs typeface="Arial"/>
            </a:endParaRPr>
          </a:p>
        </p:txBody>
      </p:sp>
      <p:grpSp>
        <p:nvGrpSpPr>
          <p:cNvPr id="27" name="object 27"/>
          <p:cNvGrpSpPr/>
          <p:nvPr/>
        </p:nvGrpSpPr>
        <p:grpSpPr>
          <a:xfrm>
            <a:off x="1945532" y="3979399"/>
            <a:ext cx="8917093" cy="1628140"/>
            <a:chOff x="1459149" y="2984549"/>
            <a:chExt cx="6687820" cy="1221105"/>
          </a:xfrm>
        </p:grpSpPr>
        <p:sp>
          <p:nvSpPr>
            <p:cNvPr id="28" name="object 28"/>
            <p:cNvSpPr/>
            <p:nvPr/>
          </p:nvSpPr>
          <p:spPr>
            <a:xfrm>
              <a:off x="1468674" y="3463494"/>
              <a:ext cx="3689350" cy="732790"/>
            </a:xfrm>
            <a:custGeom>
              <a:avLst/>
              <a:gdLst/>
              <a:ahLst/>
              <a:cxnLst/>
              <a:rect l="l" t="t" r="r" b="b"/>
              <a:pathLst>
                <a:path w="3689350" h="732789">
                  <a:moveTo>
                    <a:pt x="0" y="732179"/>
                  </a:moveTo>
                  <a:lnTo>
                    <a:pt x="54827" y="732059"/>
                  </a:lnTo>
                  <a:lnTo>
                    <a:pt x="109644" y="731699"/>
                  </a:lnTo>
                  <a:lnTo>
                    <a:pt x="164440" y="731101"/>
                  </a:lnTo>
                  <a:lnTo>
                    <a:pt x="219205" y="730268"/>
                  </a:lnTo>
                  <a:lnTo>
                    <a:pt x="273927" y="729203"/>
                  </a:lnTo>
                  <a:lnTo>
                    <a:pt x="328597" y="727908"/>
                  </a:lnTo>
                  <a:lnTo>
                    <a:pt x="383203" y="726385"/>
                  </a:lnTo>
                  <a:lnTo>
                    <a:pt x="437735" y="724637"/>
                  </a:lnTo>
                  <a:lnTo>
                    <a:pt x="492184" y="722665"/>
                  </a:lnTo>
                  <a:lnTo>
                    <a:pt x="546537" y="720473"/>
                  </a:lnTo>
                  <a:lnTo>
                    <a:pt x="600785" y="718062"/>
                  </a:lnTo>
                  <a:lnTo>
                    <a:pt x="654917" y="715436"/>
                  </a:lnTo>
                  <a:lnTo>
                    <a:pt x="708922" y="712596"/>
                  </a:lnTo>
                  <a:lnTo>
                    <a:pt x="762791" y="709545"/>
                  </a:lnTo>
                  <a:lnTo>
                    <a:pt x="816512" y="706285"/>
                  </a:lnTo>
                  <a:lnTo>
                    <a:pt x="870075" y="702818"/>
                  </a:lnTo>
                  <a:lnTo>
                    <a:pt x="923469" y="699148"/>
                  </a:lnTo>
                  <a:lnTo>
                    <a:pt x="976684" y="695275"/>
                  </a:lnTo>
                  <a:lnTo>
                    <a:pt x="1029709" y="691204"/>
                  </a:lnTo>
                  <a:lnTo>
                    <a:pt x="1082534" y="686935"/>
                  </a:lnTo>
                  <a:lnTo>
                    <a:pt x="1135149" y="682472"/>
                  </a:lnTo>
                  <a:lnTo>
                    <a:pt x="1187541" y="677817"/>
                  </a:lnTo>
                  <a:lnTo>
                    <a:pt x="1239702" y="672971"/>
                  </a:lnTo>
                  <a:lnTo>
                    <a:pt x="1291621" y="667939"/>
                  </a:lnTo>
                  <a:lnTo>
                    <a:pt x="1343287" y="662721"/>
                  </a:lnTo>
                  <a:lnTo>
                    <a:pt x="1394689" y="657321"/>
                  </a:lnTo>
                  <a:lnTo>
                    <a:pt x="1445817" y="651740"/>
                  </a:lnTo>
                  <a:lnTo>
                    <a:pt x="1496660" y="645981"/>
                  </a:lnTo>
                  <a:lnTo>
                    <a:pt x="1547209" y="640047"/>
                  </a:lnTo>
                  <a:lnTo>
                    <a:pt x="1597452" y="633939"/>
                  </a:lnTo>
                  <a:lnTo>
                    <a:pt x="1647378" y="627661"/>
                  </a:lnTo>
                  <a:lnTo>
                    <a:pt x="1696978" y="621214"/>
                  </a:lnTo>
                  <a:lnTo>
                    <a:pt x="1746240" y="614601"/>
                  </a:lnTo>
                  <a:lnTo>
                    <a:pt x="1795155" y="607824"/>
                  </a:lnTo>
                  <a:lnTo>
                    <a:pt x="1843711" y="600886"/>
                  </a:lnTo>
                  <a:lnTo>
                    <a:pt x="1891899" y="593789"/>
                  </a:lnTo>
                  <a:lnTo>
                    <a:pt x="1939707" y="586535"/>
                  </a:lnTo>
                  <a:lnTo>
                    <a:pt x="1987125" y="579127"/>
                  </a:lnTo>
                  <a:lnTo>
                    <a:pt x="2034142" y="571567"/>
                  </a:lnTo>
                  <a:lnTo>
                    <a:pt x="2080749" y="563858"/>
                  </a:lnTo>
                  <a:lnTo>
                    <a:pt x="2126933" y="556001"/>
                  </a:lnTo>
                  <a:lnTo>
                    <a:pt x="2172686" y="548000"/>
                  </a:lnTo>
                  <a:lnTo>
                    <a:pt x="2217996" y="539857"/>
                  </a:lnTo>
                  <a:lnTo>
                    <a:pt x="2262853" y="531573"/>
                  </a:lnTo>
                  <a:lnTo>
                    <a:pt x="2307246" y="523152"/>
                  </a:lnTo>
                  <a:lnTo>
                    <a:pt x="2351164" y="514595"/>
                  </a:lnTo>
                  <a:lnTo>
                    <a:pt x="2394598" y="505906"/>
                  </a:lnTo>
                  <a:lnTo>
                    <a:pt x="2437537" y="497086"/>
                  </a:lnTo>
                  <a:lnTo>
                    <a:pt x="2479969" y="488138"/>
                  </a:lnTo>
                  <a:lnTo>
                    <a:pt x="2521885" y="479064"/>
                  </a:lnTo>
                  <a:lnTo>
                    <a:pt x="2563274" y="469867"/>
                  </a:lnTo>
                  <a:lnTo>
                    <a:pt x="2620986" y="456631"/>
                  </a:lnTo>
                  <a:lnTo>
                    <a:pt x="2677589" y="443159"/>
                  </a:lnTo>
                  <a:lnTo>
                    <a:pt x="2733054" y="429458"/>
                  </a:lnTo>
                  <a:lnTo>
                    <a:pt x="2787349" y="415533"/>
                  </a:lnTo>
                  <a:lnTo>
                    <a:pt x="2840446" y="401393"/>
                  </a:lnTo>
                  <a:lnTo>
                    <a:pt x="2892314" y="387044"/>
                  </a:lnTo>
                  <a:lnTo>
                    <a:pt x="2942924" y="372493"/>
                  </a:lnTo>
                  <a:lnTo>
                    <a:pt x="2992245" y="357746"/>
                  </a:lnTo>
                  <a:lnTo>
                    <a:pt x="3040248" y="342809"/>
                  </a:lnTo>
                  <a:lnTo>
                    <a:pt x="3086901" y="327691"/>
                  </a:lnTo>
                  <a:lnTo>
                    <a:pt x="3132177" y="312397"/>
                  </a:lnTo>
                  <a:lnTo>
                    <a:pt x="3176044" y="296935"/>
                  </a:lnTo>
                  <a:lnTo>
                    <a:pt x="3218472" y="281311"/>
                  </a:lnTo>
                  <a:lnTo>
                    <a:pt x="3259433" y="265531"/>
                  </a:lnTo>
                  <a:lnTo>
                    <a:pt x="3298894" y="249604"/>
                  </a:lnTo>
                  <a:lnTo>
                    <a:pt x="3336828" y="233534"/>
                  </a:lnTo>
                  <a:lnTo>
                    <a:pt x="3373203" y="217329"/>
                  </a:lnTo>
                  <a:lnTo>
                    <a:pt x="3407990" y="200997"/>
                  </a:lnTo>
                  <a:lnTo>
                    <a:pt x="3457127" y="176272"/>
                  </a:lnTo>
                  <a:lnTo>
                    <a:pt x="3502522" y="151297"/>
                  </a:lnTo>
                  <a:lnTo>
                    <a:pt x="3544073" y="126094"/>
                  </a:lnTo>
                  <a:lnTo>
                    <a:pt x="3581680" y="100686"/>
                  </a:lnTo>
                  <a:lnTo>
                    <a:pt x="3615242" y="75097"/>
                  </a:lnTo>
                  <a:lnTo>
                    <a:pt x="3644656" y="49347"/>
                  </a:lnTo>
                  <a:lnTo>
                    <a:pt x="3672665" y="20217"/>
                  </a:lnTo>
                  <a:lnTo>
                    <a:pt x="3688280" y="717"/>
                  </a:lnTo>
                  <a:lnTo>
                    <a:pt x="3688796" y="0"/>
                  </a:lnTo>
                </a:path>
              </a:pathLst>
            </a:custGeom>
            <a:ln w="19049">
              <a:solidFill>
                <a:srgbClr val="595959"/>
              </a:solidFill>
            </a:ln>
          </p:spPr>
          <p:txBody>
            <a:bodyPr wrap="square" lIns="0" tIns="0" rIns="0" bIns="0" rtlCol="0"/>
            <a:lstStyle/>
            <a:p>
              <a:endParaRPr sz="2400"/>
            </a:p>
          </p:txBody>
        </p:sp>
        <p:pic>
          <p:nvPicPr>
            <p:cNvPr id="29" name="object 29"/>
            <p:cNvPicPr/>
            <p:nvPr/>
          </p:nvPicPr>
          <p:blipFill>
            <a:blip r:embed="rId5" cstate="print"/>
            <a:stretch>
              <a:fillRect/>
            </a:stretch>
          </p:blipFill>
          <p:spPr>
            <a:xfrm>
              <a:off x="5118430" y="3372874"/>
              <a:ext cx="78520" cy="111047"/>
            </a:xfrm>
            <a:prstGeom prst="rect">
              <a:avLst/>
            </a:prstGeom>
          </p:spPr>
        </p:pic>
        <p:sp>
          <p:nvSpPr>
            <p:cNvPr id="30" name="object 30"/>
            <p:cNvSpPr/>
            <p:nvPr/>
          </p:nvSpPr>
          <p:spPr>
            <a:xfrm>
              <a:off x="5846350" y="3206174"/>
              <a:ext cx="2204720" cy="635"/>
            </a:xfrm>
            <a:custGeom>
              <a:avLst/>
              <a:gdLst/>
              <a:ahLst/>
              <a:cxnLst/>
              <a:rect l="l" t="t" r="r" b="b"/>
              <a:pathLst>
                <a:path w="2204720" h="635">
                  <a:moveTo>
                    <a:pt x="0" y="0"/>
                  </a:moveTo>
                  <a:lnTo>
                    <a:pt x="73989" y="0"/>
                  </a:lnTo>
                  <a:lnTo>
                    <a:pt x="144835" y="3"/>
                  </a:lnTo>
                  <a:lnTo>
                    <a:pt x="212679" y="7"/>
                  </a:lnTo>
                  <a:lnTo>
                    <a:pt x="277664" y="12"/>
                  </a:lnTo>
                  <a:lnTo>
                    <a:pt x="339934" y="19"/>
                  </a:lnTo>
                  <a:lnTo>
                    <a:pt x="399631" y="27"/>
                  </a:lnTo>
                  <a:lnTo>
                    <a:pt x="456898" y="37"/>
                  </a:lnTo>
                  <a:lnTo>
                    <a:pt x="511878" y="48"/>
                  </a:lnTo>
                  <a:lnTo>
                    <a:pt x="564715" y="59"/>
                  </a:lnTo>
                  <a:lnTo>
                    <a:pt x="615550" y="72"/>
                  </a:lnTo>
                  <a:lnTo>
                    <a:pt x="664527" y="86"/>
                  </a:lnTo>
                  <a:lnTo>
                    <a:pt x="711789" y="101"/>
                  </a:lnTo>
                  <a:lnTo>
                    <a:pt x="757479" y="116"/>
                  </a:lnTo>
                  <a:lnTo>
                    <a:pt x="801740" y="132"/>
                  </a:lnTo>
                  <a:lnTo>
                    <a:pt x="844714" y="149"/>
                  </a:lnTo>
                  <a:lnTo>
                    <a:pt x="886544" y="167"/>
                  </a:lnTo>
                  <a:lnTo>
                    <a:pt x="927375" y="185"/>
                  </a:lnTo>
                  <a:lnTo>
                    <a:pt x="967347" y="203"/>
                  </a:lnTo>
                  <a:lnTo>
                    <a:pt x="1006605" y="222"/>
                  </a:lnTo>
                  <a:lnTo>
                    <a:pt x="1045292" y="241"/>
                  </a:lnTo>
                  <a:lnTo>
                    <a:pt x="1083549" y="260"/>
                  </a:lnTo>
                  <a:lnTo>
                    <a:pt x="1159349" y="299"/>
                  </a:lnTo>
                  <a:lnTo>
                    <a:pt x="1207705" y="324"/>
                  </a:lnTo>
                  <a:lnTo>
                    <a:pt x="1256360" y="349"/>
                  </a:lnTo>
                  <a:lnTo>
                    <a:pt x="1305610" y="374"/>
                  </a:lnTo>
                  <a:lnTo>
                    <a:pt x="1355755" y="398"/>
                  </a:lnTo>
                  <a:lnTo>
                    <a:pt x="1407093" y="421"/>
                  </a:lnTo>
                  <a:lnTo>
                    <a:pt x="1459922" y="444"/>
                  </a:lnTo>
                  <a:lnTo>
                    <a:pt x="1514540" y="466"/>
                  </a:lnTo>
                  <a:lnTo>
                    <a:pt x="1571245" y="486"/>
                  </a:lnTo>
                  <a:lnTo>
                    <a:pt x="1630335" y="506"/>
                  </a:lnTo>
                  <a:lnTo>
                    <a:pt x="1676398" y="519"/>
                  </a:lnTo>
                  <a:lnTo>
                    <a:pt x="1724097" y="532"/>
                  </a:lnTo>
                  <a:lnTo>
                    <a:pt x="1773556" y="544"/>
                  </a:lnTo>
                  <a:lnTo>
                    <a:pt x="1824902" y="555"/>
                  </a:lnTo>
                  <a:lnTo>
                    <a:pt x="1878261" y="565"/>
                  </a:lnTo>
                  <a:lnTo>
                    <a:pt x="1933759" y="574"/>
                  </a:lnTo>
                  <a:lnTo>
                    <a:pt x="2204399" y="592"/>
                  </a:lnTo>
                </a:path>
              </a:pathLst>
            </a:custGeom>
            <a:ln w="19049">
              <a:solidFill>
                <a:srgbClr val="595959"/>
              </a:solidFill>
            </a:ln>
          </p:spPr>
          <p:txBody>
            <a:bodyPr wrap="square" lIns="0" tIns="0" rIns="0" bIns="0" rtlCol="0"/>
            <a:lstStyle/>
            <a:p>
              <a:endParaRPr sz="2400"/>
            </a:p>
          </p:txBody>
        </p:sp>
        <p:pic>
          <p:nvPicPr>
            <p:cNvPr id="31" name="object 31"/>
            <p:cNvPicPr/>
            <p:nvPr/>
          </p:nvPicPr>
          <p:blipFill>
            <a:blip r:embed="rId6" cstate="print"/>
            <a:stretch>
              <a:fillRect/>
            </a:stretch>
          </p:blipFill>
          <p:spPr>
            <a:xfrm>
              <a:off x="8041223" y="3165776"/>
              <a:ext cx="105502" cy="81980"/>
            </a:xfrm>
            <a:prstGeom prst="rect">
              <a:avLst/>
            </a:prstGeom>
          </p:spPr>
        </p:pic>
        <p:sp>
          <p:nvSpPr>
            <p:cNvPr id="32" name="object 32"/>
            <p:cNvSpPr/>
            <p:nvPr/>
          </p:nvSpPr>
          <p:spPr>
            <a:xfrm>
              <a:off x="4362962" y="2994074"/>
              <a:ext cx="526415" cy="424815"/>
            </a:xfrm>
            <a:custGeom>
              <a:avLst/>
              <a:gdLst/>
              <a:ahLst/>
              <a:cxnLst/>
              <a:rect l="l" t="t" r="r" b="b"/>
              <a:pathLst>
                <a:path w="526414" h="424814">
                  <a:moveTo>
                    <a:pt x="263099" y="424199"/>
                  </a:moveTo>
                  <a:lnTo>
                    <a:pt x="210076" y="419890"/>
                  </a:lnTo>
                  <a:lnTo>
                    <a:pt x="160689" y="407532"/>
                  </a:lnTo>
                  <a:lnTo>
                    <a:pt x="115998" y="387976"/>
                  </a:lnTo>
                  <a:lnTo>
                    <a:pt x="77060" y="362077"/>
                  </a:lnTo>
                  <a:lnTo>
                    <a:pt x="44933" y="330687"/>
                  </a:lnTo>
                  <a:lnTo>
                    <a:pt x="20675" y="294658"/>
                  </a:lnTo>
                  <a:lnTo>
                    <a:pt x="5345" y="254845"/>
                  </a:lnTo>
                  <a:lnTo>
                    <a:pt x="0" y="212099"/>
                  </a:lnTo>
                  <a:lnTo>
                    <a:pt x="5345" y="169354"/>
                  </a:lnTo>
                  <a:lnTo>
                    <a:pt x="20675" y="129541"/>
                  </a:lnTo>
                  <a:lnTo>
                    <a:pt x="44933" y="93512"/>
                  </a:lnTo>
                  <a:lnTo>
                    <a:pt x="77060" y="62122"/>
                  </a:lnTo>
                  <a:lnTo>
                    <a:pt x="115998" y="36223"/>
                  </a:lnTo>
                  <a:lnTo>
                    <a:pt x="160689" y="16667"/>
                  </a:lnTo>
                  <a:lnTo>
                    <a:pt x="210076" y="4309"/>
                  </a:lnTo>
                  <a:lnTo>
                    <a:pt x="263099" y="0"/>
                  </a:lnTo>
                  <a:lnTo>
                    <a:pt x="316123" y="4309"/>
                  </a:lnTo>
                  <a:lnTo>
                    <a:pt x="365510" y="16667"/>
                  </a:lnTo>
                  <a:lnTo>
                    <a:pt x="410201" y="36223"/>
                  </a:lnTo>
                  <a:lnTo>
                    <a:pt x="449139" y="62122"/>
                  </a:lnTo>
                  <a:lnTo>
                    <a:pt x="481266" y="93512"/>
                  </a:lnTo>
                  <a:lnTo>
                    <a:pt x="505524" y="129541"/>
                  </a:lnTo>
                  <a:lnTo>
                    <a:pt x="520854" y="169354"/>
                  </a:lnTo>
                  <a:lnTo>
                    <a:pt x="526199" y="212099"/>
                  </a:lnTo>
                  <a:lnTo>
                    <a:pt x="520854" y="254845"/>
                  </a:lnTo>
                  <a:lnTo>
                    <a:pt x="505524" y="294658"/>
                  </a:lnTo>
                  <a:lnTo>
                    <a:pt x="481266" y="330687"/>
                  </a:lnTo>
                  <a:lnTo>
                    <a:pt x="449139" y="362077"/>
                  </a:lnTo>
                  <a:lnTo>
                    <a:pt x="410201" y="387976"/>
                  </a:lnTo>
                  <a:lnTo>
                    <a:pt x="365510" y="407532"/>
                  </a:lnTo>
                  <a:lnTo>
                    <a:pt x="316123" y="419890"/>
                  </a:lnTo>
                  <a:lnTo>
                    <a:pt x="263099" y="424199"/>
                  </a:lnTo>
                  <a:close/>
                </a:path>
              </a:pathLst>
            </a:custGeom>
            <a:solidFill>
              <a:srgbClr val="FFFFFF"/>
            </a:solidFill>
          </p:spPr>
          <p:txBody>
            <a:bodyPr wrap="square" lIns="0" tIns="0" rIns="0" bIns="0" rtlCol="0"/>
            <a:lstStyle/>
            <a:p>
              <a:endParaRPr sz="2400"/>
            </a:p>
          </p:txBody>
        </p:sp>
        <p:sp>
          <p:nvSpPr>
            <p:cNvPr id="33" name="object 33"/>
            <p:cNvSpPr/>
            <p:nvPr/>
          </p:nvSpPr>
          <p:spPr>
            <a:xfrm>
              <a:off x="4362962" y="2994074"/>
              <a:ext cx="526415" cy="424815"/>
            </a:xfrm>
            <a:custGeom>
              <a:avLst/>
              <a:gdLst/>
              <a:ahLst/>
              <a:cxnLst/>
              <a:rect l="l" t="t" r="r" b="b"/>
              <a:pathLst>
                <a:path w="526414" h="424814">
                  <a:moveTo>
                    <a:pt x="0" y="212099"/>
                  </a:moveTo>
                  <a:lnTo>
                    <a:pt x="5345" y="169354"/>
                  </a:lnTo>
                  <a:lnTo>
                    <a:pt x="20675" y="129541"/>
                  </a:lnTo>
                  <a:lnTo>
                    <a:pt x="44933" y="93512"/>
                  </a:lnTo>
                  <a:lnTo>
                    <a:pt x="77060" y="62122"/>
                  </a:lnTo>
                  <a:lnTo>
                    <a:pt x="115998" y="36223"/>
                  </a:lnTo>
                  <a:lnTo>
                    <a:pt x="160689" y="16667"/>
                  </a:lnTo>
                  <a:lnTo>
                    <a:pt x="210076" y="4309"/>
                  </a:lnTo>
                  <a:lnTo>
                    <a:pt x="263099" y="0"/>
                  </a:lnTo>
                  <a:lnTo>
                    <a:pt x="316123" y="4309"/>
                  </a:lnTo>
                  <a:lnTo>
                    <a:pt x="365510" y="16667"/>
                  </a:lnTo>
                  <a:lnTo>
                    <a:pt x="410201" y="36223"/>
                  </a:lnTo>
                  <a:lnTo>
                    <a:pt x="449139" y="62122"/>
                  </a:lnTo>
                  <a:lnTo>
                    <a:pt x="481266" y="93512"/>
                  </a:lnTo>
                  <a:lnTo>
                    <a:pt x="505524" y="129541"/>
                  </a:lnTo>
                  <a:lnTo>
                    <a:pt x="520854" y="169354"/>
                  </a:lnTo>
                  <a:lnTo>
                    <a:pt x="526199" y="212099"/>
                  </a:lnTo>
                  <a:lnTo>
                    <a:pt x="520854" y="254845"/>
                  </a:lnTo>
                  <a:lnTo>
                    <a:pt x="505524" y="294658"/>
                  </a:lnTo>
                  <a:lnTo>
                    <a:pt x="481266" y="330687"/>
                  </a:lnTo>
                  <a:lnTo>
                    <a:pt x="449139" y="362077"/>
                  </a:lnTo>
                  <a:lnTo>
                    <a:pt x="410201" y="387976"/>
                  </a:lnTo>
                  <a:lnTo>
                    <a:pt x="365510" y="407532"/>
                  </a:lnTo>
                  <a:lnTo>
                    <a:pt x="316123" y="419890"/>
                  </a:lnTo>
                  <a:lnTo>
                    <a:pt x="263099" y="424199"/>
                  </a:lnTo>
                  <a:lnTo>
                    <a:pt x="210076" y="419890"/>
                  </a:lnTo>
                  <a:lnTo>
                    <a:pt x="160689" y="407532"/>
                  </a:lnTo>
                  <a:lnTo>
                    <a:pt x="115998" y="387976"/>
                  </a:lnTo>
                  <a:lnTo>
                    <a:pt x="77060" y="362077"/>
                  </a:lnTo>
                  <a:lnTo>
                    <a:pt x="44933" y="330687"/>
                  </a:lnTo>
                  <a:lnTo>
                    <a:pt x="20675" y="294658"/>
                  </a:lnTo>
                  <a:lnTo>
                    <a:pt x="5345" y="254845"/>
                  </a:lnTo>
                  <a:lnTo>
                    <a:pt x="0" y="212099"/>
                  </a:lnTo>
                  <a:close/>
                </a:path>
              </a:pathLst>
            </a:custGeom>
            <a:ln w="19049">
              <a:solidFill>
                <a:srgbClr val="DEDEDE"/>
              </a:solidFill>
            </a:ln>
          </p:spPr>
          <p:txBody>
            <a:bodyPr wrap="square" lIns="0" tIns="0" rIns="0" bIns="0" rtlCol="0"/>
            <a:lstStyle/>
            <a:p>
              <a:endParaRPr sz="2400"/>
            </a:p>
          </p:txBody>
        </p:sp>
      </p:grpSp>
      <p:sp>
        <p:nvSpPr>
          <p:cNvPr id="34" name="object 34"/>
          <p:cNvSpPr txBox="1"/>
          <p:nvPr/>
        </p:nvSpPr>
        <p:spPr>
          <a:xfrm>
            <a:off x="6052407" y="4108785"/>
            <a:ext cx="231140"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a:t>
            </a:r>
            <a:endParaRPr sz="1867">
              <a:latin typeface="Arial"/>
              <a:cs typeface="Arial"/>
            </a:endParaRPr>
          </a:p>
        </p:txBody>
      </p:sp>
      <p:grpSp>
        <p:nvGrpSpPr>
          <p:cNvPr id="35" name="object 35"/>
          <p:cNvGrpSpPr/>
          <p:nvPr/>
        </p:nvGrpSpPr>
        <p:grpSpPr>
          <a:xfrm>
            <a:off x="1315200" y="3653999"/>
            <a:ext cx="9676553" cy="676487"/>
            <a:chOff x="986399" y="2740499"/>
            <a:chExt cx="7257415" cy="507365"/>
          </a:xfrm>
        </p:grpSpPr>
        <p:pic>
          <p:nvPicPr>
            <p:cNvPr id="36" name="object 36"/>
            <p:cNvPicPr/>
            <p:nvPr/>
          </p:nvPicPr>
          <p:blipFill>
            <a:blip r:embed="rId7" cstate="print"/>
            <a:stretch>
              <a:fillRect/>
            </a:stretch>
          </p:blipFill>
          <p:spPr>
            <a:xfrm>
              <a:off x="4879637" y="3165402"/>
              <a:ext cx="188000" cy="81980"/>
            </a:xfrm>
            <a:prstGeom prst="rect">
              <a:avLst/>
            </a:prstGeom>
          </p:spPr>
        </p:pic>
        <p:sp>
          <p:nvSpPr>
            <p:cNvPr id="37" name="object 37"/>
            <p:cNvSpPr/>
            <p:nvPr/>
          </p:nvSpPr>
          <p:spPr>
            <a:xfrm>
              <a:off x="995924" y="2750024"/>
              <a:ext cx="7158990" cy="260985"/>
            </a:xfrm>
            <a:custGeom>
              <a:avLst/>
              <a:gdLst/>
              <a:ahLst/>
              <a:cxnLst/>
              <a:rect l="l" t="t" r="r" b="b"/>
              <a:pathLst>
                <a:path w="7158990" h="260985">
                  <a:moveTo>
                    <a:pt x="0" y="0"/>
                  </a:moveTo>
                  <a:lnTo>
                    <a:pt x="55588" y="11"/>
                  </a:lnTo>
                  <a:lnTo>
                    <a:pt x="111173" y="47"/>
                  </a:lnTo>
                  <a:lnTo>
                    <a:pt x="166753" y="107"/>
                  </a:lnTo>
                  <a:lnTo>
                    <a:pt x="222324" y="190"/>
                  </a:lnTo>
                  <a:lnTo>
                    <a:pt x="277883" y="296"/>
                  </a:lnTo>
                  <a:lnTo>
                    <a:pt x="333428" y="426"/>
                  </a:lnTo>
                  <a:lnTo>
                    <a:pt x="388955" y="579"/>
                  </a:lnTo>
                  <a:lnTo>
                    <a:pt x="444463" y="755"/>
                  </a:lnTo>
                  <a:lnTo>
                    <a:pt x="499947" y="953"/>
                  </a:lnTo>
                  <a:lnTo>
                    <a:pt x="555405" y="1175"/>
                  </a:lnTo>
                  <a:lnTo>
                    <a:pt x="610834" y="1420"/>
                  </a:lnTo>
                  <a:lnTo>
                    <a:pt x="666231" y="1687"/>
                  </a:lnTo>
                  <a:lnTo>
                    <a:pt x="721594" y="1976"/>
                  </a:lnTo>
                  <a:lnTo>
                    <a:pt x="776919" y="2288"/>
                  </a:lnTo>
                  <a:lnTo>
                    <a:pt x="832203" y="2622"/>
                  </a:lnTo>
                  <a:lnTo>
                    <a:pt x="887444" y="2978"/>
                  </a:lnTo>
                  <a:lnTo>
                    <a:pt x="942639" y="3356"/>
                  </a:lnTo>
                  <a:lnTo>
                    <a:pt x="997784" y="3756"/>
                  </a:lnTo>
                  <a:lnTo>
                    <a:pt x="1052878" y="4177"/>
                  </a:lnTo>
                  <a:lnTo>
                    <a:pt x="1107916" y="4621"/>
                  </a:lnTo>
                  <a:lnTo>
                    <a:pt x="1162897" y="5085"/>
                  </a:lnTo>
                  <a:lnTo>
                    <a:pt x="1217817" y="5571"/>
                  </a:lnTo>
                  <a:lnTo>
                    <a:pt x="1272673" y="6079"/>
                  </a:lnTo>
                  <a:lnTo>
                    <a:pt x="1327462" y="6607"/>
                  </a:lnTo>
                  <a:lnTo>
                    <a:pt x="1382182" y="7157"/>
                  </a:lnTo>
                  <a:lnTo>
                    <a:pt x="1436830" y="7727"/>
                  </a:lnTo>
                  <a:lnTo>
                    <a:pt x="1491403" y="8318"/>
                  </a:lnTo>
                  <a:lnTo>
                    <a:pt x="1545897" y="8930"/>
                  </a:lnTo>
                  <a:lnTo>
                    <a:pt x="1600310" y="9562"/>
                  </a:lnTo>
                  <a:lnTo>
                    <a:pt x="1654640" y="10214"/>
                  </a:lnTo>
                  <a:lnTo>
                    <a:pt x="1708882" y="10887"/>
                  </a:lnTo>
                  <a:lnTo>
                    <a:pt x="1763035" y="11580"/>
                  </a:lnTo>
                  <a:lnTo>
                    <a:pt x="1817095" y="12293"/>
                  </a:lnTo>
                  <a:lnTo>
                    <a:pt x="1871060" y="13026"/>
                  </a:lnTo>
                  <a:lnTo>
                    <a:pt x="1924926" y="13778"/>
                  </a:lnTo>
                  <a:lnTo>
                    <a:pt x="1978691" y="14551"/>
                  </a:lnTo>
                  <a:lnTo>
                    <a:pt x="2032352" y="15342"/>
                  </a:lnTo>
                  <a:lnTo>
                    <a:pt x="2085906" y="16153"/>
                  </a:lnTo>
                  <a:lnTo>
                    <a:pt x="2139350" y="16984"/>
                  </a:lnTo>
                  <a:lnTo>
                    <a:pt x="2192681" y="17834"/>
                  </a:lnTo>
                  <a:lnTo>
                    <a:pt x="2245896" y="18702"/>
                  </a:lnTo>
                  <a:lnTo>
                    <a:pt x="2298992" y="19590"/>
                  </a:lnTo>
                  <a:lnTo>
                    <a:pt x="2351967" y="20496"/>
                  </a:lnTo>
                  <a:lnTo>
                    <a:pt x="2404818" y="21421"/>
                  </a:lnTo>
                  <a:lnTo>
                    <a:pt x="2457541" y="22365"/>
                  </a:lnTo>
                  <a:lnTo>
                    <a:pt x="2510134" y="23327"/>
                  </a:lnTo>
                  <a:lnTo>
                    <a:pt x="2562594" y="24307"/>
                  </a:lnTo>
                  <a:lnTo>
                    <a:pt x="2614918" y="25306"/>
                  </a:lnTo>
                  <a:lnTo>
                    <a:pt x="2667103" y="26322"/>
                  </a:lnTo>
                  <a:lnTo>
                    <a:pt x="2719146" y="27357"/>
                  </a:lnTo>
                  <a:lnTo>
                    <a:pt x="2771044" y="28409"/>
                  </a:lnTo>
                  <a:lnTo>
                    <a:pt x="2822795" y="29479"/>
                  </a:lnTo>
                  <a:lnTo>
                    <a:pt x="2874395" y="30567"/>
                  </a:lnTo>
                  <a:lnTo>
                    <a:pt x="2925842" y="31672"/>
                  </a:lnTo>
                  <a:lnTo>
                    <a:pt x="2977133" y="32794"/>
                  </a:lnTo>
                  <a:lnTo>
                    <a:pt x="3028264" y="33934"/>
                  </a:lnTo>
                  <a:lnTo>
                    <a:pt x="3079234" y="35090"/>
                  </a:lnTo>
                  <a:lnTo>
                    <a:pt x="3130038" y="36264"/>
                  </a:lnTo>
                  <a:lnTo>
                    <a:pt x="3180675" y="37454"/>
                  </a:lnTo>
                  <a:lnTo>
                    <a:pt x="3231140" y="38662"/>
                  </a:lnTo>
                  <a:lnTo>
                    <a:pt x="3281433" y="39885"/>
                  </a:lnTo>
                  <a:lnTo>
                    <a:pt x="3331548" y="41126"/>
                  </a:lnTo>
                  <a:lnTo>
                    <a:pt x="3381485" y="42382"/>
                  </a:lnTo>
                  <a:lnTo>
                    <a:pt x="3431238" y="43655"/>
                  </a:lnTo>
                  <a:lnTo>
                    <a:pt x="3480807" y="44944"/>
                  </a:lnTo>
                  <a:lnTo>
                    <a:pt x="3530188" y="46249"/>
                  </a:lnTo>
                  <a:lnTo>
                    <a:pt x="3579377" y="47570"/>
                  </a:lnTo>
                  <a:lnTo>
                    <a:pt x="3628373" y="48906"/>
                  </a:lnTo>
                  <a:lnTo>
                    <a:pt x="3677172" y="50259"/>
                  </a:lnTo>
                  <a:lnTo>
                    <a:pt x="3725771" y="51626"/>
                  </a:lnTo>
                  <a:lnTo>
                    <a:pt x="3774168" y="53009"/>
                  </a:lnTo>
                  <a:lnTo>
                    <a:pt x="3822359" y="54408"/>
                  </a:lnTo>
                  <a:lnTo>
                    <a:pt x="3870341" y="55821"/>
                  </a:lnTo>
                  <a:lnTo>
                    <a:pt x="3918113" y="57249"/>
                  </a:lnTo>
                  <a:lnTo>
                    <a:pt x="3965670" y="58693"/>
                  </a:lnTo>
                  <a:lnTo>
                    <a:pt x="4013011" y="60151"/>
                  </a:lnTo>
                  <a:lnTo>
                    <a:pt x="4060131" y="61624"/>
                  </a:lnTo>
                  <a:lnTo>
                    <a:pt x="4107028" y="63111"/>
                  </a:lnTo>
                  <a:lnTo>
                    <a:pt x="4153700" y="64613"/>
                  </a:lnTo>
                  <a:lnTo>
                    <a:pt x="4200143" y="66129"/>
                  </a:lnTo>
                  <a:lnTo>
                    <a:pt x="4246355" y="67659"/>
                  </a:lnTo>
                  <a:lnTo>
                    <a:pt x="4292332" y="69203"/>
                  </a:lnTo>
                  <a:lnTo>
                    <a:pt x="4338072" y="70761"/>
                  </a:lnTo>
                  <a:lnTo>
                    <a:pt x="4383571" y="72333"/>
                  </a:lnTo>
                  <a:lnTo>
                    <a:pt x="4428828" y="73918"/>
                  </a:lnTo>
                  <a:lnTo>
                    <a:pt x="4473839" y="75517"/>
                  </a:lnTo>
                  <a:lnTo>
                    <a:pt x="4518600" y="77130"/>
                  </a:lnTo>
                  <a:lnTo>
                    <a:pt x="4563110" y="78756"/>
                  </a:lnTo>
                  <a:lnTo>
                    <a:pt x="4607365" y="80395"/>
                  </a:lnTo>
                  <a:lnTo>
                    <a:pt x="4651363" y="82047"/>
                  </a:lnTo>
                  <a:lnTo>
                    <a:pt x="4695100" y="83712"/>
                  </a:lnTo>
                  <a:lnTo>
                    <a:pt x="4738574" y="85389"/>
                  </a:lnTo>
                  <a:lnTo>
                    <a:pt x="4781782" y="87080"/>
                  </a:lnTo>
                  <a:lnTo>
                    <a:pt x="4824720" y="88783"/>
                  </a:lnTo>
                  <a:lnTo>
                    <a:pt x="4867386" y="90498"/>
                  </a:lnTo>
                  <a:lnTo>
                    <a:pt x="4909778" y="92226"/>
                  </a:lnTo>
                  <a:lnTo>
                    <a:pt x="4951892" y="93966"/>
                  </a:lnTo>
                  <a:lnTo>
                    <a:pt x="4993724" y="95718"/>
                  </a:lnTo>
                  <a:lnTo>
                    <a:pt x="5057230" y="98424"/>
                  </a:lnTo>
                  <a:lnTo>
                    <a:pt x="5120061" y="101158"/>
                  </a:lnTo>
                  <a:lnTo>
                    <a:pt x="5182206" y="103919"/>
                  </a:lnTo>
                  <a:lnTo>
                    <a:pt x="5243655" y="106706"/>
                  </a:lnTo>
                  <a:lnTo>
                    <a:pt x="5304397" y="109520"/>
                  </a:lnTo>
                  <a:lnTo>
                    <a:pt x="5364422" y="112360"/>
                  </a:lnTo>
                  <a:lnTo>
                    <a:pt x="5423720" y="115225"/>
                  </a:lnTo>
                  <a:lnTo>
                    <a:pt x="5482280" y="118115"/>
                  </a:lnTo>
                  <a:lnTo>
                    <a:pt x="5540092" y="121030"/>
                  </a:lnTo>
                  <a:lnTo>
                    <a:pt x="5597145" y="123968"/>
                  </a:lnTo>
                  <a:lnTo>
                    <a:pt x="5653429" y="126931"/>
                  </a:lnTo>
                  <a:lnTo>
                    <a:pt x="5708935" y="129916"/>
                  </a:lnTo>
                  <a:lnTo>
                    <a:pt x="5763650" y="132925"/>
                  </a:lnTo>
                  <a:lnTo>
                    <a:pt x="5817566" y="135955"/>
                  </a:lnTo>
                  <a:lnTo>
                    <a:pt x="5870670" y="139008"/>
                  </a:lnTo>
                  <a:lnTo>
                    <a:pt x="5922955" y="142082"/>
                  </a:lnTo>
                  <a:lnTo>
                    <a:pt x="5974407" y="145177"/>
                  </a:lnTo>
                  <a:lnTo>
                    <a:pt x="6025019" y="148293"/>
                  </a:lnTo>
                  <a:lnTo>
                    <a:pt x="6074778" y="151429"/>
                  </a:lnTo>
                  <a:lnTo>
                    <a:pt x="6123674" y="154584"/>
                  </a:lnTo>
                  <a:lnTo>
                    <a:pt x="6171698" y="157759"/>
                  </a:lnTo>
                  <a:lnTo>
                    <a:pt x="6218839" y="160953"/>
                  </a:lnTo>
                  <a:lnTo>
                    <a:pt x="6265086" y="164165"/>
                  </a:lnTo>
                  <a:lnTo>
                    <a:pt x="6310429" y="167395"/>
                  </a:lnTo>
                  <a:lnTo>
                    <a:pt x="6354858" y="170643"/>
                  </a:lnTo>
                  <a:lnTo>
                    <a:pt x="6398362" y="173907"/>
                  </a:lnTo>
                  <a:lnTo>
                    <a:pt x="6440931" y="177189"/>
                  </a:lnTo>
                  <a:lnTo>
                    <a:pt x="6482554" y="180486"/>
                  </a:lnTo>
                  <a:lnTo>
                    <a:pt x="6523222" y="183800"/>
                  </a:lnTo>
                  <a:lnTo>
                    <a:pt x="6562923" y="187128"/>
                  </a:lnTo>
                  <a:lnTo>
                    <a:pt x="6601647" y="190472"/>
                  </a:lnTo>
                  <a:lnTo>
                    <a:pt x="6704003" y="199834"/>
                  </a:lnTo>
                  <a:lnTo>
                    <a:pt x="6765410" y="205880"/>
                  </a:lnTo>
                  <a:lnTo>
                    <a:pt x="6823549" y="211966"/>
                  </a:lnTo>
                  <a:lnTo>
                    <a:pt x="6878359" y="218088"/>
                  </a:lnTo>
                  <a:lnTo>
                    <a:pt x="6929784" y="224245"/>
                  </a:lnTo>
                  <a:lnTo>
                    <a:pt x="6977764" y="230434"/>
                  </a:lnTo>
                  <a:lnTo>
                    <a:pt x="7022241" y="236652"/>
                  </a:lnTo>
                  <a:lnTo>
                    <a:pt x="7063156" y="242897"/>
                  </a:lnTo>
                  <a:lnTo>
                    <a:pt x="7110282" y="250935"/>
                  </a:lnTo>
                  <a:lnTo>
                    <a:pt x="7149548" y="258613"/>
                  </a:lnTo>
                  <a:lnTo>
                    <a:pt x="7155019" y="259797"/>
                  </a:lnTo>
                  <a:lnTo>
                    <a:pt x="7158817" y="260635"/>
                  </a:lnTo>
                </a:path>
              </a:pathLst>
            </a:custGeom>
            <a:ln w="19049">
              <a:solidFill>
                <a:srgbClr val="595959"/>
              </a:solidFill>
            </a:ln>
          </p:spPr>
          <p:txBody>
            <a:bodyPr wrap="square" lIns="0" tIns="0" rIns="0" bIns="0" rtlCol="0"/>
            <a:lstStyle/>
            <a:p>
              <a:endParaRPr sz="2400"/>
            </a:p>
          </p:txBody>
        </p:sp>
        <p:pic>
          <p:nvPicPr>
            <p:cNvPr id="38" name="object 38"/>
            <p:cNvPicPr/>
            <p:nvPr/>
          </p:nvPicPr>
          <p:blipFill>
            <a:blip r:embed="rId8" cstate="print"/>
            <a:stretch>
              <a:fillRect/>
            </a:stretch>
          </p:blipFill>
          <p:spPr>
            <a:xfrm>
              <a:off x="8132646" y="2972290"/>
              <a:ext cx="110872" cy="82433"/>
            </a:xfrm>
            <a:prstGeom prst="rect">
              <a:avLst/>
            </a:prstGeom>
          </p:spPr>
        </p:pic>
      </p:grpSp>
      <p:sp>
        <p:nvSpPr>
          <p:cNvPr id="39" name="object 39"/>
          <p:cNvSpPr txBox="1"/>
          <p:nvPr/>
        </p:nvSpPr>
        <p:spPr>
          <a:xfrm>
            <a:off x="630100" y="6180150"/>
            <a:ext cx="5938520"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Devices:</a:t>
            </a:r>
            <a:r>
              <a:rPr sz="1867" spc="-27" dirty="0">
                <a:latin typeface="Arial"/>
                <a:cs typeface="Arial"/>
              </a:rPr>
              <a:t> </a:t>
            </a:r>
            <a:r>
              <a:rPr sz="1867" spc="-7" dirty="0">
                <a:latin typeface="Arial"/>
                <a:cs typeface="Arial"/>
              </a:rPr>
              <a:t>Processes,</a:t>
            </a:r>
            <a:r>
              <a:rPr sz="1867" spc="-20" dirty="0">
                <a:latin typeface="Arial"/>
                <a:cs typeface="Arial"/>
              </a:rPr>
              <a:t> </a:t>
            </a:r>
            <a:r>
              <a:rPr sz="1867" dirty="0">
                <a:latin typeface="Arial"/>
                <a:cs typeface="Arial"/>
              </a:rPr>
              <a:t>Machines,</a:t>
            </a:r>
            <a:r>
              <a:rPr sz="1867" spc="-20" dirty="0">
                <a:latin typeface="Arial"/>
                <a:cs typeface="Arial"/>
              </a:rPr>
              <a:t> </a:t>
            </a:r>
            <a:r>
              <a:rPr sz="1867" spc="-7" dirty="0">
                <a:latin typeface="Arial"/>
                <a:cs typeface="Arial"/>
              </a:rPr>
              <a:t>CPUs,</a:t>
            </a:r>
            <a:r>
              <a:rPr sz="1867" spc="-27" dirty="0">
                <a:latin typeface="Arial"/>
                <a:cs typeface="Arial"/>
              </a:rPr>
              <a:t> </a:t>
            </a:r>
            <a:r>
              <a:rPr sz="1867" spc="-7" dirty="0">
                <a:latin typeface="Arial"/>
                <a:cs typeface="Arial"/>
              </a:rPr>
              <a:t>GPUs,</a:t>
            </a:r>
            <a:r>
              <a:rPr sz="1867" spc="-20" dirty="0">
                <a:latin typeface="Arial"/>
                <a:cs typeface="Arial"/>
              </a:rPr>
              <a:t> </a:t>
            </a:r>
            <a:r>
              <a:rPr sz="1867" spc="-7" dirty="0">
                <a:latin typeface="Arial"/>
                <a:cs typeface="Arial"/>
              </a:rPr>
              <a:t>TPUs,</a:t>
            </a:r>
            <a:r>
              <a:rPr sz="1867" spc="-20" dirty="0">
                <a:latin typeface="Arial"/>
                <a:cs typeface="Arial"/>
              </a:rPr>
              <a:t> </a:t>
            </a:r>
            <a:r>
              <a:rPr sz="1867" spc="-7" dirty="0">
                <a:latin typeface="Arial"/>
                <a:cs typeface="Arial"/>
              </a:rPr>
              <a:t>etc</a:t>
            </a:r>
            <a:endParaRPr sz="1867">
              <a:latin typeface="Arial"/>
              <a:cs typeface="Arial"/>
            </a:endParaRPr>
          </a:p>
        </p:txBody>
      </p:sp>
      <p:sp>
        <p:nvSpPr>
          <p:cNvPr id="40" name="object 40"/>
          <p:cNvSpPr txBox="1"/>
          <p:nvPr/>
        </p:nvSpPr>
        <p:spPr>
          <a:xfrm>
            <a:off x="270999" y="4296866"/>
            <a:ext cx="1014307" cy="422402"/>
          </a:xfrm>
          <a:prstGeom prst="rect">
            <a:avLst/>
          </a:prstGeom>
          <a:solidFill>
            <a:srgbClr val="FFFFFF"/>
          </a:solidFill>
          <a:ln w="19049">
            <a:solidFill>
              <a:srgbClr val="CCCCCC"/>
            </a:solidFill>
          </a:ln>
        </p:spPr>
        <p:txBody>
          <a:bodyPr vert="horz" wrap="square" lIns="0" tIns="133773" rIns="0" bIns="0" rtlCol="0">
            <a:spAutoFit/>
          </a:bodyPr>
          <a:lstStyle/>
          <a:p>
            <a:pPr algn="ctr">
              <a:spcBef>
                <a:spcPts val="1053"/>
              </a:spcBef>
            </a:pPr>
            <a:r>
              <a:rPr sz="1867" spc="-7" dirty="0">
                <a:latin typeface="Arial"/>
                <a:cs typeface="Arial"/>
              </a:rPr>
              <a:t>...</a:t>
            </a:r>
            <a:endParaRPr sz="1867">
              <a:latin typeface="Arial"/>
              <a:cs typeface="Arial"/>
            </a:endParaRPr>
          </a:p>
        </p:txBody>
      </p:sp>
      <p:grpSp>
        <p:nvGrpSpPr>
          <p:cNvPr id="41" name="object 41"/>
          <p:cNvGrpSpPr/>
          <p:nvPr/>
        </p:nvGrpSpPr>
        <p:grpSpPr>
          <a:xfrm>
            <a:off x="1272299" y="4448787"/>
            <a:ext cx="3291840" cy="143933"/>
            <a:chOff x="954224" y="3336590"/>
            <a:chExt cx="2468880" cy="107950"/>
          </a:xfrm>
        </p:grpSpPr>
        <p:sp>
          <p:nvSpPr>
            <p:cNvPr id="42" name="object 42"/>
            <p:cNvSpPr/>
            <p:nvPr/>
          </p:nvSpPr>
          <p:spPr>
            <a:xfrm>
              <a:off x="963749" y="3377050"/>
              <a:ext cx="2364740" cy="57785"/>
            </a:xfrm>
            <a:custGeom>
              <a:avLst/>
              <a:gdLst/>
              <a:ahLst/>
              <a:cxnLst/>
              <a:rect l="l" t="t" r="r" b="b"/>
              <a:pathLst>
                <a:path w="2364740" h="57785">
                  <a:moveTo>
                    <a:pt x="0" y="57699"/>
                  </a:moveTo>
                  <a:lnTo>
                    <a:pt x="54637" y="57674"/>
                  </a:lnTo>
                  <a:lnTo>
                    <a:pt x="109252" y="57599"/>
                  </a:lnTo>
                  <a:lnTo>
                    <a:pt x="163819" y="57473"/>
                  </a:lnTo>
                  <a:lnTo>
                    <a:pt x="218315" y="57300"/>
                  </a:lnTo>
                  <a:lnTo>
                    <a:pt x="272717" y="57078"/>
                  </a:lnTo>
                  <a:lnTo>
                    <a:pt x="327000" y="56809"/>
                  </a:lnTo>
                  <a:lnTo>
                    <a:pt x="381142" y="56493"/>
                  </a:lnTo>
                  <a:lnTo>
                    <a:pt x="435118" y="56132"/>
                  </a:lnTo>
                  <a:lnTo>
                    <a:pt x="488905" y="55725"/>
                  </a:lnTo>
                  <a:lnTo>
                    <a:pt x="542480" y="55275"/>
                  </a:lnTo>
                  <a:lnTo>
                    <a:pt x="595818" y="54781"/>
                  </a:lnTo>
                  <a:lnTo>
                    <a:pt x="648896" y="54244"/>
                  </a:lnTo>
                  <a:lnTo>
                    <a:pt x="701690" y="53665"/>
                  </a:lnTo>
                  <a:lnTo>
                    <a:pt x="754178" y="53045"/>
                  </a:lnTo>
                  <a:lnTo>
                    <a:pt x="806334" y="52384"/>
                  </a:lnTo>
                  <a:lnTo>
                    <a:pt x="858136" y="51684"/>
                  </a:lnTo>
                  <a:lnTo>
                    <a:pt x="909560" y="50945"/>
                  </a:lnTo>
                  <a:lnTo>
                    <a:pt x="960582" y="50167"/>
                  </a:lnTo>
                  <a:lnTo>
                    <a:pt x="1011178" y="49352"/>
                  </a:lnTo>
                  <a:lnTo>
                    <a:pt x="1061326" y="48500"/>
                  </a:lnTo>
                  <a:lnTo>
                    <a:pt x="1111000" y="47613"/>
                  </a:lnTo>
                  <a:lnTo>
                    <a:pt x="1160179" y="46690"/>
                  </a:lnTo>
                  <a:lnTo>
                    <a:pt x="1208838" y="45732"/>
                  </a:lnTo>
                  <a:lnTo>
                    <a:pt x="1256953" y="44741"/>
                  </a:lnTo>
                  <a:lnTo>
                    <a:pt x="1304500" y="43717"/>
                  </a:lnTo>
                  <a:lnTo>
                    <a:pt x="1351457" y="42660"/>
                  </a:lnTo>
                  <a:lnTo>
                    <a:pt x="1397800" y="41572"/>
                  </a:lnTo>
                  <a:lnTo>
                    <a:pt x="1443504" y="40453"/>
                  </a:lnTo>
                  <a:lnTo>
                    <a:pt x="1488546" y="39304"/>
                  </a:lnTo>
                  <a:lnTo>
                    <a:pt x="1532904" y="38126"/>
                  </a:lnTo>
                  <a:lnTo>
                    <a:pt x="1576552" y="36920"/>
                  </a:lnTo>
                  <a:lnTo>
                    <a:pt x="1619467" y="35686"/>
                  </a:lnTo>
                  <a:lnTo>
                    <a:pt x="1661626" y="34424"/>
                  </a:lnTo>
                  <a:lnTo>
                    <a:pt x="1703006" y="33137"/>
                  </a:lnTo>
                  <a:lnTo>
                    <a:pt x="1765367" y="31097"/>
                  </a:lnTo>
                  <a:lnTo>
                    <a:pt x="1825721" y="29000"/>
                  </a:lnTo>
                  <a:lnTo>
                    <a:pt x="1883981" y="26846"/>
                  </a:lnTo>
                  <a:lnTo>
                    <a:pt x="1940061" y="24641"/>
                  </a:lnTo>
                  <a:lnTo>
                    <a:pt x="1993872" y="22385"/>
                  </a:lnTo>
                  <a:lnTo>
                    <a:pt x="2045328" y="20083"/>
                  </a:lnTo>
                  <a:lnTo>
                    <a:pt x="2094342" y="17736"/>
                  </a:lnTo>
                  <a:lnTo>
                    <a:pt x="2140825" y="15347"/>
                  </a:lnTo>
                  <a:lnTo>
                    <a:pt x="2184692" y="12920"/>
                  </a:lnTo>
                  <a:lnTo>
                    <a:pt x="2225853" y="10457"/>
                  </a:lnTo>
                  <a:lnTo>
                    <a:pt x="2264224" y="7960"/>
                  </a:lnTo>
                  <a:lnTo>
                    <a:pt x="2312264" y="4479"/>
                  </a:lnTo>
                  <a:lnTo>
                    <a:pt x="2354635" y="947"/>
                  </a:lnTo>
                  <a:lnTo>
                    <a:pt x="2364726" y="0"/>
                  </a:lnTo>
                </a:path>
              </a:pathLst>
            </a:custGeom>
            <a:ln w="19049">
              <a:solidFill>
                <a:srgbClr val="595959"/>
              </a:solidFill>
            </a:ln>
          </p:spPr>
          <p:txBody>
            <a:bodyPr wrap="square" lIns="0" tIns="0" rIns="0" bIns="0" rtlCol="0"/>
            <a:lstStyle/>
            <a:p>
              <a:endParaRPr sz="2400"/>
            </a:p>
          </p:txBody>
        </p:sp>
        <p:pic>
          <p:nvPicPr>
            <p:cNvPr id="43" name="object 43"/>
            <p:cNvPicPr/>
            <p:nvPr/>
          </p:nvPicPr>
          <p:blipFill>
            <a:blip r:embed="rId9" cstate="print"/>
            <a:stretch>
              <a:fillRect/>
            </a:stretch>
          </p:blipFill>
          <p:spPr>
            <a:xfrm>
              <a:off x="3313198" y="3336590"/>
              <a:ext cx="109796" cy="80919"/>
            </a:xfrm>
            <a:prstGeom prst="rect">
              <a:avLst/>
            </a:prstGeom>
          </p:spPr>
        </p:pic>
      </p:grpSp>
    </p:spTree>
    <p:extLst>
      <p:ext uri="{BB962C8B-B14F-4D97-AF65-F5344CB8AC3E}">
        <p14:creationId xmlns:p14="http://schemas.microsoft.com/office/powerpoint/2010/main" val="21969743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2967" y="677405"/>
            <a:ext cx="5305213" cy="591551"/>
          </a:xfrm>
          <a:prstGeom prst="rect">
            <a:avLst/>
          </a:prstGeom>
        </p:spPr>
        <p:txBody>
          <a:bodyPr vert="horz" wrap="square" lIns="0" tIns="16933" rIns="0" bIns="0" rtlCol="0" anchor="ctr">
            <a:spAutoFit/>
          </a:bodyPr>
          <a:lstStyle/>
          <a:p>
            <a:pPr marL="16933">
              <a:lnSpc>
                <a:spcPct val="100000"/>
              </a:lnSpc>
              <a:spcBef>
                <a:spcPts val="133"/>
              </a:spcBef>
            </a:pPr>
            <a:r>
              <a:rPr sz="3733" spc="-47" dirty="0"/>
              <a:t>Send</a:t>
            </a:r>
            <a:r>
              <a:rPr sz="3733" spc="-140" dirty="0"/>
              <a:t> </a:t>
            </a:r>
            <a:r>
              <a:rPr sz="3733" spc="-53" dirty="0"/>
              <a:t>and</a:t>
            </a:r>
            <a:r>
              <a:rPr sz="3733" spc="-140" dirty="0"/>
              <a:t> </a:t>
            </a:r>
            <a:r>
              <a:rPr sz="3733" spc="-40" dirty="0"/>
              <a:t>Receive</a:t>
            </a:r>
            <a:r>
              <a:rPr sz="3733" spc="-140" dirty="0"/>
              <a:t> </a:t>
            </a:r>
            <a:r>
              <a:rPr sz="3733" spc="-93" dirty="0"/>
              <a:t>Nodes</a:t>
            </a:r>
            <a:endParaRPr sz="3733" dirty="0"/>
          </a:p>
        </p:txBody>
      </p:sp>
      <p:sp>
        <p:nvSpPr>
          <p:cNvPr id="3" name="object 3"/>
          <p:cNvSpPr/>
          <p:nvPr/>
        </p:nvSpPr>
        <p:spPr>
          <a:xfrm>
            <a:off x="9348634" y="3195733"/>
            <a:ext cx="2468033" cy="2848187"/>
          </a:xfrm>
          <a:custGeom>
            <a:avLst/>
            <a:gdLst/>
            <a:ahLst/>
            <a:cxnLst/>
            <a:rect l="l" t="t" r="r" b="b"/>
            <a:pathLst>
              <a:path w="1851025" h="2136140">
                <a:moveTo>
                  <a:pt x="1850699" y="2135999"/>
                </a:moveTo>
                <a:lnTo>
                  <a:pt x="0" y="2135999"/>
                </a:lnTo>
                <a:lnTo>
                  <a:pt x="0" y="0"/>
                </a:lnTo>
                <a:lnTo>
                  <a:pt x="1850699" y="0"/>
                </a:lnTo>
                <a:lnTo>
                  <a:pt x="1850699" y="2135999"/>
                </a:lnTo>
                <a:close/>
              </a:path>
            </a:pathLst>
          </a:custGeom>
          <a:solidFill>
            <a:srgbClr val="CEE1F3"/>
          </a:solidFill>
        </p:spPr>
        <p:txBody>
          <a:bodyPr wrap="square" lIns="0" tIns="0" rIns="0" bIns="0" rtlCol="0"/>
          <a:lstStyle/>
          <a:p>
            <a:endParaRPr sz="2400"/>
          </a:p>
        </p:txBody>
      </p:sp>
      <p:sp>
        <p:nvSpPr>
          <p:cNvPr id="4" name="object 4"/>
          <p:cNvSpPr txBox="1"/>
          <p:nvPr/>
        </p:nvSpPr>
        <p:spPr>
          <a:xfrm>
            <a:off x="10091458" y="3283618"/>
            <a:ext cx="982133"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Device</a:t>
            </a:r>
            <a:r>
              <a:rPr sz="1867" spc="-107" dirty="0">
                <a:latin typeface="Arial"/>
                <a:cs typeface="Arial"/>
              </a:rPr>
              <a:t> </a:t>
            </a:r>
            <a:r>
              <a:rPr sz="1867" dirty="0">
                <a:latin typeface="Arial"/>
                <a:cs typeface="Arial"/>
              </a:rPr>
              <a:t>B</a:t>
            </a:r>
            <a:endParaRPr sz="1867">
              <a:latin typeface="Arial"/>
              <a:cs typeface="Arial"/>
            </a:endParaRPr>
          </a:p>
        </p:txBody>
      </p:sp>
      <p:sp>
        <p:nvSpPr>
          <p:cNvPr id="5" name="object 5"/>
          <p:cNvSpPr/>
          <p:nvPr/>
        </p:nvSpPr>
        <p:spPr>
          <a:xfrm>
            <a:off x="7382848" y="3195733"/>
            <a:ext cx="1805093" cy="1903307"/>
          </a:xfrm>
          <a:custGeom>
            <a:avLst/>
            <a:gdLst/>
            <a:ahLst/>
            <a:cxnLst/>
            <a:rect l="l" t="t" r="r" b="b"/>
            <a:pathLst>
              <a:path w="1353820" h="1427479">
                <a:moveTo>
                  <a:pt x="1353600" y="1427099"/>
                </a:moveTo>
                <a:lnTo>
                  <a:pt x="0" y="1427099"/>
                </a:lnTo>
                <a:lnTo>
                  <a:pt x="0" y="0"/>
                </a:lnTo>
                <a:lnTo>
                  <a:pt x="1353600" y="0"/>
                </a:lnTo>
                <a:lnTo>
                  <a:pt x="1353600" y="1427099"/>
                </a:lnTo>
                <a:close/>
              </a:path>
            </a:pathLst>
          </a:custGeom>
          <a:solidFill>
            <a:srgbClr val="D9EAD3"/>
          </a:solidFill>
        </p:spPr>
        <p:txBody>
          <a:bodyPr wrap="square" lIns="0" tIns="0" rIns="0" bIns="0" rtlCol="0"/>
          <a:lstStyle/>
          <a:p>
            <a:endParaRPr sz="2400"/>
          </a:p>
        </p:txBody>
      </p:sp>
      <p:sp>
        <p:nvSpPr>
          <p:cNvPr id="6" name="object 6"/>
          <p:cNvSpPr txBox="1"/>
          <p:nvPr/>
        </p:nvSpPr>
        <p:spPr>
          <a:xfrm>
            <a:off x="7794274" y="3283618"/>
            <a:ext cx="982133"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Device</a:t>
            </a:r>
            <a:r>
              <a:rPr sz="1867" spc="-107" dirty="0">
                <a:latin typeface="Arial"/>
                <a:cs typeface="Arial"/>
              </a:rPr>
              <a:t> </a:t>
            </a:r>
            <a:r>
              <a:rPr sz="1867" dirty="0">
                <a:latin typeface="Arial"/>
                <a:cs typeface="Arial"/>
              </a:rPr>
              <a:t>A</a:t>
            </a:r>
            <a:endParaRPr sz="1867">
              <a:latin typeface="Arial"/>
              <a:cs typeface="Arial"/>
            </a:endParaRPr>
          </a:p>
        </p:txBody>
      </p:sp>
      <p:grpSp>
        <p:nvGrpSpPr>
          <p:cNvPr id="7" name="object 7"/>
          <p:cNvGrpSpPr/>
          <p:nvPr/>
        </p:nvGrpSpPr>
        <p:grpSpPr>
          <a:xfrm>
            <a:off x="137632" y="2992134"/>
            <a:ext cx="11101493" cy="3052233"/>
            <a:chOff x="103224" y="2244100"/>
            <a:chExt cx="8326120" cy="2289175"/>
          </a:xfrm>
        </p:grpSpPr>
        <p:sp>
          <p:nvSpPr>
            <p:cNvPr id="8" name="object 8"/>
            <p:cNvSpPr/>
            <p:nvPr/>
          </p:nvSpPr>
          <p:spPr>
            <a:xfrm>
              <a:off x="103212" y="2244102"/>
              <a:ext cx="8326120" cy="2289175"/>
            </a:xfrm>
            <a:custGeom>
              <a:avLst/>
              <a:gdLst/>
              <a:ahLst/>
              <a:cxnLst/>
              <a:rect l="l" t="t" r="r" b="b"/>
              <a:pathLst>
                <a:path w="8326120" h="2289175">
                  <a:moveTo>
                    <a:pt x="8325929" y="1705533"/>
                  </a:moveTo>
                  <a:lnTo>
                    <a:pt x="2051100" y="1705533"/>
                  </a:lnTo>
                  <a:lnTo>
                    <a:pt x="2051100" y="0"/>
                  </a:lnTo>
                  <a:lnTo>
                    <a:pt x="0" y="0"/>
                  </a:lnTo>
                  <a:lnTo>
                    <a:pt x="0" y="2289010"/>
                  </a:lnTo>
                  <a:lnTo>
                    <a:pt x="1907425" y="2289010"/>
                  </a:lnTo>
                  <a:lnTo>
                    <a:pt x="8325929" y="2289022"/>
                  </a:lnTo>
                  <a:lnTo>
                    <a:pt x="8325929" y="1705533"/>
                  </a:lnTo>
                  <a:close/>
                </a:path>
              </a:pathLst>
            </a:custGeom>
            <a:solidFill>
              <a:srgbClr val="CEE1F3"/>
            </a:solidFill>
          </p:spPr>
          <p:txBody>
            <a:bodyPr wrap="square" lIns="0" tIns="0" rIns="0" bIns="0" rtlCol="0"/>
            <a:lstStyle/>
            <a:p>
              <a:endParaRPr sz="2400"/>
            </a:p>
          </p:txBody>
        </p:sp>
        <p:sp>
          <p:nvSpPr>
            <p:cNvPr id="9" name="object 9"/>
            <p:cNvSpPr/>
            <p:nvPr/>
          </p:nvSpPr>
          <p:spPr>
            <a:xfrm>
              <a:off x="2241800" y="2824400"/>
              <a:ext cx="4648835" cy="1045210"/>
            </a:xfrm>
            <a:custGeom>
              <a:avLst/>
              <a:gdLst/>
              <a:ahLst/>
              <a:cxnLst/>
              <a:rect l="l" t="t" r="r" b="b"/>
              <a:pathLst>
                <a:path w="4648834" h="1045210">
                  <a:moveTo>
                    <a:pt x="4648799" y="1044599"/>
                  </a:moveTo>
                  <a:lnTo>
                    <a:pt x="0" y="1044599"/>
                  </a:lnTo>
                  <a:lnTo>
                    <a:pt x="0" y="0"/>
                  </a:lnTo>
                  <a:lnTo>
                    <a:pt x="4648799" y="0"/>
                  </a:lnTo>
                  <a:lnTo>
                    <a:pt x="4648799" y="1044599"/>
                  </a:lnTo>
                  <a:close/>
                </a:path>
              </a:pathLst>
            </a:custGeom>
            <a:solidFill>
              <a:srgbClr val="D9EAD3"/>
            </a:solidFill>
          </p:spPr>
          <p:txBody>
            <a:bodyPr wrap="square" lIns="0" tIns="0" rIns="0" bIns="0" rtlCol="0"/>
            <a:lstStyle/>
            <a:p>
              <a:endParaRPr sz="2400"/>
            </a:p>
          </p:txBody>
        </p:sp>
        <p:sp>
          <p:nvSpPr>
            <p:cNvPr id="10" name="object 10"/>
            <p:cNvSpPr/>
            <p:nvPr/>
          </p:nvSpPr>
          <p:spPr>
            <a:xfrm>
              <a:off x="3329576" y="2994050"/>
              <a:ext cx="760730" cy="424815"/>
            </a:xfrm>
            <a:custGeom>
              <a:avLst/>
              <a:gdLst/>
              <a:ahLst/>
              <a:cxnLst/>
              <a:rect l="l" t="t" r="r" b="b"/>
              <a:pathLst>
                <a:path w="760729" h="424814">
                  <a:moveTo>
                    <a:pt x="380249" y="424199"/>
                  </a:moveTo>
                  <a:lnTo>
                    <a:pt x="318571" y="421423"/>
                  </a:lnTo>
                  <a:lnTo>
                    <a:pt x="260061" y="413386"/>
                  </a:lnTo>
                  <a:lnTo>
                    <a:pt x="205503" y="400525"/>
                  </a:lnTo>
                  <a:lnTo>
                    <a:pt x="155679" y="383276"/>
                  </a:lnTo>
                  <a:lnTo>
                    <a:pt x="111372" y="362077"/>
                  </a:lnTo>
                  <a:lnTo>
                    <a:pt x="73366" y="337363"/>
                  </a:lnTo>
                  <a:lnTo>
                    <a:pt x="42442" y="309572"/>
                  </a:lnTo>
                  <a:lnTo>
                    <a:pt x="19385" y="279139"/>
                  </a:lnTo>
                  <a:lnTo>
                    <a:pt x="0" y="212099"/>
                  </a:lnTo>
                  <a:lnTo>
                    <a:pt x="4976" y="177696"/>
                  </a:lnTo>
                  <a:lnTo>
                    <a:pt x="42442" y="114627"/>
                  </a:lnTo>
                  <a:lnTo>
                    <a:pt x="73366" y="86836"/>
                  </a:lnTo>
                  <a:lnTo>
                    <a:pt x="111372" y="62122"/>
                  </a:lnTo>
                  <a:lnTo>
                    <a:pt x="155679" y="40922"/>
                  </a:lnTo>
                  <a:lnTo>
                    <a:pt x="205503" y="23674"/>
                  </a:lnTo>
                  <a:lnTo>
                    <a:pt x="260061" y="10812"/>
                  </a:lnTo>
                  <a:lnTo>
                    <a:pt x="318571" y="2776"/>
                  </a:lnTo>
                  <a:lnTo>
                    <a:pt x="380249" y="0"/>
                  </a:lnTo>
                  <a:lnTo>
                    <a:pt x="441928" y="2776"/>
                  </a:lnTo>
                  <a:lnTo>
                    <a:pt x="500438" y="10812"/>
                  </a:lnTo>
                  <a:lnTo>
                    <a:pt x="554996" y="23674"/>
                  </a:lnTo>
                  <a:lnTo>
                    <a:pt x="604820" y="40922"/>
                  </a:lnTo>
                  <a:lnTo>
                    <a:pt x="649127" y="62122"/>
                  </a:lnTo>
                  <a:lnTo>
                    <a:pt x="687133" y="86836"/>
                  </a:lnTo>
                  <a:lnTo>
                    <a:pt x="718057" y="114627"/>
                  </a:lnTo>
                  <a:lnTo>
                    <a:pt x="741114" y="145059"/>
                  </a:lnTo>
                  <a:lnTo>
                    <a:pt x="760499" y="212099"/>
                  </a:lnTo>
                  <a:lnTo>
                    <a:pt x="755523" y="246503"/>
                  </a:lnTo>
                  <a:lnTo>
                    <a:pt x="718057" y="309572"/>
                  </a:lnTo>
                  <a:lnTo>
                    <a:pt x="687133" y="337363"/>
                  </a:lnTo>
                  <a:lnTo>
                    <a:pt x="649127" y="362077"/>
                  </a:lnTo>
                  <a:lnTo>
                    <a:pt x="604820" y="383276"/>
                  </a:lnTo>
                  <a:lnTo>
                    <a:pt x="554996" y="400525"/>
                  </a:lnTo>
                  <a:lnTo>
                    <a:pt x="500438" y="413386"/>
                  </a:lnTo>
                  <a:lnTo>
                    <a:pt x="441928" y="421423"/>
                  </a:lnTo>
                  <a:lnTo>
                    <a:pt x="380249" y="424199"/>
                  </a:lnTo>
                  <a:close/>
                </a:path>
              </a:pathLst>
            </a:custGeom>
            <a:solidFill>
              <a:srgbClr val="FFFFFF"/>
            </a:solidFill>
          </p:spPr>
          <p:txBody>
            <a:bodyPr wrap="square" lIns="0" tIns="0" rIns="0" bIns="0" rtlCol="0"/>
            <a:lstStyle/>
            <a:p>
              <a:endParaRPr sz="2400"/>
            </a:p>
          </p:txBody>
        </p:sp>
        <p:sp>
          <p:nvSpPr>
            <p:cNvPr id="11" name="object 11"/>
            <p:cNvSpPr/>
            <p:nvPr/>
          </p:nvSpPr>
          <p:spPr>
            <a:xfrm>
              <a:off x="3329576" y="2994050"/>
              <a:ext cx="760730" cy="424815"/>
            </a:xfrm>
            <a:custGeom>
              <a:avLst/>
              <a:gdLst/>
              <a:ahLst/>
              <a:cxnLst/>
              <a:rect l="l" t="t" r="r" b="b"/>
              <a:pathLst>
                <a:path w="760729" h="424814">
                  <a:moveTo>
                    <a:pt x="0" y="212099"/>
                  </a:moveTo>
                  <a:lnTo>
                    <a:pt x="4976" y="177696"/>
                  </a:lnTo>
                  <a:lnTo>
                    <a:pt x="19385" y="145059"/>
                  </a:lnTo>
                  <a:lnTo>
                    <a:pt x="42442" y="114627"/>
                  </a:lnTo>
                  <a:lnTo>
                    <a:pt x="73366" y="86836"/>
                  </a:lnTo>
                  <a:lnTo>
                    <a:pt x="111372" y="62122"/>
                  </a:lnTo>
                  <a:lnTo>
                    <a:pt x="155679" y="40922"/>
                  </a:lnTo>
                  <a:lnTo>
                    <a:pt x="205503" y="23674"/>
                  </a:lnTo>
                  <a:lnTo>
                    <a:pt x="260061" y="10812"/>
                  </a:lnTo>
                  <a:lnTo>
                    <a:pt x="318571" y="2776"/>
                  </a:lnTo>
                  <a:lnTo>
                    <a:pt x="380249" y="0"/>
                  </a:lnTo>
                  <a:lnTo>
                    <a:pt x="441928" y="2776"/>
                  </a:lnTo>
                  <a:lnTo>
                    <a:pt x="500438" y="10812"/>
                  </a:lnTo>
                  <a:lnTo>
                    <a:pt x="554996" y="23674"/>
                  </a:lnTo>
                  <a:lnTo>
                    <a:pt x="604820" y="40922"/>
                  </a:lnTo>
                  <a:lnTo>
                    <a:pt x="649127" y="62122"/>
                  </a:lnTo>
                  <a:lnTo>
                    <a:pt x="687133" y="86836"/>
                  </a:lnTo>
                  <a:lnTo>
                    <a:pt x="718057" y="114627"/>
                  </a:lnTo>
                  <a:lnTo>
                    <a:pt x="741114" y="145059"/>
                  </a:lnTo>
                  <a:lnTo>
                    <a:pt x="760499" y="212099"/>
                  </a:lnTo>
                  <a:lnTo>
                    <a:pt x="741114" y="279139"/>
                  </a:lnTo>
                  <a:lnTo>
                    <a:pt x="718057" y="309572"/>
                  </a:lnTo>
                  <a:lnTo>
                    <a:pt x="687133" y="337363"/>
                  </a:lnTo>
                  <a:lnTo>
                    <a:pt x="649127" y="362077"/>
                  </a:lnTo>
                  <a:lnTo>
                    <a:pt x="604820" y="383276"/>
                  </a:lnTo>
                  <a:lnTo>
                    <a:pt x="554996" y="400525"/>
                  </a:lnTo>
                  <a:lnTo>
                    <a:pt x="500438" y="413386"/>
                  </a:lnTo>
                  <a:lnTo>
                    <a:pt x="441928" y="421423"/>
                  </a:lnTo>
                  <a:lnTo>
                    <a:pt x="380249" y="424199"/>
                  </a:lnTo>
                  <a:lnTo>
                    <a:pt x="318571" y="421423"/>
                  </a:lnTo>
                  <a:lnTo>
                    <a:pt x="260061" y="413386"/>
                  </a:lnTo>
                  <a:lnTo>
                    <a:pt x="205503" y="400525"/>
                  </a:lnTo>
                  <a:lnTo>
                    <a:pt x="155679" y="383276"/>
                  </a:lnTo>
                  <a:lnTo>
                    <a:pt x="111372" y="362077"/>
                  </a:lnTo>
                  <a:lnTo>
                    <a:pt x="73366" y="337363"/>
                  </a:lnTo>
                  <a:lnTo>
                    <a:pt x="42442" y="309572"/>
                  </a:lnTo>
                  <a:lnTo>
                    <a:pt x="19385" y="279139"/>
                  </a:lnTo>
                  <a:lnTo>
                    <a:pt x="4976" y="246503"/>
                  </a:lnTo>
                  <a:lnTo>
                    <a:pt x="0" y="212099"/>
                  </a:lnTo>
                  <a:close/>
                </a:path>
              </a:pathLst>
            </a:custGeom>
            <a:ln w="19049">
              <a:solidFill>
                <a:srgbClr val="595959"/>
              </a:solidFill>
            </a:ln>
          </p:spPr>
          <p:txBody>
            <a:bodyPr wrap="square" lIns="0" tIns="0" rIns="0" bIns="0" rtlCol="0"/>
            <a:lstStyle/>
            <a:p>
              <a:endParaRPr sz="2400"/>
            </a:p>
          </p:txBody>
        </p:sp>
      </p:grpSp>
      <p:sp>
        <p:nvSpPr>
          <p:cNvPr id="12" name="object 12"/>
          <p:cNvSpPr txBox="1"/>
          <p:nvPr/>
        </p:nvSpPr>
        <p:spPr>
          <a:xfrm>
            <a:off x="4718713" y="4108751"/>
            <a:ext cx="455507"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Add</a:t>
            </a:r>
            <a:endParaRPr sz="1867">
              <a:latin typeface="Arial"/>
              <a:cs typeface="Arial"/>
            </a:endParaRPr>
          </a:p>
        </p:txBody>
      </p:sp>
      <p:grpSp>
        <p:nvGrpSpPr>
          <p:cNvPr id="13" name="object 13"/>
          <p:cNvGrpSpPr/>
          <p:nvPr/>
        </p:nvGrpSpPr>
        <p:grpSpPr>
          <a:xfrm>
            <a:off x="1308850" y="3647649"/>
            <a:ext cx="6499013" cy="922867"/>
            <a:chOff x="981637" y="2735737"/>
            <a:chExt cx="4874260" cy="692150"/>
          </a:xfrm>
        </p:grpSpPr>
        <p:sp>
          <p:nvSpPr>
            <p:cNvPr id="14" name="object 14"/>
            <p:cNvSpPr/>
            <p:nvPr/>
          </p:nvSpPr>
          <p:spPr>
            <a:xfrm>
              <a:off x="995924" y="2750024"/>
              <a:ext cx="2301240" cy="213360"/>
            </a:xfrm>
            <a:custGeom>
              <a:avLst/>
              <a:gdLst/>
              <a:ahLst/>
              <a:cxnLst/>
              <a:rect l="l" t="t" r="r" b="b"/>
              <a:pathLst>
                <a:path w="2301240" h="213360">
                  <a:moveTo>
                    <a:pt x="0" y="0"/>
                  </a:moveTo>
                  <a:lnTo>
                    <a:pt x="55563" y="104"/>
                  </a:lnTo>
                  <a:lnTo>
                    <a:pt x="111102" y="417"/>
                  </a:lnTo>
                  <a:lnTo>
                    <a:pt x="166589" y="933"/>
                  </a:lnTo>
                  <a:lnTo>
                    <a:pt x="222000" y="1651"/>
                  </a:lnTo>
                  <a:lnTo>
                    <a:pt x="277309" y="2567"/>
                  </a:lnTo>
                  <a:lnTo>
                    <a:pt x="332490" y="3678"/>
                  </a:lnTo>
                  <a:lnTo>
                    <a:pt x="387518" y="4980"/>
                  </a:lnTo>
                  <a:lnTo>
                    <a:pt x="442368" y="6471"/>
                  </a:lnTo>
                  <a:lnTo>
                    <a:pt x="497013" y="8147"/>
                  </a:lnTo>
                  <a:lnTo>
                    <a:pt x="551429" y="10005"/>
                  </a:lnTo>
                  <a:lnTo>
                    <a:pt x="605590" y="12041"/>
                  </a:lnTo>
                  <a:lnTo>
                    <a:pt x="659470" y="14253"/>
                  </a:lnTo>
                  <a:lnTo>
                    <a:pt x="713044" y="16638"/>
                  </a:lnTo>
                  <a:lnTo>
                    <a:pt x="766286" y="19192"/>
                  </a:lnTo>
                  <a:lnTo>
                    <a:pt x="819171" y="21912"/>
                  </a:lnTo>
                  <a:lnTo>
                    <a:pt x="871673" y="24795"/>
                  </a:lnTo>
                  <a:lnTo>
                    <a:pt x="923767" y="27837"/>
                  </a:lnTo>
                  <a:lnTo>
                    <a:pt x="975428" y="31036"/>
                  </a:lnTo>
                  <a:lnTo>
                    <a:pt x="1026629" y="34389"/>
                  </a:lnTo>
                  <a:lnTo>
                    <a:pt x="1077345" y="37891"/>
                  </a:lnTo>
                  <a:lnTo>
                    <a:pt x="1127551" y="41540"/>
                  </a:lnTo>
                  <a:lnTo>
                    <a:pt x="1177222" y="45333"/>
                  </a:lnTo>
                  <a:lnTo>
                    <a:pt x="1226331" y="49266"/>
                  </a:lnTo>
                  <a:lnTo>
                    <a:pt x="1274853" y="53337"/>
                  </a:lnTo>
                  <a:lnTo>
                    <a:pt x="1322763" y="57542"/>
                  </a:lnTo>
                  <a:lnTo>
                    <a:pt x="1370035" y="61877"/>
                  </a:lnTo>
                  <a:lnTo>
                    <a:pt x="1416644" y="66341"/>
                  </a:lnTo>
                  <a:lnTo>
                    <a:pt x="1462564" y="70929"/>
                  </a:lnTo>
                  <a:lnTo>
                    <a:pt x="1507769" y="75638"/>
                  </a:lnTo>
                  <a:lnTo>
                    <a:pt x="1552235" y="80465"/>
                  </a:lnTo>
                  <a:lnTo>
                    <a:pt x="1595935" y="85408"/>
                  </a:lnTo>
                  <a:lnTo>
                    <a:pt x="1638844" y="90462"/>
                  </a:lnTo>
                  <a:lnTo>
                    <a:pt x="1680937" y="95624"/>
                  </a:lnTo>
                  <a:lnTo>
                    <a:pt x="1742490" y="103565"/>
                  </a:lnTo>
                  <a:lnTo>
                    <a:pt x="1802062" y="111732"/>
                  </a:lnTo>
                  <a:lnTo>
                    <a:pt x="1859567" y="120114"/>
                  </a:lnTo>
                  <a:lnTo>
                    <a:pt x="1914920" y="128702"/>
                  </a:lnTo>
                  <a:lnTo>
                    <a:pt x="1968034" y="137483"/>
                  </a:lnTo>
                  <a:lnTo>
                    <a:pt x="2018824" y="146447"/>
                  </a:lnTo>
                  <a:lnTo>
                    <a:pt x="2067202" y="155584"/>
                  </a:lnTo>
                  <a:lnTo>
                    <a:pt x="2113083" y="164883"/>
                  </a:lnTo>
                  <a:lnTo>
                    <a:pt x="2156381" y="174332"/>
                  </a:lnTo>
                  <a:lnTo>
                    <a:pt x="2197009" y="183921"/>
                  </a:lnTo>
                  <a:lnTo>
                    <a:pt x="2234882" y="193640"/>
                  </a:lnTo>
                  <a:lnTo>
                    <a:pt x="2282300" y="207195"/>
                  </a:lnTo>
                  <a:lnTo>
                    <a:pt x="2293289" y="210615"/>
                  </a:lnTo>
                  <a:lnTo>
                    <a:pt x="2300915" y="213076"/>
                  </a:lnTo>
                </a:path>
              </a:pathLst>
            </a:custGeom>
            <a:ln w="28574">
              <a:solidFill>
                <a:srgbClr val="FF0000"/>
              </a:solidFill>
            </a:ln>
          </p:spPr>
          <p:txBody>
            <a:bodyPr wrap="square" lIns="0" tIns="0" rIns="0" bIns="0" rtlCol="0"/>
            <a:lstStyle/>
            <a:p>
              <a:endParaRPr sz="2400"/>
            </a:p>
          </p:txBody>
        </p:sp>
        <p:pic>
          <p:nvPicPr>
            <p:cNvPr id="15" name="object 15"/>
            <p:cNvPicPr/>
            <p:nvPr/>
          </p:nvPicPr>
          <p:blipFill>
            <a:blip r:embed="rId3" cstate="print"/>
            <a:stretch>
              <a:fillRect/>
            </a:stretch>
          </p:blipFill>
          <p:spPr>
            <a:xfrm>
              <a:off x="3256972" y="2909149"/>
              <a:ext cx="163133" cy="138522"/>
            </a:xfrm>
            <a:prstGeom prst="rect">
              <a:avLst/>
            </a:prstGeom>
          </p:spPr>
        </p:pic>
        <p:sp>
          <p:nvSpPr>
            <p:cNvPr id="16" name="object 16"/>
            <p:cNvSpPr/>
            <p:nvPr/>
          </p:nvSpPr>
          <p:spPr>
            <a:xfrm>
              <a:off x="5085850" y="2994074"/>
              <a:ext cx="760730" cy="424815"/>
            </a:xfrm>
            <a:custGeom>
              <a:avLst/>
              <a:gdLst/>
              <a:ahLst/>
              <a:cxnLst/>
              <a:rect l="l" t="t" r="r" b="b"/>
              <a:pathLst>
                <a:path w="760729" h="424814">
                  <a:moveTo>
                    <a:pt x="380249" y="424199"/>
                  </a:moveTo>
                  <a:lnTo>
                    <a:pt x="318571" y="421423"/>
                  </a:lnTo>
                  <a:lnTo>
                    <a:pt x="260061" y="413386"/>
                  </a:lnTo>
                  <a:lnTo>
                    <a:pt x="205503" y="400525"/>
                  </a:lnTo>
                  <a:lnTo>
                    <a:pt x="155679" y="383276"/>
                  </a:lnTo>
                  <a:lnTo>
                    <a:pt x="111372" y="362077"/>
                  </a:lnTo>
                  <a:lnTo>
                    <a:pt x="73366" y="337363"/>
                  </a:lnTo>
                  <a:lnTo>
                    <a:pt x="42442" y="309572"/>
                  </a:lnTo>
                  <a:lnTo>
                    <a:pt x="19385" y="279139"/>
                  </a:lnTo>
                  <a:lnTo>
                    <a:pt x="0" y="212099"/>
                  </a:lnTo>
                  <a:lnTo>
                    <a:pt x="4976" y="177696"/>
                  </a:lnTo>
                  <a:lnTo>
                    <a:pt x="42442" y="114627"/>
                  </a:lnTo>
                  <a:lnTo>
                    <a:pt x="73366" y="86836"/>
                  </a:lnTo>
                  <a:lnTo>
                    <a:pt x="111372" y="62122"/>
                  </a:lnTo>
                  <a:lnTo>
                    <a:pt x="155679" y="40922"/>
                  </a:lnTo>
                  <a:lnTo>
                    <a:pt x="205503" y="23674"/>
                  </a:lnTo>
                  <a:lnTo>
                    <a:pt x="260061" y="10812"/>
                  </a:lnTo>
                  <a:lnTo>
                    <a:pt x="318571" y="2776"/>
                  </a:lnTo>
                  <a:lnTo>
                    <a:pt x="380249" y="0"/>
                  </a:lnTo>
                  <a:lnTo>
                    <a:pt x="441928" y="2776"/>
                  </a:lnTo>
                  <a:lnTo>
                    <a:pt x="500438" y="10812"/>
                  </a:lnTo>
                  <a:lnTo>
                    <a:pt x="554996" y="23674"/>
                  </a:lnTo>
                  <a:lnTo>
                    <a:pt x="604820" y="40922"/>
                  </a:lnTo>
                  <a:lnTo>
                    <a:pt x="649127" y="62122"/>
                  </a:lnTo>
                  <a:lnTo>
                    <a:pt x="687133" y="86836"/>
                  </a:lnTo>
                  <a:lnTo>
                    <a:pt x="718057" y="114627"/>
                  </a:lnTo>
                  <a:lnTo>
                    <a:pt x="741114" y="145059"/>
                  </a:lnTo>
                  <a:lnTo>
                    <a:pt x="760499" y="212099"/>
                  </a:lnTo>
                  <a:lnTo>
                    <a:pt x="755523" y="246503"/>
                  </a:lnTo>
                  <a:lnTo>
                    <a:pt x="718057" y="309572"/>
                  </a:lnTo>
                  <a:lnTo>
                    <a:pt x="687133" y="337363"/>
                  </a:lnTo>
                  <a:lnTo>
                    <a:pt x="649127" y="362077"/>
                  </a:lnTo>
                  <a:lnTo>
                    <a:pt x="604820" y="383276"/>
                  </a:lnTo>
                  <a:lnTo>
                    <a:pt x="554996" y="400525"/>
                  </a:lnTo>
                  <a:lnTo>
                    <a:pt x="500438" y="413386"/>
                  </a:lnTo>
                  <a:lnTo>
                    <a:pt x="441928" y="421423"/>
                  </a:lnTo>
                  <a:lnTo>
                    <a:pt x="380249" y="424199"/>
                  </a:lnTo>
                  <a:close/>
                </a:path>
              </a:pathLst>
            </a:custGeom>
            <a:solidFill>
              <a:srgbClr val="FFFFFF"/>
            </a:solidFill>
          </p:spPr>
          <p:txBody>
            <a:bodyPr wrap="square" lIns="0" tIns="0" rIns="0" bIns="0" rtlCol="0"/>
            <a:lstStyle/>
            <a:p>
              <a:endParaRPr sz="2400"/>
            </a:p>
          </p:txBody>
        </p:sp>
        <p:sp>
          <p:nvSpPr>
            <p:cNvPr id="17" name="object 17"/>
            <p:cNvSpPr/>
            <p:nvPr/>
          </p:nvSpPr>
          <p:spPr>
            <a:xfrm>
              <a:off x="5085850" y="2994074"/>
              <a:ext cx="760730" cy="424815"/>
            </a:xfrm>
            <a:custGeom>
              <a:avLst/>
              <a:gdLst/>
              <a:ahLst/>
              <a:cxnLst/>
              <a:rect l="l" t="t" r="r" b="b"/>
              <a:pathLst>
                <a:path w="760729" h="424814">
                  <a:moveTo>
                    <a:pt x="0" y="212099"/>
                  </a:moveTo>
                  <a:lnTo>
                    <a:pt x="4976" y="177696"/>
                  </a:lnTo>
                  <a:lnTo>
                    <a:pt x="19385" y="145059"/>
                  </a:lnTo>
                  <a:lnTo>
                    <a:pt x="42442" y="114627"/>
                  </a:lnTo>
                  <a:lnTo>
                    <a:pt x="73366" y="86836"/>
                  </a:lnTo>
                  <a:lnTo>
                    <a:pt x="111372" y="62122"/>
                  </a:lnTo>
                  <a:lnTo>
                    <a:pt x="155679" y="40922"/>
                  </a:lnTo>
                  <a:lnTo>
                    <a:pt x="205503" y="23674"/>
                  </a:lnTo>
                  <a:lnTo>
                    <a:pt x="260061" y="10812"/>
                  </a:lnTo>
                  <a:lnTo>
                    <a:pt x="318571" y="2776"/>
                  </a:lnTo>
                  <a:lnTo>
                    <a:pt x="380249" y="0"/>
                  </a:lnTo>
                  <a:lnTo>
                    <a:pt x="441928" y="2776"/>
                  </a:lnTo>
                  <a:lnTo>
                    <a:pt x="500438" y="10812"/>
                  </a:lnTo>
                  <a:lnTo>
                    <a:pt x="554996" y="23674"/>
                  </a:lnTo>
                  <a:lnTo>
                    <a:pt x="604820" y="40922"/>
                  </a:lnTo>
                  <a:lnTo>
                    <a:pt x="649127" y="62122"/>
                  </a:lnTo>
                  <a:lnTo>
                    <a:pt x="687133" y="86836"/>
                  </a:lnTo>
                  <a:lnTo>
                    <a:pt x="718057" y="114627"/>
                  </a:lnTo>
                  <a:lnTo>
                    <a:pt x="741114" y="145059"/>
                  </a:lnTo>
                  <a:lnTo>
                    <a:pt x="760499" y="212099"/>
                  </a:lnTo>
                  <a:lnTo>
                    <a:pt x="741114" y="279139"/>
                  </a:lnTo>
                  <a:lnTo>
                    <a:pt x="718057" y="309572"/>
                  </a:lnTo>
                  <a:lnTo>
                    <a:pt x="687133" y="337363"/>
                  </a:lnTo>
                  <a:lnTo>
                    <a:pt x="649127" y="362077"/>
                  </a:lnTo>
                  <a:lnTo>
                    <a:pt x="604820" y="383276"/>
                  </a:lnTo>
                  <a:lnTo>
                    <a:pt x="554996" y="400525"/>
                  </a:lnTo>
                  <a:lnTo>
                    <a:pt x="500438" y="413386"/>
                  </a:lnTo>
                  <a:lnTo>
                    <a:pt x="441928" y="421423"/>
                  </a:lnTo>
                  <a:lnTo>
                    <a:pt x="380249" y="424199"/>
                  </a:lnTo>
                  <a:lnTo>
                    <a:pt x="318571" y="421423"/>
                  </a:lnTo>
                  <a:lnTo>
                    <a:pt x="260061" y="413386"/>
                  </a:lnTo>
                  <a:lnTo>
                    <a:pt x="205503" y="400525"/>
                  </a:lnTo>
                  <a:lnTo>
                    <a:pt x="155679" y="383276"/>
                  </a:lnTo>
                  <a:lnTo>
                    <a:pt x="111372" y="362077"/>
                  </a:lnTo>
                  <a:lnTo>
                    <a:pt x="73366" y="337363"/>
                  </a:lnTo>
                  <a:lnTo>
                    <a:pt x="42442" y="309572"/>
                  </a:lnTo>
                  <a:lnTo>
                    <a:pt x="19385" y="279139"/>
                  </a:lnTo>
                  <a:lnTo>
                    <a:pt x="4976" y="246503"/>
                  </a:lnTo>
                  <a:lnTo>
                    <a:pt x="0" y="212099"/>
                  </a:lnTo>
                  <a:close/>
                </a:path>
              </a:pathLst>
            </a:custGeom>
            <a:ln w="19049">
              <a:solidFill>
                <a:srgbClr val="595959"/>
              </a:solidFill>
            </a:ln>
          </p:spPr>
          <p:txBody>
            <a:bodyPr wrap="square" lIns="0" tIns="0" rIns="0" bIns="0" rtlCol="0"/>
            <a:lstStyle/>
            <a:p>
              <a:endParaRPr sz="2400"/>
            </a:p>
          </p:txBody>
        </p:sp>
      </p:grpSp>
      <p:sp>
        <p:nvSpPr>
          <p:cNvPr id="18" name="object 18"/>
          <p:cNvSpPr txBox="1"/>
          <p:nvPr/>
        </p:nvSpPr>
        <p:spPr>
          <a:xfrm>
            <a:off x="7080312" y="4108785"/>
            <a:ext cx="416560" cy="304421"/>
          </a:xfrm>
          <a:prstGeom prst="rect">
            <a:avLst/>
          </a:prstGeom>
        </p:spPr>
        <p:txBody>
          <a:bodyPr vert="horz" wrap="square" lIns="0" tIns="16933" rIns="0" bIns="0" rtlCol="0">
            <a:spAutoFit/>
          </a:bodyPr>
          <a:lstStyle/>
          <a:p>
            <a:pPr marL="16933">
              <a:spcBef>
                <a:spcPts val="133"/>
              </a:spcBef>
            </a:pPr>
            <a:r>
              <a:rPr sz="1867" dirty="0">
                <a:latin typeface="Arial"/>
                <a:cs typeface="Arial"/>
              </a:rPr>
              <a:t>Mul</a:t>
            </a:r>
            <a:endParaRPr sz="1867">
              <a:latin typeface="Arial"/>
              <a:cs typeface="Arial"/>
            </a:endParaRPr>
          </a:p>
        </p:txBody>
      </p:sp>
      <p:pic>
        <p:nvPicPr>
          <p:cNvPr id="19" name="object 19"/>
          <p:cNvPicPr/>
          <p:nvPr/>
        </p:nvPicPr>
        <p:blipFill>
          <a:blip r:embed="rId4" cstate="print"/>
          <a:stretch>
            <a:fillRect/>
          </a:stretch>
        </p:blipFill>
        <p:spPr>
          <a:xfrm>
            <a:off x="5440736" y="4220723"/>
            <a:ext cx="352267" cy="109307"/>
          </a:xfrm>
          <a:prstGeom prst="rect">
            <a:avLst/>
          </a:prstGeom>
        </p:spPr>
      </p:pic>
      <p:sp>
        <p:nvSpPr>
          <p:cNvPr id="20" name="object 20"/>
          <p:cNvSpPr txBox="1"/>
          <p:nvPr/>
        </p:nvSpPr>
        <p:spPr>
          <a:xfrm>
            <a:off x="271099" y="3383899"/>
            <a:ext cx="1057487" cy="422402"/>
          </a:xfrm>
          <a:prstGeom prst="rect">
            <a:avLst/>
          </a:prstGeom>
          <a:solidFill>
            <a:srgbClr val="FFFFFF"/>
          </a:solidFill>
          <a:ln w="38099">
            <a:solidFill>
              <a:srgbClr val="880000"/>
            </a:solidFill>
          </a:ln>
        </p:spPr>
        <p:txBody>
          <a:bodyPr vert="horz" wrap="square" lIns="0" tIns="133773" rIns="0" bIns="0" rtlCol="0">
            <a:spAutoFit/>
          </a:bodyPr>
          <a:lstStyle/>
          <a:p>
            <a:pPr marL="159169">
              <a:spcBef>
                <a:spcPts val="1053"/>
              </a:spcBef>
            </a:pPr>
            <a:r>
              <a:rPr sz="1867" b="1" spc="-7" dirty="0">
                <a:solidFill>
                  <a:srgbClr val="880000"/>
                </a:solidFill>
                <a:latin typeface="Arial"/>
                <a:cs typeface="Arial"/>
              </a:rPr>
              <a:t>biases</a:t>
            </a:r>
            <a:endParaRPr sz="1867">
              <a:latin typeface="Arial"/>
              <a:cs typeface="Arial"/>
            </a:endParaRPr>
          </a:p>
        </p:txBody>
      </p:sp>
      <p:sp>
        <p:nvSpPr>
          <p:cNvPr id="21" name="object 21"/>
          <p:cNvSpPr txBox="1"/>
          <p:nvPr/>
        </p:nvSpPr>
        <p:spPr>
          <a:xfrm>
            <a:off x="277032" y="5311433"/>
            <a:ext cx="1681480" cy="422402"/>
          </a:xfrm>
          <a:prstGeom prst="rect">
            <a:avLst/>
          </a:prstGeom>
          <a:solidFill>
            <a:srgbClr val="FFFFFF"/>
          </a:solidFill>
          <a:ln w="19049">
            <a:solidFill>
              <a:srgbClr val="595959"/>
            </a:solidFill>
          </a:ln>
        </p:spPr>
        <p:txBody>
          <a:bodyPr vert="horz" wrap="square" lIns="0" tIns="133773" rIns="0" bIns="0" rtlCol="0">
            <a:spAutoFit/>
          </a:bodyPr>
          <a:lstStyle/>
          <a:p>
            <a:pPr marL="181182">
              <a:spcBef>
                <a:spcPts val="1053"/>
              </a:spcBef>
            </a:pPr>
            <a:r>
              <a:rPr sz="1867" spc="-7" dirty="0">
                <a:latin typeface="Arial"/>
                <a:cs typeface="Arial"/>
              </a:rPr>
              <a:t>learning</a:t>
            </a:r>
            <a:r>
              <a:rPr sz="1867" spc="-67" dirty="0">
                <a:latin typeface="Arial"/>
                <a:cs typeface="Arial"/>
              </a:rPr>
              <a:t> </a:t>
            </a:r>
            <a:r>
              <a:rPr sz="1867" dirty="0">
                <a:latin typeface="Arial"/>
                <a:cs typeface="Arial"/>
              </a:rPr>
              <a:t>rate</a:t>
            </a:r>
            <a:endParaRPr sz="1867">
              <a:latin typeface="Arial"/>
              <a:cs typeface="Arial"/>
            </a:endParaRPr>
          </a:p>
        </p:txBody>
      </p:sp>
      <p:grpSp>
        <p:nvGrpSpPr>
          <p:cNvPr id="22" name="object 22"/>
          <p:cNvGrpSpPr/>
          <p:nvPr/>
        </p:nvGrpSpPr>
        <p:grpSpPr>
          <a:xfrm>
            <a:off x="10861332" y="3967066"/>
            <a:ext cx="911013" cy="617220"/>
            <a:chOff x="8145999" y="2975299"/>
            <a:chExt cx="683260" cy="462915"/>
          </a:xfrm>
        </p:grpSpPr>
        <p:sp>
          <p:nvSpPr>
            <p:cNvPr id="23" name="object 23"/>
            <p:cNvSpPr/>
            <p:nvPr/>
          </p:nvSpPr>
          <p:spPr>
            <a:xfrm>
              <a:off x="8165049" y="2994349"/>
              <a:ext cx="645160" cy="424815"/>
            </a:xfrm>
            <a:custGeom>
              <a:avLst/>
              <a:gdLst/>
              <a:ahLst/>
              <a:cxnLst/>
              <a:rect l="l" t="t" r="r" b="b"/>
              <a:pathLst>
                <a:path w="645159" h="424814">
                  <a:moveTo>
                    <a:pt x="322499" y="424199"/>
                  </a:moveTo>
                  <a:lnTo>
                    <a:pt x="264530" y="420782"/>
                  </a:lnTo>
                  <a:lnTo>
                    <a:pt x="209969" y="410930"/>
                  </a:lnTo>
                  <a:lnTo>
                    <a:pt x="159728" y="395242"/>
                  </a:lnTo>
                  <a:lnTo>
                    <a:pt x="114717" y="374316"/>
                  </a:lnTo>
                  <a:lnTo>
                    <a:pt x="75847" y="348753"/>
                  </a:lnTo>
                  <a:lnTo>
                    <a:pt x="44030" y="319150"/>
                  </a:lnTo>
                  <a:lnTo>
                    <a:pt x="20176" y="286108"/>
                  </a:lnTo>
                  <a:lnTo>
                    <a:pt x="5195" y="250225"/>
                  </a:lnTo>
                  <a:lnTo>
                    <a:pt x="0" y="212099"/>
                  </a:lnTo>
                  <a:lnTo>
                    <a:pt x="5195" y="173974"/>
                  </a:lnTo>
                  <a:lnTo>
                    <a:pt x="20176" y="138091"/>
                  </a:lnTo>
                  <a:lnTo>
                    <a:pt x="44030" y="105049"/>
                  </a:lnTo>
                  <a:lnTo>
                    <a:pt x="75847" y="75446"/>
                  </a:lnTo>
                  <a:lnTo>
                    <a:pt x="114717" y="49883"/>
                  </a:lnTo>
                  <a:lnTo>
                    <a:pt x="159728" y="28957"/>
                  </a:lnTo>
                  <a:lnTo>
                    <a:pt x="209969" y="13269"/>
                  </a:lnTo>
                  <a:lnTo>
                    <a:pt x="264530" y="3417"/>
                  </a:lnTo>
                  <a:lnTo>
                    <a:pt x="322499" y="0"/>
                  </a:lnTo>
                  <a:lnTo>
                    <a:pt x="380469" y="3417"/>
                  </a:lnTo>
                  <a:lnTo>
                    <a:pt x="435030" y="13269"/>
                  </a:lnTo>
                  <a:lnTo>
                    <a:pt x="485271" y="28957"/>
                  </a:lnTo>
                  <a:lnTo>
                    <a:pt x="530282" y="49883"/>
                  </a:lnTo>
                  <a:lnTo>
                    <a:pt x="569152" y="75446"/>
                  </a:lnTo>
                  <a:lnTo>
                    <a:pt x="600969" y="105049"/>
                  </a:lnTo>
                  <a:lnTo>
                    <a:pt x="624823" y="138091"/>
                  </a:lnTo>
                  <a:lnTo>
                    <a:pt x="639804" y="173974"/>
                  </a:lnTo>
                  <a:lnTo>
                    <a:pt x="644999" y="212099"/>
                  </a:lnTo>
                  <a:lnTo>
                    <a:pt x="639804" y="250225"/>
                  </a:lnTo>
                  <a:lnTo>
                    <a:pt x="624823" y="286108"/>
                  </a:lnTo>
                  <a:lnTo>
                    <a:pt x="600969" y="319150"/>
                  </a:lnTo>
                  <a:lnTo>
                    <a:pt x="569152" y="348753"/>
                  </a:lnTo>
                  <a:lnTo>
                    <a:pt x="530282" y="374316"/>
                  </a:lnTo>
                  <a:lnTo>
                    <a:pt x="485271" y="395242"/>
                  </a:lnTo>
                  <a:lnTo>
                    <a:pt x="435030" y="410930"/>
                  </a:lnTo>
                  <a:lnTo>
                    <a:pt x="380469" y="420782"/>
                  </a:lnTo>
                  <a:lnTo>
                    <a:pt x="322499" y="424199"/>
                  </a:lnTo>
                  <a:close/>
                </a:path>
              </a:pathLst>
            </a:custGeom>
            <a:solidFill>
              <a:srgbClr val="FFFFFF"/>
            </a:solidFill>
          </p:spPr>
          <p:txBody>
            <a:bodyPr wrap="square" lIns="0" tIns="0" rIns="0" bIns="0" rtlCol="0"/>
            <a:lstStyle/>
            <a:p>
              <a:endParaRPr sz="2400"/>
            </a:p>
          </p:txBody>
        </p:sp>
        <p:sp>
          <p:nvSpPr>
            <p:cNvPr id="24" name="object 24"/>
            <p:cNvSpPr/>
            <p:nvPr/>
          </p:nvSpPr>
          <p:spPr>
            <a:xfrm>
              <a:off x="8165049" y="2994349"/>
              <a:ext cx="645160" cy="424815"/>
            </a:xfrm>
            <a:custGeom>
              <a:avLst/>
              <a:gdLst/>
              <a:ahLst/>
              <a:cxnLst/>
              <a:rect l="l" t="t" r="r" b="b"/>
              <a:pathLst>
                <a:path w="645159" h="424814">
                  <a:moveTo>
                    <a:pt x="0" y="212099"/>
                  </a:moveTo>
                  <a:lnTo>
                    <a:pt x="5195" y="173974"/>
                  </a:lnTo>
                  <a:lnTo>
                    <a:pt x="20176" y="138091"/>
                  </a:lnTo>
                  <a:lnTo>
                    <a:pt x="44030" y="105049"/>
                  </a:lnTo>
                  <a:lnTo>
                    <a:pt x="75847" y="75446"/>
                  </a:lnTo>
                  <a:lnTo>
                    <a:pt x="114717" y="49883"/>
                  </a:lnTo>
                  <a:lnTo>
                    <a:pt x="159728" y="28957"/>
                  </a:lnTo>
                  <a:lnTo>
                    <a:pt x="209969" y="13269"/>
                  </a:lnTo>
                  <a:lnTo>
                    <a:pt x="264530" y="3417"/>
                  </a:lnTo>
                  <a:lnTo>
                    <a:pt x="322499" y="0"/>
                  </a:lnTo>
                  <a:lnTo>
                    <a:pt x="380469" y="3417"/>
                  </a:lnTo>
                  <a:lnTo>
                    <a:pt x="435030" y="13269"/>
                  </a:lnTo>
                  <a:lnTo>
                    <a:pt x="485271" y="28957"/>
                  </a:lnTo>
                  <a:lnTo>
                    <a:pt x="530282" y="49883"/>
                  </a:lnTo>
                  <a:lnTo>
                    <a:pt x="569152" y="75446"/>
                  </a:lnTo>
                  <a:lnTo>
                    <a:pt x="600969" y="105049"/>
                  </a:lnTo>
                  <a:lnTo>
                    <a:pt x="624823" y="138091"/>
                  </a:lnTo>
                  <a:lnTo>
                    <a:pt x="639804" y="173974"/>
                  </a:lnTo>
                  <a:lnTo>
                    <a:pt x="644999" y="212099"/>
                  </a:lnTo>
                  <a:lnTo>
                    <a:pt x="639804" y="250225"/>
                  </a:lnTo>
                  <a:lnTo>
                    <a:pt x="624823" y="286108"/>
                  </a:lnTo>
                  <a:lnTo>
                    <a:pt x="600969" y="319150"/>
                  </a:lnTo>
                  <a:lnTo>
                    <a:pt x="569152" y="348753"/>
                  </a:lnTo>
                  <a:lnTo>
                    <a:pt x="530282" y="374316"/>
                  </a:lnTo>
                  <a:lnTo>
                    <a:pt x="485271" y="395242"/>
                  </a:lnTo>
                  <a:lnTo>
                    <a:pt x="435030" y="410930"/>
                  </a:lnTo>
                  <a:lnTo>
                    <a:pt x="380469" y="420782"/>
                  </a:lnTo>
                  <a:lnTo>
                    <a:pt x="322499" y="424199"/>
                  </a:lnTo>
                  <a:lnTo>
                    <a:pt x="264530" y="420782"/>
                  </a:lnTo>
                  <a:lnTo>
                    <a:pt x="209969" y="410930"/>
                  </a:lnTo>
                  <a:lnTo>
                    <a:pt x="159728" y="395242"/>
                  </a:lnTo>
                  <a:lnTo>
                    <a:pt x="114717" y="374316"/>
                  </a:lnTo>
                  <a:lnTo>
                    <a:pt x="75847" y="348753"/>
                  </a:lnTo>
                  <a:lnTo>
                    <a:pt x="44030" y="319150"/>
                  </a:lnTo>
                  <a:lnTo>
                    <a:pt x="20176" y="286108"/>
                  </a:lnTo>
                  <a:lnTo>
                    <a:pt x="5195" y="250225"/>
                  </a:lnTo>
                  <a:lnTo>
                    <a:pt x="0" y="212099"/>
                  </a:lnTo>
                  <a:close/>
                </a:path>
              </a:pathLst>
            </a:custGeom>
            <a:ln w="38099">
              <a:solidFill>
                <a:srgbClr val="880000"/>
              </a:solidFill>
            </a:ln>
          </p:spPr>
          <p:txBody>
            <a:bodyPr wrap="square" lIns="0" tIns="0" rIns="0" bIns="0" rtlCol="0"/>
            <a:lstStyle/>
            <a:p>
              <a:endParaRPr sz="2400"/>
            </a:p>
          </p:txBody>
        </p:sp>
      </p:grpSp>
      <p:sp>
        <p:nvSpPr>
          <p:cNvPr id="25" name="object 25"/>
          <p:cNvSpPr txBox="1"/>
          <p:nvPr/>
        </p:nvSpPr>
        <p:spPr>
          <a:xfrm>
            <a:off x="11161434" y="4109151"/>
            <a:ext cx="310727" cy="304421"/>
          </a:xfrm>
          <a:prstGeom prst="rect">
            <a:avLst/>
          </a:prstGeom>
        </p:spPr>
        <p:txBody>
          <a:bodyPr vert="horz" wrap="square" lIns="0" tIns="16933" rIns="0" bIns="0" rtlCol="0">
            <a:spAutoFit/>
          </a:bodyPr>
          <a:lstStyle/>
          <a:p>
            <a:pPr marL="16933">
              <a:spcBef>
                <a:spcPts val="133"/>
              </a:spcBef>
            </a:pPr>
            <a:r>
              <a:rPr sz="1867" b="1" spc="-7" dirty="0">
                <a:solidFill>
                  <a:srgbClr val="880000"/>
                </a:solidFill>
                <a:latin typeface="Arial"/>
                <a:cs typeface="Arial"/>
              </a:rPr>
              <a:t>−=</a:t>
            </a:r>
            <a:endParaRPr sz="1867">
              <a:latin typeface="Arial"/>
              <a:cs typeface="Arial"/>
            </a:endParaRPr>
          </a:p>
        </p:txBody>
      </p:sp>
      <p:grpSp>
        <p:nvGrpSpPr>
          <p:cNvPr id="26" name="object 26"/>
          <p:cNvGrpSpPr/>
          <p:nvPr/>
        </p:nvGrpSpPr>
        <p:grpSpPr>
          <a:xfrm>
            <a:off x="1939183" y="3979399"/>
            <a:ext cx="8911167" cy="1634067"/>
            <a:chOff x="1454387" y="2984549"/>
            <a:chExt cx="6683375" cy="1225550"/>
          </a:xfrm>
        </p:grpSpPr>
        <p:sp>
          <p:nvSpPr>
            <p:cNvPr id="27" name="object 27"/>
            <p:cNvSpPr/>
            <p:nvPr/>
          </p:nvSpPr>
          <p:spPr>
            <a:xfrm>
              <a:off x="1468674" y="3508386"/>
              <a:ext cx="3649345" cy="687705"/>
            </a:xfrm>
            <a:custGeom>
              <a:avLst/>
              <a:gdLst/>
              <a:ahLst/>
              <a:cxnLst/>
              <a:rect l="l" t="t" r="r" b="b"/>
              <a:pathLst>
                <a:path w="3649345" h="687704">
                  <a:moveTo>
                    <a:pt x="0" y="687288"/>
                  </a:moveTo>
                  <a:lnTo>
                    <a:pt x="54827" y="687167"/>
                  </a:lnTo>
                  <a:lnTo>
                    <a:pt x="109644" y="686807"/>
                  </a:lnTo>
                  <a:lnTo>
                    <a:pt x="164440" y="686209"/>
                  </a:lnTo>
                  <a:lnTo>
                    <a:pt x="219205" y="685377"/>
                  </a:lnTo>
                  <a:lnTo>
                    <a:pt x="273927" y="684312"/>
                  </a:lnTo>
                  <a:lnTo>
                    <a:pt x="328597" y="683016"/>
                  </a:lnTo>
                  <a:lnTo>
                    <a:pt x="383203" y="681493"/>
                  </a:lnTo>
                  <a:lnTo>
                    <a:pt x="437735" y="679745"/>
                  </a:lnTo>
                  <a:lnTo>
                    <a:pt x="492184" y="677773"/>
                  </a:lnTo>
                  <a:lnTo>
                    <a:pt x="546537" y="675581"/>
                  </a:lnTo>
                  <a:lnTo>
                    <a:pt x="600785" y="673171"/>
                  </a:lnTo>
                  <a:lnTo>
                    <a:pt x="654917" y="670544"/>
                  </a:lnTo>
                  <a:lnTo>
                    <a:pt x="708922" y="667704"/>
                  </a:lnTo>
                  <a:lnTo>
                    <a:pt x="762791" y="664653"/>
                  </a:lnTo>
                  <a:lnTo>
                    <a:pt x="816512" y="661393"/>
                  </a:lnTo>
                  <a:lnTo>
                    <a:pt x="870075" y="657926"/>
                  </a:lnTo>
                  <a:lnTo>
                    <a:pt x="923469" y="654256"/>
                  </a:lnTo>
                  <a:lnTo>
                    <a:pt x="976684" y="650384"/>
                  </a:lnTo>
                  <a:lnTo>
                    <a:pt x="1029709" y="646312"/>
                  </a:lnTo>
                  <a:lnTo>
                    <a:pt x="1082534" y="642043"/>
                  </a:lnTo>
                  <a:lnTo>
                    <a:pt x="1135149" y="637580"/>
                  </a:lnTo>
                  <a:lnTo>
                    <a:pt x="1187541" y="632925"/>
                  </a:lnTo>
                  <a:lnTo>
                    <a:pt x="1239702" y="628080"/>
                  </a:lnTo>
                  <a:lnTo>
                    <a:pt x="1291621" y="623047"/>
                  </a:lnTo>
                  <a:lnTo>
                    <a:pt x="1343287" y="617829"/>
                  </a:lnTo>
                  <a:lnTo>
                    <a:pt x="1394689" y="612429"/>
                  </a:lnTo>
                  <a:lnTo>
                    <a:pt x="1445817" y="606848"/>
                  </a:lnTo>
                  <a:lnTo>
                    <a:pt x="1496660" y="601089"/>
                  </a:lnTo>
                  <a:lnTo>
                    <a:pt x="1547209" y="595155"/>
                  </a:lnTo>
                  <a:lnTo>
                    <a:pt x="1597452" y="589047"/>
                  </a:lnTo>
                  <a:lnTo>
                    <a:pt x="1647378" y="582769"/>
                  </a:lnTo>
                  <a:lnTo>
                    <a:pt x="1696978" y="576322"/>
                  </a:lnTo>
                  <a:lnTo>
                    <a:pt x="1746240" y="569709"/>
                  </a:lnTo>
                  <a:lnTo>
                    <a:pt x="1795155" y="562932"/>
                  </a:lnTo>
                  <a:lnTo>
                    <a:pt x="1843711" y="555994"/>
                  </a:lnTo>
                  <a:lnTo>
                    <a:pt x="1891899" y="548897"/>
                  </a:lnTo>
                  <a:lnTo>
                    <a:pt x="1939707" y="541643"/>
                  </a:lnTo>
                  <a:lnTo>
                    <a:pt x="1987125" y="534235"/>
                  </a:lnTo>
                  <a:lnTo>
                    <a:pt x="2034142" y="526675"/>
                  </a:lnTo>
                  <a:lnTo>
                    <a:pt x="2080749" y="518966"/>
                  </a:lnTo>
                  <a:lnTo>
                    <a:pt x="2126933" y="511110"/>
                  </a:lnTo>
                  <a:lnTo>
                    <a:pt x="2172686" y="503108"/>
                  </a:lnTo>
                  <a:lnTo>
                    <a:pt x="2217996" y="494965"/>
                  </a:lnTo>
                  <a:lnTo>
                    <a:pt x="2262853" y="486681"/>
                  </a:lnTo>
                  <a:lnTo>
                    <a:pt x="2307246" y="478260"/>
                  </a:lnTo>
                  <a:lnTo>
                    <a:pt x="2351164" y="469703"/>
                  </a:lnTo>
                  <a:lnTo>
                    <a:pt x="2394598" y="461014"/>
                  </a:lnTo>
                  <a:lnTo>
                    <a:pt x="2437537" y="452194"/>
                  </a:lnTo>
                  <a:lnTo>
                    <a:pt x="2479969" y="443246"/>
                  </a:lnTo>
                  <a:lnTo>
                    <a:pt x="2521885" y="434172"/>
                  </a:lnTo>
                  <a:lnTo>
                    <a:pt x="2563274" y="424975"/>
                  </a:lnTo>
                  <a:lnTo>
                    <a:pt x="2620986" y="411739"/>
                  </a:lnTo>
                  <a:lnTo>
                    <a:pt x="2677589" y="398267"/>
                  </a:lnTo>
                  <a:lnTo>
                    <a:pt x="2733054" y="384566"/>
                  </a:lnTo>
                  <a:lnTo>
                    <a:pt x="2787349" y="370642"/>
                  </a:lnTo>
                  <a:lnTo>
                    <a:pt x="2840446" y="356502"/>
                  </a:lnTo>
                  <a:lnTo>
                    <a:pt x="2892314" y="342153"/>
                  </a:lnTo>
                  <a:lnTo>
                    <a:pt x="2942924" y="327601"/>
                  </a:lnTo>
                  <a:lnTo>
                    <a:pt x="2992245" y="312854"/>
                  </a:lnTo>
                  <a:lnTo>
                    <a:pt x="3040248" y="297918"/>
                  </a:lnTo>
                  <a:lnTo>
                    <a:pt x="3086901" y="282799"/>
                  </a:lnTo>
                  <a:lnTo>
                    <a:pt x="3132177" y="267506"/>
                  </a:lnTo>
                  <a:lnTo>
                    <a:pt x="3176044" y="252043"/>
                  </a:lnTo>
                  <a:lnTo>
                    <a:pt x="3218472" y="236419"/>
                  </a:lnTo>
                  <a:lnTo>
                    <a:pt x="3259433" y="220640"/>
                  </a:lnTo>
                  <a:lnTo>
                    <a:pt x="3298894" y="204712"/>
                  </a:lnTo>
                  <a:lnTo>
                    <a:pt x="3336828" y="188642"/>
                  </a:lnTo>
                  <a:lnTo>
                    <a:pt x="3373203" y="172438"/>
                  </a:lnTo>
                  <a:lnTo>
                    <a:pt x="3407990" y="156105"/>
                  </a:lnTo>
                  <a:lnTo>
                    <a:pt x="3457127" y="131380"/>
                  </a:lnTo>
                  <a:lnTo>
                    <a:pt x="3502522" y="106405"/>
                  </a:lnTo>
                  <a:lnTo>
                    <a:pt x="3544073" y="81202"/>
                  </a:lnTo>
                  <a:lnTo>
                    <a:pt x="3581680" y="55795"/>
                  </a:lnTo>
                  <a:lnTo>
                    <a:pt x="3615242" y="30205"/>
                  </a:lnTo>
                  <a:lnTo>
                    <a:pt x="3644656" y="4456"/>
                  </a:lnTo>
                  <a:lnTo>
                    <a:pt x="3649297" y="0"/>
                  </a:lnTo>
                </a:path>
              </a:pathLst>
            </a:custGeom>
            <a:ln w="28574">
              <a:solidFill>
                <a:srgbClr val="FF0000"/>
              </a:solidFill>
            </a:ln>
          </p:spPr>
          <p:txBody>
            <a:bodyPr wrap="square" lIns="0" tIns="0" rIns="0" bIns="0" rtlCol="0"/>
            <a:lstStyle/>
            <a:p>
              <a:endParaRPr sz="2400"/>
            </a:p>
          </p:txBody>
        </p:sp>
        <p:pic>
          <p:nvPicPr>
            <p:cNvPr id="28" name="object 28"/>
            <p:cNvPicPr/>
            <p:nvPr/>
          </p:nvPicPr>
          <p:blipFill>
            <a:blip r:embed="rId5" cstate="print"/>
            <a:stretch>
              <a:fillRect/>
            </a:stretch>
          </p:blipFill>
          <p:spPr>
            <a:xfrm>
              <a:off x="5061811" y="3379049"/>
              <a:ext cx="130278" cy="165400"/>
            </a:xfrm>
            <a:prstGeom prst="rect">
              <a:avLst/>
            </a:prstGeom>
          </p:spPr>
        </p:pic>
        <p:sp>
          <p:nvSpPr>
            <p:cNvPr id="29" name="object 29"/>
            <p:cNvSpPr/>
            <p:nvPr/>
          </p:nvSpPr>
          <p:spPr>
            <a:xfrm>
              <a:off x="5846350" y="3206174"/>
              <a:ext cx="2147570" cy="635"/>
            </a:xfrm>
            <a:custGeom>
              <a:avLst/>
              <a:gdLst/>
              <a:ahLst/>
              <a:cxnLst/>
              <a:rect l="l" t="t" r="r" b="b"/>
              <a:pathLst>
                <a:path w="2147570" h="635">
                  <a:moveTo>
                    <a:pt x="0" y="0"/>
                  </a:moveTo>
                  <a:lnTo>
                    <a:pt x="73989" y="0"/>
                  </a:lnTo>
                  <a:lnTo>
                    <a:pt x="144835" y="3"/>
                  </a:lnTo>
                  <a:lnTo>
                    <a:pt x="212679" y="7"/>
                  </a:lnTo>
                  <a:lnTo>
                    <a:pt x="277664" y="12"/>
                  </a:lnTo>
                  <a:lnTo>
                    <a:pt x="339934" y="19"/>
                  </a:lnTo>
                  <a:lnTo>
                    <a:pt x="399631" y="27"/>
                  </a:lnTo>
                  <a:lnTo>
                    <a:pt x="456898" y="37"/>
                  </a:lnTo>
                  <a:lnTo>
                    <a:pt x="511878" y="48"/>
                  </a:lnTo>
                  <a:lnTo>
                    <a:pt x="564715" y="59"/>
                  </a:lnTo>
                  <a:lnTo>
                    <a:pt x="615550" y="72"/>
                  </a:lnTo>
                  <a:lnTo>
                    <a:pt x="664527" y="86"/>
                  </a:lnTo>
                  <a:lnTo>
                    <a:pt x="711789" y="101"/>
                  </a:lnTo>
                  <a:lnTo>
                    <a:pt x="757479" y="116"/>
                  </a:lnTo>
                  <a:lnTo>
                    <a:pt x="801740" y="132"/>
                  </a:lnTo>
                  <a:lnTo>
                    <a:pt x="844714" y="149"/>
                  </a:lnTo>
                  <a:lnTo>
                    <a:pt x="886544" y="167"/>
                  </a:lnTo>
                  <a:lnTo>
                    <a:pt x="927375" y="185"/>
                  </a:lnTo>
                  <a:lnTo>
                    <a:pt x="967347" y="203"/>
                  </a:lnTo>
                  <a:lnTo>
                    <a:pt x="1006605" y="222"/>
                  </a:lnTo>
                  <a:lnTo>
                    <a:pt x="1045292" y="241"/>
                  </a:lnTo>
                  <a:lnTo>
                    <a:pt x="1083549" y="260"/>
                  </a:lnTo>
                  <a:lnTo>
                    <a:pt x="1159349" y="299"/>
                  </a:lnTo>
                  <a:lnTo>
                    <a:pt x="1207705" y="324"/>
                  </a:lnTo>
                  <a:lnTo>
                    <a:pt x="1256360" y="349"/>
                  </a:lnTo>
                  <a:lnTo>
                    <a:pt x="1305610" y="374"/>
                  </a:lnTo>
                  <a:lnTo>
                    <a:pt x="1355755" y="398"/>
                  </a:lnTo>
                  <a:lnTo>
                    <a:pt x="1407093" y="421"/>
                  </a:lnTo>
                  <a:lnTo>
                    <a:pt x="1459922" y="444"/>
                  </a:lnTo>
                  <a:lnTo>
                    <a:pt x="1514540" y="466"/>
                  </a:lnTo>
                  <a:lnTo>
                    <a:pt x="1571245" y="486"/>
                  </a:lnTo>
                  <a:lnTo>
                    <a:pt x="1630335" y="506"/>
                  </a:lnTo>
                  <a:lnTo>
                    <a:pt x="1676398" y="519"/>
                  </a:lnTo>
                  <a:lnTo>
                    <a:pt x="1724097" y="532"/>
                  </a:lnTo>
                  <a:lnTo>
                    <a:pt x="1773556" y="544"/>
                  </a:lnTo>
                  <a:lnTo>
                    <a:pt x="1824902" y="555"/>
                  </a:lnTo>
                  <a:lnTo>
                    <a:pt x="1878261" y="565"/>
                  </a:lnTo>
                  <a:lnTo>
                    <a:pt x="1933759" y="574"/>
                  </a:lnTo>
                  <a:lnTo>
                    <a:pt x="2147249" y="588"/>
                  </a:lnTo>
                </a:path>
              </a:pathLst>
            </a:custGeom>
            <a:ln w="28574">
              <a:solidFill>
                <a:srgbClr val="FF0000"/>
              </a:solidFill>
            </a:ln>
          </p:spPr>
          <p:txBody>
            <a:bodyPr wrap="square" lIns="0" tIns="0" rIns="0" bIns="0" rtlCol="0"/>
            <a:lstStyle/>
            <a:p>
              <a:endParaRPr sz="2400"/>
            </a:p>
          </p:txBody>
        </p:sp>
        <p:pic>
          <p:nvPicPr>
            <p:cNvPr id="30" name="object 30"/>
            <p:cNvPicPr/>
            <p:nvPr/>
          </p:nvPicPr>
          <p:blipFill>
            <a:blip r:embed="rId6" cstate="print"/>
            <a:stretch>
              <a:fillRect/>
            </a:stretch>
          </p:blipFill>
          <p:spPr>
            <a:xfrm>
              <a:off x="7979310" y="3145277"/>
              <a:ext cx="158253" cy="122971"/>
            </a:xfrm>
            <a:prstGeom prst="rect">
              <a:avLst/>
            </a:prstGeom>
          </p:spPr>
        </p:pic>
        <p:sp>
          <p:nvSpPr>
            <p:cNvPr id="31" name="object 31"/>
            <p:cNvSpPr/>
            <p:nvPr/>
          </p:nvSpPr>
          <p:spPr>
            <a:xfrm>
              <a:off x="4362962" y="2994074"/>
              <a:ext cx="526415" cy="424815"/>
            </a:xfrm>
            <a:custGeom>
              <a:avLst/>
              <a:gdLst/>
              <a:ahLst/>
              <a:cxnLst/>
              <a:rect l="l" t="t" r="r" b="b"/>
              <a:pathLst>
                <a:path w="526414" h="424814">
                  <a:moveTo>
                    <a:pt x="263099" y="424199"/>
                  </a:moveTo>
                  <a:lnTo>
                    <a:pt x="210076" y="419890"/>
                  </a:lnTo>
                  <a:lnTo>
                    <a:pt x="160689" y="407532"/>
                  </a:lnTo>
                  <a:lnTo>
                    <a:pt x="115998" y="387976"/>
                  </a:lnTo>
                  <a:lnTo>
                    <a:pt x="77060" y="362077"/>
                  </a:lnTo>
                  <a:lnTo>
                    <a:pt x="44933" y="330687"/>
                  </a:lnTo>
                  <a:lnTo>
                    <a:pt x="20675" y="294658"/>
                  </a:lnTo>
                  <a:lnTo>
                    <a:pt x="5345" y="254845"/>
                  </a:lnTo>
                  <a:lnTo>
                    <a:pt x="0" y="212099"/>
                  </a:lnTo>
                  <a:lnTo>
                    <a:pt x="5345" y="169354"/>
                  </a:lnTo>
                  <a:lnTo>
                    <a:pt x="20675" y="129541"/>
                  </a:lnTo>
                  <a:lnTo>
                    <a:pt x="44933" y="93512"/>
                  </a:lnTo>
                  <a:lnTo>
                    <a:pt x="77060" y="62122"/>
                  </a:lnTo>
                  <a:lnTo>
                    <a:pt x="115998" y="36223"/>
                  </a:lnTo>
                  <a:lnTo>
                    <a:pt x="160689" y="16667"/>
                  </a:lnTo>
                  <a:lnTo>
                    <a:pt x="210076" y="4309"/>
                  </a:lnTo>
                  <a:lnTo>
                    <a:pt x="263099" y="0"/>
                  </a:lnTo>
                  <a:lnTo>
                    <a:pt x="316123" y="4309"/>
                  </a:lnTo>
                  <a:lnTo>
                    <a:pt x="365510" y="16667"/>
                  </a:lnTo>
                  <a:lnTo>
                    <a:pt x="410201" y="36223"/>
                  </a:lnTo>
                  <a:lnTo>
                    <a:pt x="449139" y="62122"/>
                  </a:lnTo>
                  <a:lnTo>
                    <a:pt x="481266" y="93512"/>
                  </a:lnTo>
                  <a:lnTo>
                    <a:pt x="505524" y="129541"/>
                  </a:lnTo>
                  <a:lnTo>
                    <a:pt x="520854" y="169354"/>
                  </a:lnTo>
                  <a:lnTo>
                    <a:pt x="526199" y="212099"/>
                  </a:lnTo>
                  <a:lnTo>
                    <a:pt x="520854" y="254845"/>
                  </a:lnTo>
                  <a:lnTo>
                    <a:pt x="505524" y="294658"/>
                  </a:lnTo>
                  <a:lnTo>
                    <a:pt x="481266" y="330687"/>
                  </a:lnTo>
                  <a:lnTo>
                    <a:pt x="449139" y="362077"/>
                  </a:lnTo>
                  <a:lnTo>
                    <a:pt x="410201" y="387976"/>
                  </a:lnTo>
                  <a:lnTo>
                    <a:pt x="365510" y="407532"/>
                  </a:lnTo>
                  <a:lnTo>
                    <a:pt x="316123" y="419890"/>
                  </a:lnTo>
                  <a:lnTo>
                    <a:pt x="263099" y="424199"/>
                  </a:lnTo>
                  <a:close/>
                </a:path>
              </a:pathLst>
            </a:custGeom>
            <a:solidFill>
              <a:srgbClr val="FFFFFF"/>
            </a:solidFill>
          </p:spPr>
          <p:txBody>
            <a:bodyPr wrap="square" lIns="0" tIns="0" rIns="0" bIns="0" rtlCol="0"/>
            <a:lstStyle/>
            <a:p>
              <a:endParaRPr sz="2400"/>
            </a:p>
          </p:txBody>
        </p:sp>
        <p:sp>
          <p:nvSpPr>
            <p:cNvPr id="32" name="object 32"/>
            <p:cNvSpPr/>
            <p:nvPr/>
          </p:nvSpPr>
          <p:spPr>
            <a:xfrm>
              <a:off x="4362962" y="2994074"/>
              <a:ext cx="526415" cy="424815"/>
            </a:xfrm>
            <a:custGeom>
              <a:avLst/>
              <a:gdLst/>
              <a:ahLst/>
              <a:cxnLst/>
              <a:rect l="l" t="t" r="r" b="b"/>
              <a:pathLst>
                <a:path w="526414" h="424814">
                  <a:moveTo>
                    <a:pt x="0" y="212099"/>
                  </a:moveTo>
                  <a:lnTo>
                    <a:pt x="5345" y="169354"/>
                  </a:lnTo>
                  <a:lnTo>
                    <a:pt x="20675" y="129541"/>
                  </a:lnTo>
                  <a:lnTo>
                    <a:pt x="44933" y="93512"/>
                  </a:lnTo>
                  <a:lnTo>
                    <a:pt x="77060" y="62122"/>
                  </a:lnTo>
                  <a:lnTo>
                    <a:pt x="115998" y="36223"/>
                  </a:lnTo>
                  <a:lnTo>
                    <a:pt x="160689" y="16667"/>
                  </a:lnTo>
                  <a:lnTo>
                    <a:pt x="210076" y="4309"/>
                  </a:lnTo>
                  <a:lnTo>
                    <a:pt x="263099" y="0"/>
                  </a:lnTo>
                  <a:lnTo>
                    <a:pt x="316123" y="4309"/>
                  </a:lnTo>
                  <a:lnTo>
                    <a:pt x="365510" y="16667"/>
                  </a:lnTo>
                  <a:lnTo>
                    <a:pt x="410201" y="36223"/>
                  </a:lnTo>
                  <a:lnTo>
                    <a:pt x="449139" y="62122"/>
                  </a:lnTo>
                  <a:lnTo>
                    <a:pt x="481266" y="93512"/>
                  </a:lnTo>
                  <a:lnTo>
                    <a:pt x="505524" y="129541"/>
                  </a:lnTo>
                  <a:lnTo>
                    <a:pt x="520854" y="169354"/>
                  </a:lnTo>
                  <a:lnTo>
                    <a:pt x="526199" y="212099"/>
                  </a:lnTo>
                  <a:lnTo>
                    <a:pt x="520854" y="254845"/>
                  </a:lnTo>
                  <a:lnTo>
                    <a:pt x="505524" y="294658"/>
                  </a:lnTo>
                  <a:lnTo>
                    <a:pt x="481266" y="330687"/>
                  </a:lnTo>
                  <a:lnTo>
                    <a:pt x="449139" y="362077"/>
                  </a:lnTo>
                  <a:lnTo>
                    <a:pt x="410201" y="387976"/>
                  </a:lnTo>
                  <a:lnTo>
                    <a:pt x="365510" y="407532"/>
                  </a:lnTo>
                  <a:lnTo>
                    <a:pt x="316123" y="419890"/>
                  </a:lnTo>
                  <a:lnTo>
                    <a:pt x="263099" y="424199"/>
                  </a:lnTo>
                  <a:lnTo>
                    <a:pt x="210076" y="419890"/>
                  </a:lnTo>
                  <a:lnTo>
                    <a:pt x="160689" y="407532"/>
                  </a:lnTo>
                  <a:lnTo>
                    <a:pt x="115998" y="387976"/>
                  </a:lnTo>
                  <a:lnTo>
                    <a:pt x="77060" y="362077"/>
                  </a:lnTo>
                  <a:lnTo>
                    <a:pt x="44933" y="330687"/>
                  </a:lnTo>
                  <a:lnTo>
                    <a:pt x="20675" y="294658"/>
                  </a:lnTo>
                  <a:lnTo>
                    <a:pt x="5345" y="254845"/>
                  </a:lnTo>
                  <a:lnTo>
                    <a:pt x="0" y="212099"/>
                  </a:lnTo>
                  <a:close/>
                </a:path>
              </a:pathLst>
            </a:custGeom>
            <a:ln w="19049">
              <a:solidFill>
                <a:srgbClr val="DEDEDE"/>
              </a:solidFill>
            </a:ln>
          </p:spPr>
          <p:txBody>
            <a:bodyPr wrap="square" lIns="0" tIns="0" rIns="0" bIns="0" rtlCol="0"/>
            <a:lstStyle/>
            <a:p>
              <a:endParaRPr sz="2400"/>
            </a:p>
          </p:txBody>
        </p:sp>
      </p:grpSp>
      <p:sp>
        <p:nvSpPr>
          <p:cNvPr id="33" name="object 33"/>
          <p:cNvSpPr txBox="1"/>
          <p:nvPr/>
        </p:nvSpPr>
        <p:spPr>
          <a:xfrm>
            <a:off x="6052407" y="4108785"/>
            <a:ext cx="231140"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a:t>
            </a:r>
            <a:endParaRPr sz="1867">
              <a:latin typeface="Arial"/>
              <a:cs typeface="Arial"/>
            </a:endParaRPr>
          </a:p>
        </p:txBody>
      </p:sp>
      <p:grpSp>
        <p:nvGrpSpPr>
          <p:cNvPr id="34" name="object 34"/>
          <p:cNvGrpSpPr/>
          <p:nvPr/>
        </p:nvGrpSpPr>
        <p:grpSpPr>
          <a:xfrm>
            <a:off x="1315200" y="3653999"/>
            <a:ext cx="9676553" cy="676487"/>
            <a:chOff x="986399" y="2740499"/>
            <a:chExt cx="7257415" cy="507365"/>
          </a:xfrm>
        </p:grpSpPr>
        <p:pic>
          <p:nvPicPr>
            <p:cNvPr id="35" name="object 35"/>
            <p:cNvPicPr/>
            <p:nvPr/>
          </p:nvPicPr>
          <p:blipFill>
            <a:blip r:embed="rId7" cstate="print"/>
            <a:stretch>
              <a:fillRect/>
            </a:stretch>
          </p:blipFill>
          <p:spPr>
            <a:xfrm>
              <a:off x="4879637" y="3165402"/>
              <a:ext cx="188000" cy="81980"/>
            </a:xfrm>
            <a:prstGeom prst="rect">
              <a:avLst/>
            </a:prstGeom>
          </p:spPr>
        </p:pic>
        <p:sp>
          <p:nvSpPr>
            <p:cNvPr id="36" name="object 36"/>
            <p:cNvSpPr/>
            <p:nvPr/>
          </p:nvSpPr>
          <p:spPr>
            <a:xfrm>
              <a:off x="995924" y="2750024"/>
              <a:ext cx="7158990" cy="260985"/>
            </a:xfrm>
            <a:custGeom>
              <a:avLst/>
              <a:gdLst/>
              <a:ahLst/>
              <a:cxnLst/>
              <a:rect l="l" t="t" r="r" b="b"/>
              <a:pathLst>
                <a:path w="7158990" h="260985">
                  <a:moveTo>
                    <a:pt x="0" y="0"/>
                  </a:moveTo>
                  <a:lnTo>
                    <a:pt x="55588" y="11"/>
                  </a:lnTo>
                  <a:lnTo>
                    <a:pt x="111173" y="47"/>
                  </a:lnTo>
                  <a:lnTo>
                    <a:pt x="166753" y="107"/>
                  </a:lnTo>
                  <a:lnTo>
                    <a:pt x="222324" y="190"/>
                  </a:lnTo>
                  <a:lnTo>
                    <a:pt x="277883" y="296"/>
                  </a:lnTo>
                  <a:lnTo>
                    <a:pt x="333428" y="426"/>
                  </a:lnTo>
                  <a:lnTo>
                    <a:pt x="388955" y="579"/>
                  </a:lnTo>
                  <a:lnTo>
                    <a:pt x="444463" y="755"/>
                  </a:lnTo>
                  <a:lnTo>
                    <a:pt x="499947" y="953"/>
                  </a:lnTo>
                  <a:lnTo>
                    <a:pt x="555405" y="1175"/>
                  </a:lnTo>
                  <a:lnTo>
                    <a:pt x="610834" y="1420"/>
                  </a:lnTo>
                  <a:lnTo>
                    <a:pt x="666231" y="1687"/>
                  </a:lnTo>
                  <a:lnTo>
                    <a:pt x="721594" y="1976"/>
                  </a:lnTo>
                  <a:lnTo>
                    <a:pt x="776919" y="2288"/>
                  </a:lnTo>
                  <a:lnTo>
                    <a:pt x="832203" y="2622"/>
                  </a:lnTo>
                  <a:lnTo>
                    <a:pt x="887444" y="2978"/>
                  </a:lnTo>
                  <a:lnTo>
                    <a:pt x="942639" y="3356"/>
                  </a:lnTo>
                  <a:lnTo>
                    <a:pt x="997784" y="3756"/>
                  </a:lnTo>
                  <a:lnTo>
                    <a:pt x="1052878" y="4177"/>
                  </a:lnTo>
                  <a:lnTo>
                    <a:pt x="1107916" y="4621"/>
                  </a:lnTo>
                  <a:lnTo>
                    <a:pt x="1162897" y="5085"/>
                  </a:lnTo>
                  <a:lnTo>
                    <a:pt x="1217817" y="5571"/>
                  </a:lnTo>
                  <a:lnTo>
                    <a:pt x="1272673" y="6079"/>
                  </a:lnTo>
                  <a:lnTo>
                    <a:pt x="1327462" y="6607"/>
                  </a:lnTo>
                  <a:lnTo>
                    <a:pt x="1382182" y="7157"/>
                  </a:lnTo>
                  <a:lnTo>
                    <a:pt x="1436830" y="7727"/>
                  </a:lnTo>
                  <a:lnTo>
                    <a:pt x="1491403" y="8318"/>
                  </a:lnTo>
                  <a:lnTo>
                    <a:pt x="1545897" y="8930"/>
                  </a:lnTo>
                  <a:lnTo>
                    <a:pt x="1600310" y="9562"/>
                  </a:lnTo>
                  <a:lnTo>
                    <a:pt x="1654640" y="10214"/>
                  </a:lnTo>
                  <a:lnTo>
                    <a:pt x="1708882" y="10887"/>
                  </a:lnTo>
                  <a:lnTo>
                    <a:pt x="1763035" y="11580"/>
                  </a:lnTo>
                  <a:lnTo>
                    <a:pt x="1817095" y="12293"/>
                  </a:lnTo>
                  <a:lnTo>
                    <a:pt x="1871060" y="13026"/>
                  </a:lnTo>
                  <a:lnTo>
                    <a:pt x="1924926" y="13778"/>
                  </a:lnTo>
                  <a:lnTo>
                    <a:pt x="1978691" y="14551"/>
                  </a:lnTo>
                  <a:lnTo>
                    <a:pt x="2032352" y="15342"/>
                  </a:lnTo>
                  <a:lnTo>
                    <a:pt x="2085906" y="16153"/>
                  </a:lnTo>
                  <a:lnTo>
                    <a:pt x="2139350" y="16984"/>
                  </a:lnTo>
                  <a:lnTo>
                    <a:pt x="2192681" y="17834"/>
                  </a:lnTo>
                  <a:lnTo>
                    <a:pt x="2245896" y="18702"/>
                  </a:lnTo>
                  <a:lnTo>
                    <a:pt x="2298992" y="19590"/>
                  </a:lnTo>
                  <a:lnTo>
                    <a:pt x="2351967" y="20496"/>
                  </a:lnTo>
                  <a:lnTo>
                    <a:pt x="2404818" y="21421"/>
                  </a:lnTo>
                  <a:lnTo>
                    <a:pt x="2457541" y="22365"/>
                  </a:lnTo>
                  <a:lnTo>
                    <a:pt x="2510134" y="23327"/>
                  </a:lnTo>
                  <a:lnTo>
                    <a:pt x="2562594" y="24307"/>
                  </a:lnTo>
                  <a:lnTo>
                    <a:pt x="2614918" y="25306"/>
                  </a:lnTo>
                  <a:lnTo>
                    <a:pt x="2667103" y="26322"/>
                  </a:lnTo>
                  <a:lnTo>
                    <a:pt x="2719146" y="27357"/>
                  </a:lnTo>
                  <a:lnTo>
                    <a:pt x="2771044" y="28409"/>
                  </a:lnTo>
                  <a:lnTo>
                    <a:pt x="2822795" y="29479"/>
                  </a:lnTo>
                  <a:lnTo>
                    <a:pt x="2874395" y="30567"/>
                  </a:lnTo>
                  <a:lnTo>
                    <a:pt x="2925842" y="31672"/>
                  </a:lnTo>
                  <a:lnTo>
                    <a:pt x="2977133" y="32794"/>
                  </a:lnTo>
                  <a:lnTo>
                    <a:pt x="3028264" y="33934"/>
                  </a:lnTo>
                  <a:lnTo>
                    <a:pt x="3079234" y="35090"/>
                  </a:lnTo>
                  <a:lnTo>
                    <a:pt x="3130038" y="36264"/>
                  </a:lnTo>
                  <a:lnTo>
                    <a:pt x="3180675" y="37454"/>
                  </a:lnTo>
                  <a:lnTo>
                    <a:pt x="3231140" y="38662"/>
                  </a:lnTo>
                  <a:lnTo>
                    <a:pt x="3281433" y="39885"/>
                  </a:lnTo>
                  <a:lnTo>
                    <a:pt x="3331548" y="41126"/>
                  </a:lnTo>
                  <a:lnTo>
                    <a:pt x="3381485" y="42382"/>
                  </a:lnTo>
                  <a:lnTo>
                    <a:pt x="3431238" y="43655"/>
                  </a:lnTo>
                  <a:lnTo>
                    <a:pt x="3480807" y="44944"/>
                  </a:lnTo>
                  <a:lnTo>
                    <a:pt x="3530188" y="46249"/>
                  </a:lnTo>
                  <a:lnTo>
                    <a:pt x="3579377" y="47570"/>
                  </a:lnTo>
                  <a:lnTo>
                    <a:pt x="3628373" y="48906"/>
                  </a:lnTo>
                  <a:lnTo>
                    <a:pt x="3677172" y="50259"/>
                  </a:lnTo>
                  <a:lnTo>
                    <a:pt x="3725771" y="51626"/>
                  </a:lnTo>
                  <a:lnTo>
                    <a:pt x="3774168" y="53009"/>
                  </a:lnTo>
                  <a:lnTo>
                    <a:pt x="3822359" y="54408"/>
                  </a:lnTo>
                  <a:lnTo>
                    <a:pt x="3870341" y="55821"/>
                  </a:lnTo>
                  <a:lnTo>
                    <a:pt x="3918113" y="57249"/>
                  </a:lnTo>
                  <a:lnTo>
                    <a:pt x="3965670" y="58693"/>
                  </a:lnTo>
                  <a:lnTo>
                    <a:pt x="4013011" y="60151"/>
                  </a:lnTo>
                  <a:lnTo>
                    <a:pt x="4060131" y="61624"/>
                  </a:lnTo>
                  <a:lnTo>
                    <a:pt x="4107028" y="63111"/>
                  </a:lnTo>
                  <a:lnTo>
                    <a:pt x="4153700" y="64613"/>
                  </a:lnTo>
                  <a:lnTo>
                    <a:pt x="4200143" y="66129"/>
                  </a:lnTo>
                  <a:lnTo>
                    <a:pt x="4246355" y="67659"/>
                  </a:lnTo>
                  <a:lnTo>
                    <a:pt x="4292332" y="69203"/>
                  </a:lnTo>
                  <a:lnTo>
                    <a:pt x="4338072" y="70761"/>
                  </a:lnTo>
                  <a:lnTo>
                    <a:pt x="4383571" y="72333"/>
                  </a:lnTo>
                  <a:lnTo>
                    <a:pt x="4428828" y="73918"/>
                  </a:lnTo>
                  <a:lnTo>
                    <a:pt x="4473839" y="75517"/>
                  </a:lnTo>
                  <a:lnTo>
                    <a:pt x="4518600" y="77130"/>
                  </a:lnTo>
                  <a:lnTo>
                    <a:pt x="4563110" y="78756"/>
                  </a:lnTo>
                  <a:lnTo>
                    <a:pt x="4607365" y="80395"/>
                  </a:lnTo>
                  <a:lnTo>
                    <a:pt x="4651363" y="82047"/>
                  </a:lnTo>
                  <a:lnTo>
                    <a:pt x="4695100" y="83712"/>
                  </a:lnTo>
                  <a:lnTo>
                    <a:pt x="4738574" y="85389"/>
                  </a:lnTo>
                  <a:lnTo>
                    <a:pt x="4781782" y="87080"/>
                  </a:lnTo>
                  <a:lnTo>
                    <a:pt x="4824720" y="88783"/>
                  </a:lnTo>
                  <a:lnTo>
                    <a:pt x="4867386" y="90498"/>
                  </a:lnTo>
                  <a:lnTo>
                    <a:pt x="4909778" y="92226"/>
                  </a:lnTo>
                  <a:lnTo>
                    <a:pt x="4951892" y="93966"/>
                  </a:lnTo>
                  <a:lnTo>
                    <a:pt x="4993724" y="95718"/>
                  </a:lnTo>
                  <a:lnTo>
                    <a:pt x="5057230" y="98424"/>
                  </a:lnTo>
                  <a:lnTo>
                    <a:pt x="5120061" y="101158"/>
                  </a:lnTo>
                  <a:lnTo>
                    <a:pt x="5182206" y="103919"/>
                  </a:lnTo>
                  <a:lnTo>
                    <a:pt x="5243655" y="106706"/>
                  </a:lnTo>
                  <a:lnTo>
                    <a:pt x="5304397" y="109520"/>
                  </a:lnTo>
                  <a:lnTo>
                    <a:pt x="5364422" y="112360"/>
                  </a:lnTo>
                  <a:lnTo>
                    <a:pt x="5423720" y="115225"/>
                  </a:lnTo>
                  <a:lnTo>
                    <a:pt x="5482280" y="118115"/>
                  </a:lnTo>
                  <a:lnTo>
                    <a:pt x="5540092" y="121030"/>
                  </a:lnTo>
                  <a:lnTo>
                    <a:pt x="5597145" y="123968"/>
                  </a:lnTo>
                  <a:lnTo>
                    <a:pt x="5653429" y="126931"/>
                  </a:lnTo>
                  <a:lnTo>
                    <a:pt x="5708935" y="129916"/>
                  </a:lnTo>
                  <a:lnTo>
                    <a:pt x="5763650" y="132925"/>
                  </a:lnTo>
                  <a:lnTo>
                    <a:pt x="5817566" y="135955"/>
                  </a:lnTo>
                  <a:lnTo>
                    <a:pt x="5870670" y="139008"/>
                  </a:lnTo>
                  <a:lnTo>
                    <a:pt x="5922955" y="142082"/>
                  </a:lnTo>
                  <a:lnTo>
                    <a:pt x="5974407" y="145177"/>
                  </a:lnTo>
                  <a:lnTo>
                    <a:pt x="6025019" y="148293"/>
                  </a:lnTo>
                  <a:lnTo>
                    <a:pt x="6074778" y="151429"/>
                  </a:lnTo>
                  <a:lnTo>
                    <a:pt x="6123674" y="154584"/>
                  </a:lnTo>
                  <a:lnTo>
                    <a:pt x="6171698" y="157759"/>
                  </a:lnTo>
                  <a:lnTo>
                    <a:pt x="6218839" y="160953"/>
                  </a:lnTo>
                  <a:lnTo>
                    <a:pt x="6265086" y="164165"/>
                  </a:lnTo>
                  <a:lnTo>
                    <a:pt x="6310429" y="167395"/>
                  </a:lnTo>
                  <a:lnTo>
                    <a:pt x="6354858" y="170643"/>
                  </a:lnTo>
                  <a:lnTo>
                    <a:pt x="6398362" y="173907"/>
                  </a:lnTo>
                  <a:lnTo>
                    <a:pt x="6440931" y="177189"/>
                  </a:lnTo>
                  <a:lnTo>
                    <a:pt x="6482554" y="180486"/>
                  </a:lnTo>
                  <a:lnTo>
                    <a:pt x="6523222" y="183800"/>
                  </a:lnTo>
                  <a:lnTo>
                    <a:pt x="6562923" y="187128"/>
                  </a:lnTo>
                  <a:lnTo>
                    <a:pt x="6601647" y="190472"/>
                  </a:lnTo>
                  <a:lnTo>
                    <a:pt x="6704003" y="199834"/>
                  </a:lnTo>
                  <a:lnTo>
                    <a:pt x="6765410" y="205880"/>
                  </a:lnTo>
                  <a:lnTo>
                    <a:pt x="6823549" y="211966"/>
                  </a:lnTo>
                  <a:lnTo>
                    <a:pt x="6878359" y="218088"/>
                  </a:lnTo>
                  <a:lnTo>
                    <a:pt x="6929784" y="224245"/>
                  </a:lnTo>
                  <a:lnTo>
                    <a:pt x="6977764" y="230434"/>
                  </a:lnTo>
                  <a:lnTo>
                    <a:pt x="7022241" y="236652"/>
                  </a:lnTo>
                  <a:lnTo>
                    <a:pt x="7063156" y="242897"/>
                  </a:lnTo>
                  <a:lnTo>
                    <a:pt x="7110282" y="250935"/>
                  </a:lnTo>
                  <a:lnTo>
                    <a:pt x="7149548" y="258613"/>
                  </a:lnTo>
                  <a:lnTo>
                    <a:pt x="7155019" y="259797"/>
                  </a:lnTo>
                  <a:lnTo>
                    <a:pt x="7158817" y="260635"/>
                  </a:lnTo>
                </a:path>
              </a:pathLst>
            </a:custGeom>
            <a:ln w="19049">
              <a:solidFill>
                <a:srgbClr val="595959"/>
              </a:solidFill>
            </a:ln>
          </p:spPr>
          <p:txBody>
            <a:bodyPr wrap="square" lIns="0" tIns="0" rIns="0" bIns="0" rtlCol="0"/>
            <a:lstStyle/>
            <a:p>
              <a:endParaRPr sz="2400"/>
            </a:p>
          </p:txBody>
        </p:sp>
        <p:pic>
          <p:nvPicPr>
            <p:cNvPr id="37" name="object 37"/>
            <p:cNvPicPr/>
            <p:nvPr/>
          </p:nvPicPr>
          <p:blipFill>
            <a:blip r:embed="rId8" cstate="print"/>
            <a:stretch>
              <a:fillRect/>
            </a:stretch>
          </p:blipFill>
          <p:spPr>
            <a:xfrm>
              <a:off x="8132646" y="2972290"/>
              <a:ext cx="110872" cy="82433"/>
            </a:xfrm>
            <a:prstGeom prst="rect">
              <a:avLst/>
            </a:prstGeom>
          </p:spPr>
        </p:pic>
      </p:grpSp>
      <p:sp>
        <p:nvSpPr>
          <p:cNvPr id="38" name="object 38"/>
          <p:cNvSpPr txBox="1"/>
          <p:nvPr/>
        </p:nvSpPr>
        <p:spPr>
          <a:xfrm>
            <a:off x="270999" y="4296866"/>
            <a:ext cx="1014307" cy="422402"/>
          </a:xfrm>
          <a:prstGeom prst="rect">
            <a:avLst/>
          </a:prstGeom>
          <a:solidFill>
            <a:srgbClr val="FFFFFF"/>
          </a:solidFill>
          <a:ln w="19049">
            <a:solidFill>
              <a:srgbClr val="CCCCCC"/>
            </a:solidFill>
          </a:ln>
        </p:spPr>
        <p:txBody>
          <a:bodyPr vert="horz" wrap="square" lIns="0" tIns="133773" rIns="0" bIns="0" rtlCol="0">
            <a:spAutoFit/>
          </a:bodyPr>
          <a:lstStyle/>
          <a:p>
            <a:pPr algn="ctr">
              <a:spcBef>
                <a:spcPts val="1053"/>
              </a:spcBef>
            </a:pPr>
            <a:r>
              <a:rPr sz="1867" spc="-7" dirty="0">
                <a:latin typeface="Arial"/>
                <a:cs typeface="Arial"/>
              </a:rPr>
              <a:t>...</a:t>
            </a:r>
            <a:endParaRPr sz="1867">
              <a:latin typeface="Arial"/>
              <a:cs typeface="Arial"/>
            </a:endParaRPr>
          </a:p>
        </p:txBody>
      </p:sp>
      <p:grpSp>
        <p:nvGrpSpPr>
          <p:cNvPr id="39" name="object 39"/>
          <p:cNvGrpSpPr/>
          <p:nvPr/>
        </p:nvGrpSpPr>
        <p:grpSpPr>
          <a:xfrm>
            <a:off x="1265950" y="4427903"/>
            <a:ext cx="3285913" cy="171027"/>
            <a:chOff x="949462" y="3320927"/>
            <a:chExt cx="2464435" cy="128270"/>
          </a:xfrm>
        </p:grpSpPr>
        <p:sp>
          <p:nvSpPr>
            <p:cNvPr id="40" name="object 40"/>
            <p:cNvSpPr/>
            <p:nvPr/>
          </p:nvSpPr>
          <p:spPr>
            <a:xfrm>
              <a:off x="963749" y="3381879"/>
              <a:ext cx="2307590" cy="53340"/>
            </a:xfrm>
            <a:custGeom>
              <a:avLst/>
              <a:gdLst/>
              <a:ahLst/>
              <a:cxnLst/>
              <a:rect l="l" t="t" r="r" b="b"/>
              <a:pathLst>
                <a:path w="2307590" h="53339">
                  <a:moveTo>
                    <a:pt x="0" y="52870"/>
                  </a:moveTo>
                  <a:lnTo>
                    <a:pt x="54637" y="52845"/>
                  </a:lnTo>
                  <a:lnTo>
                    <a:pt x="109252" y="52769"/>
                  </a:lnTo>
                  <a:lnTo>
                    <a:pt x="163819" y="52644"/>
                  </a:lnTo>
                  <a:lnTo>
                    <a:pt x="218315" y="52470"/>
                  </a:lnTo>
                  <a:lnTo>
                    <a:pt x="272717" y="52248"/>
                  </a:lnTo>
                  <a:lnTo>
                    <a:pt x="327000" y="51979"/>
                  </a:lnTo>
                  <a:lnTo>
                    <a:pt x="381142" y="51664"/>
                  </a:lnTo>
                  <a:lnTo>
                    <a:pt x="435118" y="51302"/>
                  </a:lnTo>
                  <a:lnTo>
                    <a:pt x="488905" y="50896"/>
                  </a:lnTo>
                  <a:lnTo>
                    <a:pt x="542480" y="50445"/>
                  </a:lnTo>
                  <a:lnTo>
                    <a:pt x="595818" y="49951"/>
                  </a:lnTo>
                  <a:lnTo>
                    <a:pt x="648896" y="49415"/>
                  </a:lnTo>
                  <a:lnTo>
                    <a:pt x="701690" y="48836"/>
                  </a:lnTo>
                  <a:lnTo>
                    <a:pt x="754178" y="48216"/>
                  </a:lnTo>
                  <a:lnTo>
                    <a:pt x="806334" y="47555"/>
                  </a:lnTo>
                  <a:lnTo>
                    <a:pt x="858136" y="46855"/>
                  </a:lnTo>
                  <a:lnTo>
                    <a:pt x="909560" y="46116"/>
                  </a:lnTo>
                  <a:lnTo>
                    <a:pt x="960582" y="45338"/>
                  </a:lnTo>
                  <a:lnTo>
                    <a:pt x="1011178" y="44523"/>
                  </a:lnTo>
                  <a:lnTo>
                    <a:pt x="1061326" y="43671"/>
                  </a:lnTo>
                  <a:lnTo>
                    <a:pt x="1111000" y="42783"/>
                  </a:lnTo>
                  <a:lnTo>
                    <a:pt x="1160179" y="41860"/>
                  </a:lnTo>
                  <a:lnTo>
                    <a:pt x="1208838" y="40903"/>
                  </a:lnTo>
                  <a:lnTo>
                    <a:pt x="1256953" y="39912"/>
                  </a:lnTo>
                  <a:lnTo>
                    <a:pt x="1304500" y="38887"/>
                  </a:lnTo>
                  <a:lnTo>
                    <a:pt x="1351457" y="37831"/>
                  </a:lnTo>
                  <a:lnTo>
                    <a:pt x="1397800" y="36743"/>
                  </a:lnTo>
                  <a:lnTo>
                    <a:pt x="1443504" y="35624"/>
                  </a:lnTo>
                  <a:lnTo>
                    <a:pt x="1488546" y="34475"/>
                  </a:lnTo>
                  <a:lnTo>
                    <a:pt x="1532904" y="33297"/>
                  </a:lnTo>
                  <a:lnTo>
                    <a:pt x="1576552" y="32091"/>
                  </a:lnTo>
                  <a:lnTo>
                    <a:pt x="1619467" y="30856"/>
                  </a:lnTo>
                  <a:lnTo>
                    <a:pt x="1661626" y="29595"/>
                  </a:lnTo>
                  <a:lnTo>
                    <a:pt x="1703006" y="28308"/>
                  </a:lnTo>
                  <a:lnTo>
                    <a:pt x="1765367" y="26268"/>
                  </a:lnTo>
                  <a:lnTo>
                    <a:pt x="1825721" y="24170"/>
                  </a:lnTo>
                  <a:lnTo>
                    <a:pt x="1883981" y="22017"/>
                  </a:lnTo>
                  <a:lnTo>
                    <a:pt x="1940061" y="19811"/>
                  </a:lnTo>
                  <a:lnTo>
                    <a:pt x="1993872" y="17556"/>
                  </a:lnTo>
                  <a:lnTo>
                    <a:pt x="2045328" y="15253"/>
                  </a:lnTo>
                  <a:lnTo>
                    <a:pt x="2094342" y="12906"/>
                  </a:lnTo>
                  <a:lnTo>
                    <a:pt x="2140825" y="10518"/>
                  </a:lnTo>
                  <a:lnTo>
                    <a:pt x="2184692" y="8091"/>
                  </a:lnTo>
                  <a:lnTo>
                    <a:pt x="2225853" y="5628"/>
                  </a:lnTo>
                  <a:lnTo>
                    <a:pt x="2264224" y="3131"/>
                  </a:lnTo>
                  <a:lnTo>
                    <a:pt x="2288938" y="1397"/>
                  </a:lnTo>
                  <a:lnTo>
                    <a:pt x="2307591" y="0"/>
                  </a:lnTo>
                </a:path>
              </a:pathLst>
            </a:custGeom>
            <a:ln w="28574">
              <a:solidFill>
                <a:srgbClr val="FF0000"/>
              </a:solidFill>
            </a:ln>
          </p:spPr>
          <p:txBody>
            <a:bodyPr wrap="square" lIns="0" tIns="0" rIns="0" bIns="0" rtlCol="0"/>
            <a:lstStyle/>
            <a:p>
              <a:endParaRPr sz="2400"/>
            </a:p>
          </p:txBody>
        </p:sp>
        <p:pic>
          <p:nvPicPr>
            <p:cNvPr id="41" name="object 41"/>
            <p:cNvPicPr/>
            <p:nvPr/>
          </p:nvPicPr>
          <p:blipFill>
            <a:blip r:embed="rId9" cstate="print"/>
            <a:stretch>
              <a:fillRect/>
            </a:stretch>
          </p:blipFill>
          <p:spPr>
            <a:xfrm>
              <a:off x="3249970" y="3320927"/>
              <a:ext cx="163865" cy="121902"/>
            </a:xfrm>
            <a:prstGeom prst="rect">
              <a:avLst/>
            </a:prstGeom>
          </p:spPr>
        </p:pic>
      </p:grpSp>
      <p:sp>
        <p:nvSpPr>
          <p:cNvPr id="42" name="object 42"/>
          <p:cNvSpPr txBox="1"/>
          <p:nvPr/>
        </p:nvSpPr>
        <p:spPr>
          <a:xfrm rot="20760000">
            <a:off x="8630345" y="1375488"/>
            <a:ext cx="3036996" cy="615553"/>
          </a:xfrm>
          <a:prstGeom prst="rect">
            <a:avLst/>
          </a:prstGeom>
        </p:spPr>
        <p:txBody>
          <a:bodyPr vert="horz" wrap="square" lIns="0" tIns="0" rIns="0" bIns="0" rtlCol="0">
            <a:spAutoFit/>
          </a:bodyPr>
          <a:lstStyle/>
          <a:p>
            <a:pPr>
              <a:lnSpc>
                <a:spcPts val="4800"/>
              </a:lnSpc>
            </a:pPr>
            <a:r>
              <a:rPr sz="4800" b="1" spc="-113" dirty="0">
                <a:solidFill>
                  <a:srgbClr val="980000"/>
                </a:solidFill>
                <a:latin typeface="Gill Sans MT"/>
                <a:cs typeface="Gill Sans MT"/>
              </a:rPr>
              <a:t>distributed</a:t>
            </a:r>
            <a:endParaRPr sz="4800">
              <a:latin typeface="Gill Sans MT"/>
              <a:cs typeface="Gill Sans MT"/>
            </a:endParaRPr>
          </a:p>
        </p:txBody>
      </p:sp>
      <p:sp>
        <p:nvSpPr>
          <p:cNvPr id="43" name="object 43"/>
          <p:cNvSpPr txBox="1"/>
          <p:nvPr/>
        </p:nvSpPr>
        <p:spPr>
          <a:xfrm>
            <a:off x="630100" y="6180150"/>
            <a:ext cx="5938520"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Devices:</a:t>
            </a:r>
            <a:r>
              <a:rPr sz="1867" spc="-27" dirty="0">
                <a:latin typeface="Arial"/>
                <a:cs typeface="Arial"/>
              </a:rPr>
              <a:t> </a:t>
            </a:r>
            <a:r>
              <a:rPr sz="1867" spc="-7" dirty="0">
                <a:latin typeface="Arial"/>
                <a:cs typeface="Arial"/>
              </a:rPr>
              <a:t>Processes,</a:t>
            </a:r>
            <a:r>
              <a:rPr sz="1867" spc="-20" dirty="0">
                <a:latin typeface="Arial"/>
                <a:cs typeface="Arial"/>
              </a:rPr>
              <a:t> </a:t>
            </a:r>
            <a:r>
              <a:rPr sz="1867" dirty="0">
                <a:latin typeface="Arial"/>
                <a:cs typeface="Arial"/>
              </a:rPr>
              <a:t>Machines,</a:t>
            </a:r>
            <a:r>
              <a:rPr sz="1867" spc="-20" dirty="0">
                <a:latin typeface="Arial"/>
                <a:cs typeface="Arial"/>
              </a:rPr>
              <a:t> </a:t>
            </a:r>
            <a:r>
              <a:rPr sz="1867" spc="-7" dirty="0">
                <a:latin typeface="Arial"/>
                <a:cs typeface="Arial"/>
              </a:rPr>
              <a:t>CPUs,</a:t>
            </a:r>
            <a:r>
              <a:rPr sz="1867" spc="-27" dirty="0">
                <a:latin typeface="Arial"/>
                <a:cs typeface="Arial"/>
              </a:rPr>
              <a:t> </a:t>
            </a:r>
            <a:r>
              <a:rPr sz="1867" spc="-7" dirty="0">
                <a:latin typeface="Arial"/>
                <a:cs typeface="Arial"/>
              </a:rPr>
              <a:t>GPUs,</a:t>
            </a:r>
            <a:r>
              <a:rPr sz="1867" spc="-20" dirty="0">
                <a:latin typeface="Arial"/>
                <a:cs typeface="Arial"/>
              </a:rPr>
              <a:t> </a:t>
            </a:r>
            <a:r>
              <a:rPr sz="1867" spc="-7" dirty="0">
                <a:latin typeface="Arial"/>
                <a:cs typeface="Arial"/>
              </a:rPr>
              <a:t>TPUs,</a:t>
            </a:r>
            <a:r>
              <a:rPr sz="1867" spc="-20" dirty="0">
                <a:latin typeface="Arial"/>
                <a:cs typeface="Arial"/>
              </a:rPr>
              <a:t> </a:t>
            </a:r>
            <a:r>
              <a:rPr sz="1867" spc="-7" dirty="0">
                <a:latin typeface="Arial"/>
                <a:cs typeface="Arial"/>
              </a:rPr>
              <a:t>etc</a:t>
            </a:r>
            <a:endParaRPr sz="1867">
              <a:latin typeface="Arial"/>
              <a:cs typeface="Arial"/>
            </a:endParaRPr>
          </a:p>
        </p:txBody>
      </p:sp>
    </p:spTree>
    <p:extLst>
      <p:ext uri="{BB962C8B-B14F-4D97-AF65-F5344CB8AC3E}">
        <p14:creationId xmlns:p14="http://schemas.microsoft.com/office/powerpoint/2010/main" val="22199378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2967" y="677405"/>
            <a:ext cx="5305213" cy="591551"/>
          </a:xfrm>
          <a:prstGeom prst="rect">
            <a:avLst/>
          </a:prstGeom>
        </p:spPr>
        <p:txBody>
          <a:bodyPr vert="horz" wrap="square" lIns="0" tIns="16933" rIns="0" bIns="0" rtlCol="0" anchor="ctr">
            <a:spAutoFit/>
          </a:bodyPr>
          <a:lstStyle/>
          <a:p>
            <a:pPr marL="16933">
              <a:lnSpc>
                <a:spcPct val="100000"/>
              </a:lnSpc>
              <a:spcBef>
                <a:spcPts val="133"/>
              </a:spcBef>
            </a:pPr>
            <a:r>
              <a:rPr sz="3733" spc="-47" dirty="0"/>
              <a:t>Send</a:t>
            </a:r>
            <a:r>
              <a:rPr sz="3733" spc="-140" dirty="0"/>
              <a:t> </a:t>
            </a:r>
            <a:r>
              <a:rPr sz="3733" spc="-53" dirty="0"/>
              <a:t>and</a:t>
            </a:r>
            <a:r>
              <a:rPr sz="3733" spc="-140" dirty="0"/>
              <a:t> </a:t>
            </a:r>
            <a:r>
              <a:rPr sz="3733" spc="-40" dirty="0"/>
              <a:t>Receive</a:t>
            </a:r>
            <a:r>
              <a:rPr sz="3733" spc="-140" dirty="0"/>
              <a:t> </a:t>
            </a:r>
            <a:r>
              <a:rPr sz="3733" spc="-93" dirty="0"/>
              <a:t>Nodes</a:t>
            </a:r>
            <a:endParaRPr sz="3733" dirty="0"/>
          </a:p>
        </p:txBody>
      </p:sp>
      <p:sp>
        <p:nvSpPr>
          <p:cNvPr id="3" name="object 3"/>
          <p:cNvSpPr/>
          <p:nvPr/>
        </p:nvSpPr>
        <p:spPr>
          <a:xfrm>
            <a:off x="7382848" y="3195733"/>
            <a:ext cx="1805093" cy="1903307"/>
          </a:xfrm>
          <a:custGeom>
            <a:avLst/>
            <a:gdLst/>
            <a:ahLst/>
            <a:cxnLst/>
            <a:rect l="l" t="t" r="r" b="b"/>
            <a:pathLst>
              <a:path w="1353820" h="1427479">
                <a:moveTo>
                  <a:pt x="1353600" y="1427099"/>
                </a:moveTo>
                <a:lnTo>
                  <a:pt x="0" y="1427099"/>
                </a:lnTo>
                <a:lnTo>
                  <a:pt x="0" y="0"/>
                </a:lnTo>
                <a:lnTo>
                  <a:pt x="1353600" y="0"/>
                </a:lnTo>
                <a:lnTo>
                  <a:pt x="1353600" y="1427099"/>
                </a:lnTo>
                <a:close/>
              </a:path>
            </a:pathLst>
          </a:custGeom>
          <a:solidFill>
            <a:srgbClr val="D9EAD3"/>
          </a:solidFill>
        </p:spPr>
        <p:txBody>
          <a:bodyPr wrap="square" lIns="0" tIns="0" rIns="0" bIns="0" rtlCol="0"/>
          <a:lstStyle/>
          <a:p>
            <a:endParaRPr sz="2400"/>
          </a:p>
        </p:txBody>
      </p:sp>
      <p:sp>
        <p:nvSpPr>
          <p:cNvPr id="4" name="object 4"/>
          <p:cNvSpPr txBox="1"/>
          <p:nvPr/>
        </p:nvSpPr>
        <p:spPr>
          <a:xfrm>
            <a:off x="7811207" y="3283618"/>
            <a:ext cx="965200" cy="304421"/>
          </a:xfrm>
          <a:prstGeom prst="rect">
            <a:avLst/>
          </a:prstGeom>
        </p:spPr>
        <p:txBody>
          <a:bodyPr vert="horz" wrap="square" lIns="0" tIns="16933" rIns="0" bIns="0" rtlCol="0">
            <a:spAutoFit/>
          </a:bodyPr>
          <a:lstStyle/>
          <a:p>
            <a:pPr>
              <a:spcBef>
                <a:spcPts val="133"/>
              </a:spcBef>
            </a:pPr>
            <a:r>
              <a:rPr sz="1867" spc="-7" dirty="0">
                <a:latin typeface="Arial"/>
                <a:cs typeface="Arial"/>
              </a:rPr>
              <a:t>Device</a:t>
            </a:r>
            <a:r>
              <a:rPr sz="1867" spc="-107" dirty="0">
                <a:latin typeface="Arial"/>
                <a:cs typeface="Arial"/>
              </a:rPr>
              <a:t> </a:t>
            </a:r>
            <a:r>
              <a:rPr sz="1867" dirty="0">
                <a:latin typeface="Arial"/>
                <a:cs typeface="Arial"/>
              </a:rPr>
              <a:t>A</a:t>
            </a:r>
            <a:endParaRPr sz="1867">
              <a:latin typeface="Arial"/>
              <a:cs typeface="Arial"/>
            </a:endParaRPr>
          </a:p>
        </p:txBody>
      </p:sp>
      <p:grpSp>
        <p:nvGrpSpPr>
          <p:cNvPr id="5" name="object 5"/>
          <p:cNvGrpSpPr/>
          <p:nvPr/>
        </p:nvGrpSpPr>
        <p:grpSpPr>
          <a:xfrm>
            <a:off x="2989066" y="3195733"/>
            <a:ext cx="8827345" cy="2848187"/>
            <a:chOff x="2241799" y="2396800"/>
            <a:chExt cx="6620509" cy="2136140"/>
          </a:xfrm>
        </p:grpSpPr>
        <p:sp>
          <p:nvSpPr>
            <p:cNvPr id="6" name="object 6"/>
            <p:cNvSpPr/>
            <p:nvPr/>
          </p:nvSpPr>
          <p:spPr>
            <a:xfrm>
              <a:off x="2241799" y="2824400"/>
              <a:ext cx="4648835" cy="1045210"/>
            </a:xfrm>
            <a:custGeom>
              <a:avLst/>
              <a:gdLst/>
              <a:ahLst/>
              <a:cxnLst/>
              <a:rect l="l" t="t" r="r" b="b"/>
              <a:pathLst>
                <a:path w="4648834" h="1045210">
                  <a:moveTo>
                    <a:pt x="4648799" y="1044599"/>
                  </a:moveTo>
                  <a:lnTo>
                    <a:pt x="0" y="1044599"/>
                  </a:lnTo>
                  <a:lnTo>
                    <a:pt x="0" y="0"/>
                  </a:lnTo>
                  <a:lnTo>
                    <a:pt x="4648799" y="0"/>
                  </a:lnTo>
                  <a:lnTo>
                    <a:pt x="4648799" y="1044599"/>
                  </a:lnTo>
                  <a:close/>
                </a:path>
              </a:pathLst>
            </a:custGeom>
            <a:solidFill>
              <a:srgbClr val="D9EAD3"/>
            </a:solidFill>
          </p:spPr>
          <p:txBody>
            <a:bodyPr wrap="square" lIns="0" tIns="0" rIns="0" bIns="0" rtlCol="0"/>
            <a:lstStyle/>
            <a:p>
              <a:endParaRPr sz="2400"/>
            </a:p>
          </p:txBody>
        </p:sp>
        <p:sp>
          <p:nvSpPr>
            <p:cNvPr id="7" name="object 7"/>
            <p:cNvSpPr/>
            <p:nvPr/>
          </p:nvSpPr>
          <p:spPr>
            <a:xfrm>
              <a:off x="7011475" y="2396800"/>
              <a:ext cx="1851025" cy="2136140"/>
            </a:xfrm>
            <a:custGeom>
              <a:avLst/>
              <a:gdLst/>
              <a:ahLst/>
              <a:cxnLst/>
              <a:rect l="l" t="t" r="r" b="b"/>
              <a:pathLst>
                <a:path w="1851025" h="2136140">
                  <a:moveTo>
                    <a:pt x="1850699" y="2135999"/>
                  </a:moveTo>
                  <a:lnTo>
                    <a:pt x="0" y="2135999"/>
                  </a:lnTo>
                  <a:lnTo>
                    <a:pt x="0" y="0"/>
                  </a:lnTo>
                  <a:lnTo>
                    <a:pt x="1850699" y="0"/>
                  </a:lnTo>
                  <a:lnTo>
                    <a:pt x="1850699" y="2135999"/>
                  </a:lnTo>
                  <a:close/>
                </a:path>
              </a:pathLst>
            </a:custGeom>
            <a:solidFill>
              <a:srgbClr val="CEE1F3"/>
            </a:solidFill>
          </p:spPr>
          <p:txBody>
            <a:bodyPr wrap="square" lIns="0" tIns="0" rIns="0" bIns="0" rtlCol="0"/>
            <a:lstStyle/>
            <a:p>
              <a:endParaRPr sz="2400"/>
            </a:p>
          </p:txBody>
        </p:sp>
      </p:grpSp>
      <p:sp>
        <p:nvSpPr>
          <p:cNvPr id="8" name="object 8"/>
          <p:cNvSpPr txBox="1"/>
          <p:nvPr/>
        </p:nvSpPr>
        <p:spPr>
          <a:xfrm>
            <a:off x="10108391" y="3283618"/>
            <a:ext cx="965200" cy="304421"/>
          </a:xfrm>
          <a:prstGeom prst="rect">
            <a:avLst/>
          </a:prstGeom>
        </p:spPr>
        <p:txBody>
          <a:bodyPr vert="horz" wrap="square" lIns="0" tIns="16933" rIns="0" bIns="0" rtlCol="0">
            <a:spAutoFit/>
          </a:bodyPr>
          <a:lstStyle/>
          <a:p>
            <a:pPr>
              <a:spcBef>
                <a:spcPts val="133"/>
              </a:spcBef>
            </a:pPr>
            <a:r>
              <a:rPr sz="1867" spc="-7" dirty="0">
                <a:latin typeface="Arial"/>
                <a:cs typeface="Arial"/>
              </a:rPr>
              <a:t>Device</a:t>
            </a:r>
            <a:r>
              <a:rPr sz="1867" spc="-107" dirty="0">
                <a:latin typeface="Arial"/>
                <a:cs typeface="Arial"/>
              </a:rPr>
              <a:t> </a:t>
            </a:r>
            <a:r>
              <a:rPr sz="1867" dirty="0">
                <a:latin typeface="Arial"/>
                <a:cs typeface="Arial"/>
              </a:rPr>
              <a:t>B</a:t>
            </a:r>
            <a:endParaRPr sz="1867">
              <a:latin typeface="Arial"/>
              <a:cs typeface="Arial"/>
            </a:endParaRPr>
          </a:p>
        </p:txBody>
      </p:sp>
      <p:grpSp>
        <p:nvGrpSpPr>
          <p:cNvPr id="9" name="object 9"/>
          <p:cNvGrpSpPr/>
          <p:nvPr/>
        </p:nvGrpSpPr>
        <p:grpSpPr>
          <a:xfrm>
            <a:off x="137632" y="2992134"/>
            <a:ext cx="11634893" cy="3052233"/>
            <a:chOff x="103224" y="2244100"/>
            <a:chExt cx="8726170" cy="2289175"/>
          </a:xfrm>
        </p:grpSpPr>
        <p:sp>
          <p:nvSpPr>
            <p:cNvPr id="10" name="object 10"/>
            <p:cNvSpPr/>
            <p:nvPr/>
          </p:nvSpPr>
          <p:spPr>
            <a:xfrm>
              <a:off x="103212" y="2244102"/>
              <a:ext cx="8326120" cy="2289175"/>
            </a:xfrm>
            <a:custGeom>
              <a:avLst/>
              <a:gdLst/>
              <a:ahLst/>
              <a:cxnLst/>
              <a:rect l="l" t="t" r="r" b="b"/>
              <a:pathLst>
                <a:path w="8326120" h="2289175">
                  <a:moveTo>
                    <a:pt x="8325929" y="1705533"/>
                  </a:moveTo>
                  <a:lnTo>
                    <a:pt x="2051100" y="1705533"/>
                  </a:lnTo>
                  <a:lnTo>
                    <a:pt x="2051100" y="0"/>
                  </a:lnTo>
                  <a:lnTo>
                    <a:pt x="0" y="0"/>
                  </a:lnTo>
                  <a:lnTo>
                    <a:pt x="0" y="2289010"/>
                  </a:lnTo>
                  <a:lnTo>
                    <a:pt x="1907425" y="2289010"/>
                  </a:lnTo>
                  <a:lnTo>
                    <a:pt x="8325929" y="2289022"/>
                  </a:lnTo>
                  <a:lnTo>
                    <a:pt x="8325929" y="1705533"/>
                  </a:lnTo>
                  <a:close/>
                </a:path>
              </a:pathLst>
            </a:custGeom>
            <a:solidFill>
              <a:srgbClr val="CEE1F3"/>
            </a:solidFill>
          </p:spPr>
          <p:txBody>
            <a:bodyPr wrap="square" lIns="0" tIns="0" rIns="0" bIns="0" rtlCol="0"/>
            <a:lstStyle/>
            <a:p>
              <a:endParaRPr sz="2400"/>
            </a:p>
          </p:txBody>
        </p:sp>
        <p:pic>
          <p:nvPicPr>
            <p:cNvPr id="11" name="object 11"/>
            <p:cNvPicPr/>
            <p:nvPr/>
          </p:nvPicPr>
          <p:blipFill>
            <a:blip r:embed="rId3" cstate="print"/>
            <a:stretch>
              <a:fillRect/>
            </a:stretch>
          </p:blipFill>
          <p:spPr>
            <a:xfrm>
              <a:off x="184274" y="2518875"/>
              <a:ext cx="8644824" cy="1898424"/>
            </a:xfrm>
            <a:prstGeom prst="rect">
              <a:avLst/>
            </a:prstGeom>
          </p:spPr>
        </p:pic>
      </p:grpSp>
      <p:sp>
        <p:nvSpPr>
          <p:cNvPr id="12" name="object 12"/>
          <p:cNvSpPr txBox="1"/>
          <p:nvPr/>
        </p:nvSpPr>
        <p:spPr>
          <a:xfrm>
            <a:off x="4735647" y="4108751"/>
            <a:ext cx="438573" cy="304421"/>
          </a:xfrm>
          <a:prstGeom prst="rect">
            <a:avLst/>
          </a:prstGeom>
        </p:spPr>
        <p:txBody>
          <a:bodyPr vert="horz" wrap="square" lIns="0" tIns="16933" rIns="0" bIns="0" rtlCol="0">
            <a:spAutoFit/>
          </a:bodyPr>
          <a:lstStyle/>
          <a:p>
            <a:pPr>
              <a:spcBef>
                <a:spcPts val="133"/>
              </a:spcBef>
            </a:pPr>
            <a:r>
              <a:rPr sz="1867" spc="-7" dirty="0">
                <a:latin typeface="Arial"/>
                <a:cs typeface="Arial"/>
              </a:rPr>
              <a:t>Add</a:t>
            </a:r>
            <a:endParaRPr sz="1867">
              <a:latin typeface="Arial"/>
              <a:cs typeface="Arial"/>
            </a:endParaRPr>
          </a:p>
        </p:txBody>
      </p:sp>
      <p:sp>
        <p:nvSpPr>
          <p:cNvPr id="13" name="object 13"/>
          <p:cNvSpPr txBox="1"/>
          <p:nvPr/>
        </p:nvSpPr>
        <p:spPr>
          <a:xfrm>
            <a:off x="7097245" y="4108785"/>
            <a:ext cx="399627" cy="304421"/>
          </a:xfrm>
          <a:prstGeom prst="rect">
            <a:avLst/>
          </a:prstGeom>
        </p:spPr>
        <p:txBody>
          <a:bodyPr vert="horz" wrap="square" lIns="0" tIns="16933" rIns="0" bIns="0" rtlCol="0">
            <a:spAutoFit/>
          </a:bodyPr>
          <a:lstStyle/>
          <a:p>
            <a:pPr>
              <a:spcBef>
                <a:spcPts val="133"/>
              </a:spcBef>
            </a:pPr>
            <a:r>
              <a:rPr sz="1867" dirty="0">
                <a:latin typeface="Arial"/>
                <a:cs typeface="Arial"/>
              </a:rPr>
              <a:t>Mul</a:t>
            </a:r>
            <a:endParaRPr sz="1867">
              <a:latin typeface="Arial"/>
              <a:cs typeface="Arial"/>
            </a:endParaRPr>
          </a:p>
        </p:txBody>
      </p:sp>
      <p:sp>
        <p:nvSpPr>
          <p:cNvPr id="14" name="object 14"/>
          <p:cNvSpPr txBox="1"/>
          <p:nvPr/>
        </p:nvSpPr>
        <p:spPr>
          <a:xfrm>
            <a:off x="430678" y="3500585"/>
            <a:ext cx="754380" cy="304421"/>
          </a:xfrm>
          <a:prstGeom prst="rect">
            <a:avLst/>
          </a:prstGeom>
        </p:spPr>
        <p:txBody>
          <a:bodyPr vert="horz" wrap="square" lIns="0" tIns="16933" rIns="0" bIns="0" rtlCol="0">
            <a:spAutoFit/>
          </a:bodyPr>
          <a:lstStyle/>
          <a:p>
            <a:pPr>
              <a:spcBef>
                <a:spcPts val="133"/>
              </a:spcBef>
            </a:pPr>
            <a:r>
              <a:rPr sz="1867" b="1" spc="-7" dirty="0">
                <a:solidFill>
                  <a:srgbClr val="880000"/>
                </a:solidFill>
                <a:latin typeface="Arial"/>
                <a:cs typeface="Arial"/>
              </a:rPr>
              <a:t>biases</a:t>
            </a:r>
            <a:endParaRPr sz="1867">
              <a:latin typeface="Arial"/>
              <a:cs typeface="Arial"/>
            </a:endParaRPr>
          </a:p>
        </p:txBody>
      </p:sp>
      <p:sp>
        <p:nvSpPr>
          <p:cNvPr id="15" name="object 15"/>
          <p:cNvSpPr txBox="1"/>
          <p:nvPr/>
        </p:nvSpPr>
        <p:spPr>
          <a:xfrm>
            <a:off x="442131" y="5428117"/>
            <a:ext cx="1351280"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learning</a:t>
            </a:r>
            <a:r>
              <a:rPr sz="1867" spc="-100" dirty="0">
                <a:latin typeface="Arial"/>
                <a:cs typeface="Arial"/>
              </a:rPr>
              <a:t> </a:t>
            </a:r>
            <a:r>
              <a:rPr sz="1867" dirty="0">
                <a:latin typeface="Arial"/>
                <a:cs typeface="Arial"/>
              </a:rPr>
              <a:t>rate</a:t>
            </a:r>
            <a:endParaRPr sz="1867">
              <a:latin typeface="Arial"/>
              <a:cs typeface="Arial"/>
            </a:endParaRPr>
          </a:p>
        </p:txBody>
      </p:sp>
      <p:sp>
        <p:nvSpPr>
          <p:cNvPr id="16" name="object 16"/>
          <p:cNvSpPr txBox="1"/>
          <p:nvPr/>
        </p:nvSpPr>
        <p:spPr>
          <a:xfrm>
            <a:off x="11178368" y="4109151"/>
            <a:ext cx="293793" cy="304421"/>
          </a:xfrm>
          <a:prstGeom prst="rect">
            <a:avLst/>
          </a:prstGeom>
        </p:spPr>
        <p:txBody>
          <a:bodyPr vert="horz" wrap="square" lIns="0" tIns="16933" rIns="0" bIns="0" rtlCol="0">
            <a:spAutoFit/>
          </a:bodyPr>
          <a:lstStyle/>
          <a:p>
            <a:pPr>
              <a:spcBef>
                <a:spcPts val="133"/>
              </a:spcBef>
            </a:pPr>
            <a:r>
              <a:rPr sz="1867" b="1" spc="-7" dirty="0">
                <a:solidFill>
                  <a:srgbClr val="880000"/>
                </a:solidFill>
                <a:latin typeface="Arial"/>
                <a:cs typeface="Arial"/>
              </a:rPr>
              <a:t>−=</a:t>
            </a:r>
            <a:endParaRPr sz="1867">
              <a:latin typeface="Arial"/>
              <a:cs typeface="Arial"/>
            </a:endParaRPr>
          </a:p>
        </p:txBody>
      </p:sp>
      <p:sp>
        <p:nvSpPr>
          <p:cNvPr id="17" name="object 17"/>
          <p:cNvSpPr txBox="1"/>
          <p:nvPr/>
        </p:nvSpPr>
        <p:spPr>
          <a:xfrm>
            <a:off x="6069341" y="4108785"/>
            <a:ext cx="214207" cy="304421"/>
          </a:xfrm>
          <a:prstGeom prst="rect">
            <a:avLst/>
          </a:prstGeom>
        </p:spPr>
        <p:txBody>
          <a:bodyPr vert="horz" wrap="square" lIns="0" tIns="16933" rIns="0" bIns="0" rtlCol="0">
            <a:spAutoFit/>
          </a:bodyPr>
          <a:lstStyle/>
          <a:p>
            <a:pPr>
              <a:spcBef>
                <a:spcPts val="133"/>
              </a:spcBef>
            </a:pPr>
            <a:r>
              <a:rPr sz="1867" spc="-7" dirty="0">
                <a:latin typeface="Arial"/>
                <a:cs typeface="Arial"/>
              </a:rPr>
              <a:t>...</a:t>
            </a:r>
            <a:endParaRPr sz="1867">
              <a:latin typeface="Arial"/>
              <a:cs typeface="Arial"/>
            </a:endParaRPr>
          </a:p>
        </p:txBody>
      </p:sp>
      <p:sp>
        <p:nvSpPr>
          <p:cNvPr id="18" name="object 18"/>
          <p:cNvSpPr txBox="1"/>
          <p:nvPr/>
        </p:nvSpPr>
        <p:spPr>
          <a:xfrm>
            <a:off x="4727351" y="5426289"/>
            <a:ext cx="491067" cy="263320"/>
          </a:xfrm>
          <a:prstGeom prst="rect">
            <a:avLst/>
          </a:prstGeom>
        </p:spPr>
        <p:txBody>
          <a:bodyPr vert="horz" wrap="square" lIns="0" tIns="16933" rIns="0" bIns="0" rtlCol="0">
            <a:spAutoFit/>
          </a:bodyPr>
          <a:lstStyle/>
          <a:p>
            <a:pPr>
              <a:spcBef>
                <a:spcPts val="133"/>
              </a:spcBef>
            </a:pPr>
            <a:r>
              <a:rPr sz="1600" spc="-7" dirty="0">
                <a:latin typeface="Arial"/>
                <a:cs typeface="Arial"/>
              </a:rPr>
              <a:t>Send</a:t>
            </a:r>
            <a:endParaRPr sz="1600">
              <a:latin typeface="Arial"/>
              <a:cs typeface="Arial"/>
            </a:endParaRPr>
          </a:p>
        </p:txBody>
      </p:sp>
      <p:sp>
        <p:nvSpPr>
          <p:cNvPr id="19" name="object 19"/>
          <p:cNvSpPr txBox="1"/>
          <p:nvPr/>
        </p:nvSpPr>
        <p:spPr>
          <a:xfrm>
            <a:off x="6259657" y="4766205"/>
            <a:ext cx="480060" cy="263320"/>
          </a:xfrm>
          <a:prstGeom prst="rect">
            <a:avLst/>
          </a:prstGeom>
        </p:spPr>
        <p:txBody>
          <a:bodyPr vert="horz" wrap="square" lIns="0" tIns="16933" rIns="0" bIns="0" rtlCol="0">
            <a:spAutoFit/>
          </a:bodyPr>
          <a:lstStyle/>
          <a:p>
            <a:pPr>
              <a:spcBef>
                <a:spcPts val="133"/>
              </a:spcBef>
            </a:pPr>
            <a:r>
              <a:rPr sz="1600" spc="-7" dirty="0">
                <a:latin typeface="Arial"/>
                <a:cs typeface="Arial"/>
              </a:rPr>
              <a:t>Recv</a:t>
            </a:r>
            <a:endParaRPr sz="1600">
              <a:latin typeface="Arial"/>
              <a:cs typeface="Arial"/>
            </a:endParaRPr>
          </a:p>
        </p:txBody>
      </p:sp>
      <p:sp>
        <p:nvSpPr>
          <p:cNvPr id="20" name="object 20"/>
          <p:cNvSpPr txBox="1"/>
          <p:nvPr/>
        </p:nvSpPr>
        <p:spPr>
          <a:xfrm>
            <a:off x="1960601" y="3878873"/>
            <a:ext cx="491067" cy="263320"/>
          </a:xfrm>
          <a:prstGeom prst="rect">
            <a:avLst/>
          </a:prstGeom>
        </p:spPr>
        <p:txBody>
          <a:bodyPr vert="horz" wrap="square" lIns="0" tIns="16933" rIns="0" bIns="0" rtlCol="0">
            <a:spAutoFit/>
          </a:bodyPr>
          <a:lstStyle/>
          <a:p>
            <a:pPr>
              <a:spcBef>
                <a:spcPts val="133"/>
              </a:spcBef>
            </a:pPr>
            <a:r>
              <a:rPr sz="1600" spc="-7" dirty="0">
                <a:latin typeface="Arial"/>
                <a:cs typeface="Arial"/>
              </a:rPr>
              <a:t>Send</a:t>
            </a:r>
            <a:endParaRPr sz="1600">
              <a:latin typeface="Arial"/>
              <a:cs typeface="Arial"/>
            </a:endParaRPr>
          </a:p>
        </p:txBody>
      </p:sp>
      <p:sp>
        <p:nvSpPr>
          <p:cNvPr id="21" name="object 21"/>
          <p:cNvSpPr txBox="1"/>
          <p:nvPr/>
        </p:nvSpPr>
        <p:spPr>
          <a:xfrm>
            <a:off x="3511857" y="3878889"/>
            <a:ext cx="480060" cy="263320"/>
          </a:xfrm>
          <a:prstGeom prst="rect">
            <a:avLst/>
          </a:prstGeom>
        </p:spPr>
        <p:txBody>
          <a:bodyPr vert="horz" wrap="square" lIns="0" tIns="16933" rIns="0" bIns="0" rtlCol="0">
            <a:spAutoFit/>
          </a:bodyPr>
          <a:lstStyle/>
          <a:p>
            <a:pPr>
              <a:spcBef>
                <a:spcPts val="133"/>
              </a:spcBef>
            </a:pPr>
            <a:r>
              <a:rPr sz="1600" spc="-7" dirty="0">
                <a:latin typeface="Arial"/>
                <a:cs typeface="Arial"/>
              </a:rPr>
              <a:t>Recv</a:t>
            </a:r>
            <a:endParaRPr sz="1600">
              <a:latin typeface="Arial"/>
              <a:cs typeface="Arial"/>
            </a:endParaRPr>
          </a:p>
        </p:txBody>
      </p:sp>
      <p:sp>
        <p:nvSpPr>
          <p:cNvPr id="22" name="object 22"/>
          <p:cNvSpPr txBox="1"/>
          <p:nvPr/>
        </p:nvSpPr>
        <p:spPr>
          <a:xfrm>
            <a:off x="8393652" y="4130338"/>
            <a:ext cx="491067" cy="263320"/>
          </a:xfrm>
          <a:prstGeom prst="rect">
            <a:avLst/>
          </a:prstGeom>
        </p:spPr>
        <p:txBody>
          <a:bodyPr vert="horz" wrap="square" lIns="0" tIns="16933" rIns="0" bIns="0" rtlCol="0">
            <a:spAutoFit/>
          </a:bodyPr>
          <a:lstStyle/>
          <a:p>
            <a:pPr>
              <a:spcBef>
                <a:spcPts val="133"/>
              </a:spcBef>
            </a:pPr>
            <a:r>
              <a:rPr sz="1600" spc="-7" dirty="0">
                <a:latin typeface="Arial"/>
                <a:cs typeface="Arial"/>
              </a:rPr>
              <a:t>Send</a:t>
            </a:r>
            <a:endParaRPr sz="1600">
              <a:latin typeface="Arial"/>
              <a:cs typeface="Arial"/>
            </a:endParaRPr>
          </a:p>
        </p:txBody>
      </p:sp>
      <p:sp>
        <p:nvSpPr>
          <p:cNvPr id="23" name="object 23"/>
          <p:cNvSpPr txBox="1"/>
          <p:nvPr/>
        </p:nvSpPr>
        <p:spPr>
          <a:xfrm>
            <a:off x="9842357" y="4129938"/>
            <a:ext cx="480060" cy="263320"/>
          </a:xfrm>
          <a:prstGeom prst="rect">
            <a:avLst/>
          </a:prstGeom>
        </p:spPr>
        <p:txBody>
          <a:bodyPr vert="horz" wrap="square" lIns="0" tIns="16933" rIns="0" bIns="0" rtlCol="0">
            <a:spAutoFit/>
          </a:bodyPr>
          <a:lstStyle/>
          <a:p>
            <a:pPr>
              <a:spcBef>
                <a:spcPts val="133"/>
              </a:spcBef>
            </a:pPr>
            <a:r>
              <a:rPr sz="1600" spc="-7" dirty="0">
                <a:latin typeface="Arial"/>
                <a:cs typeface="Arial"/>
              </a:rPr>
              <a:t>Recv</a:t>
            </a:r>
            <a:endParaRPr sz="1600">
              <a:latin typeface="Arial"/>
              <a:cs typeface="Arial"/>
            </a:endParaRPr>
          </a:p>
        </p:txBody>
      </p:sp>
      <p:sp>
        <p:nvSpPr>
          <p:cNvPr id="24" name="object 24"/>
          <p:cNvSpPr txBox="1"/>
          <p:nvPr/>
        </p:nvSpPr>
        <p:spPr>
          <a:xfrm>
            <a:off x="679258" y="4413551"/>
            <a:ext cx="214207" cy="304421"/>
          </a:xfrm>
          <a:prstGeom prst="rect">
            <a:avLst/>
          </a:prstGeom>
        </p:spPr>
        <p:txBody>
          <a:bodyPr vert="horz" wrap="square" lIns="0" tIns="16933" rIns="0" bIns="0" rtlCol="0">
            <a:spAutoFit/>
          </a:bodyPr>
          <a:lstStyle/>
          <a:p>
            <a:pPr>
              <a:spcBef>
                <a:spcPts val="133"/>
              </a:spcBef>
            </a:pPr>
            <a:r>
              <a:rPr sz="1867" spc="-7" dirty="0">
                <a:latin typeface="Arial"/>
                <a:cs typeface="Arial"/>
              </a:rPr>
              <a:t>...</a:t>
            </a:r>
            <a:endParaRPr sz="1867">
              <a:latin typeface="Arial"/>
              <a:cs typeface="Arial"/>
            </a:endParaRPr>
          </a:p>
        </p:txBody>
      </p:sp>
      <p:sp>
        <p:nvSpPr>
          <p:cNvPr id="25" name="object 25"/>
          <p:cNvSpPr txBox="1"/>
          <p:nvPr/>
        </p:nvSpPr>
        <p:spPr>
          <a:xfrm>
            <a:off x="3511857" y="4433938"/>
            <a:ext cx="480060" cy="263320"/>
          </a:xfrm>
          <a:prstGeom prst="rect">
            <a:avLst/>
          </a:prstGeom>
        </p:spPr>
        <p:txBody>
          <a:bodyPr vert="horz" wrap="square" lIns="0" tIns="16933" rIns="0" bIns="0" rtlCol="0">
            <a:spAutoFit/>
          </a:bodyPr>
          <a:lstStyle/>
          <a:p>
            <a:pPr>
              <a:spcBef>
                <a:spcPts val="133"/>
              </a:spcBef>
            </a:pPr>
            <a:r>
              <a:rPr sz="1600" spc="-7" dirty="0">
                <a:latin typeface="Arial"/>
                <a:cs typeface="Arial"/>
              </a:rPr>
              <a:t>Recv</a:t>
            </a:r>
            <a:endParaRPr sz="1600">
              <a:latin typeface="Arial"/>
              <a:cs typeface="Arial"/>
            </a:endParaRPr>
          </a:p>
        </p:txBody>
      </p:sp>
      <p:sp>
        <p:nvSpPr>
          <p:cNvPr id="26" name="object 26"/>
          <p:cNvSpPr txBox="1"/>
          <p:nvPr/>
        </p:nvSpPr>
        <p:spPr>
          <a:xfrm>
            <a:off x="1960601" y="4446522"/>
            <a:ext cx="491067" cy="263320"/>
          </a:xfrm>
          <a:prstGeom prst="rect">
            <a:avLst/>
          </a:prstGeom>
        </p:spPr>
        <p:txBody>
          <a:bodyPr vert="horz" wrap="square" lIns="0" tIns="16933" rIns="0" bIns="0" rtlCol="0">
            <a:spAutoFit/>
          </a:bodyPr>
          <a:lstStyle/>
          <a:p>
            <a:pPr>
              <a:spcBef>
                <a:spcPts val="133"/>
              </a:spcBef>
            </a:pPr>
            <a:r>
              <a:rPr sz="1600" spc="-7" dirty="0">
                <a:latin typeface="Arial"/>
                <a:cs typeface="Arial"/>
              </a:rPr>
              <a:t>Send</a:t>
            </a:r>
            <a:endParaRPr sz="1600">
              <a:latin typeface="Arial"/>
              <a:cs typeface="Arial"/>
            </a:endParaRPr>
          </a:p>
        </p:txBody>
      </p:sp>
      <p:sp>
        <p:nvSpPr>
          <p:cNvPr id="27" name="object 27"/>
          <p:cNvSpPr txBox="1"/>
          <p:nvPr/>
        </p:nvSpPr>
        <p:spPr>
          <a:xfrm rot="20760000">
            <a:off x="8630345" y="1375488"/>
            <a:ext cx="3036996" cy="615553"/>
          </a:xfrm>
          <a:prstGeom prst="rect">
            <a:avLst/>
          </a:prstGeom>
        </p:spPr>
        <p:txBody>
          <a:bodyPr vert="horz" wrap="square" lIns="0" tIns="0" rIns="0" bIns="0" rtlCol="0">
            <a:spAutoFit/>
          </a:bodyPr>
          <a:lstStyle/>
          <a:p>
            <a:pPr>
              <a:lnSpc>
                <a:spcPts val="4800"/>
              </a:lnSpc>
            </a:pPr>
            <a:r>
              <a:rPr sz="4800" b="1" spc="-113" dirty="0">
                <a:solidFill>
                  <a:srgbClr val="980000"/>
                </a:solidFill>
                <a:latin typeface="Gill Sans MT"/>
                <a:cs typeface="Gill Sans MT"/>
              </a:rPr>
              <a:t>distributed</a:t>
            </a:r>
            <a:endParaRPr sz="4800">
              <a:latin typeface="Gill Sans MT"/>
              <a:cs typeface="Gill Sans MT"/>
            </a:endParaRPr>
          </a:p>
        </p:txBody>
      </p:sp>
      <p:sp>
        <p:nvSpPr>
          <p:cNvPr id="28" name="object 28"/>
          <p:cNvSpPr txBox="1"/>
          <p:nvPr/>
        </p:nvSpPr>
        <p:spPr>
          <a:xfrm>
            <a:off x="630100" y="6180150"/>
            <a:ext cx="5938520"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Devices:</a:t>
            </a:r>
            <a:r>
              <a:rPr sz="1867" spc="-27" dirty="0">
                <a:latin typeface="Arial"/>
                <a:cs typeface="Arial"/>
              </a:rPr>
              <a:t> </a:t>
            </a:r>
            <a:r>
              <a:rPr sz="1867" spc="-7" dirty="0">
                <a:latin typeface="Arial"/>
                <a:cs typeface="Arial"/>
              </a:rPr>
              <a:t>Processes,</a:t>
            </a:r>
            <a:r>
              <a:rPr sz="1867" spc="-20" dirty="0">
                <a:latin typeface="Arial"/>
                <a:cs typeface="Arial"/>
              </a:rPr>
              <a:t> </a:t>
            </a:r>
            <a:r>
              <a:rPr sz="1867" dirty="0">
                <a:latin typeface="Arial"/>
                <a:cs typeface="Arial"/>
              </a:rPr>
              <a:t>Machines,</a:t>
            </a:r>
            <a:r>
              <a:rPr sz="1867" spc="-20" dirty="0">
                <a:latin typeface="Arial"/>
                <a:cs typeface="Arial"/>
              </a:rPr>
              <a:t> </a:t>
            </a:r>
            <a:r>
              <a:rPr sz="1867" spc="-7" dirty="0">
                <a:latin typeface="Arial"/>
                <a:cs typeface="Arial"/>
              </a:rPr>
              <a:t>CPUs,</a:t>
            </a:r>
            <a:r>
              <a:rPr sz="1867" spc="-27" dirty="0">
                <a:latin typeface="Arial"/>
                <a:cs typeface="Arial"/>
              </a:rPr>
              <a:t> </a:t>
            </a:r>
            <a:r>
              <a:rPr sz="1867" spc="-7" dirty="0">
                <a:latin typeface="Arial"/>
                <a:cs typeface="Arial"/>
              </a:rPr>
              <a:t>GPUs,</a:t>
            </a:r>
            <a:r>
              <a:rPr sz="1867" spc="-20" dirty="0">
                <a:latin typeface="Arial"/>
                <a:cs typeface="Arial"/>
              </a:rPr>
              <a:t> </a:t>
            </a:r>
            <a:r>
              <a:rPr sz="1867" spc="-7" dirty="0">
                <a:latin typeface="Arial"/>
                <a:cs typeface="Arial"/>
              </a:rPr>
              <a:t>TPUs,</a:t>
            </a:r>
            <a:r>
              <a:rPr sz="1867" spc="-20" dirty="0">
                <a:latin typeface="Arial"/>
                <a:cs typeface="Arial"/>
              </a:rPr>
              <a:t> </a:t>
            </a:r>
            <a:r>
              <a:rPr sz="1867" spc="-7" dirty="0">
                <a:latin typeface="Arial"/>
                <a:cs typeface="Arial"/>
              </a:rPr>
              <a:t>etc</a:t>
            </a:r>
            <a:endParaRPr sz="1867">
              <a:latin typeface="Arial"/>
              <a:cs typeface="Arial"/>
            </a:endParaRPr>
          </a:p>
        </p:txBody>
      </p:sp>
    </p:spTree>
    <p:extLst>
      <p:ext uri="{BB962C8B-B14F-4D97-AF65-F5344CB8AC3E}">
        <p14:creationId xmlns:p14="http://schemas.microsoft.com/office/powerpoint/2010/main" val="36616138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082368" y="5973311"/>
            <a:ext cx="7283873" cy="509541"/>
          </a:xfrm>
          <a:prstGeom prst="rect">
            <a:avLst/>
          </a:prstGeom>
        </p:spPr>
        <p:txBody>
          <a:bodyPr vert="horz" wrap="square" lIns="0" tIns="16933" rIns="0" bIns="0" rtlCol="0">
            <a:spAutoFit/>
          </a:bodyPr>
          <a:lstStyle/>
          <a:p>
            <a:pPr marL="16933">
              <a:spcBef>
                <a:spcPts val="133"/>
              </a:spcBef>
            </a:pPr>
            <a:r>
              <a:rPr sz="3200" spc="-7" dirty="0">
                <a:solidFill>
                  <a:srgbClr val="2200CC"/>
                </a:solidFill>
                <a:latin typeface="Arial"/>
                <a:cs typeface="Arial"/>
                <a:hlinkClick r:id="rId3"/>
              </a:rPr>
              <a:t>http://tensorflow.org/whitepaper2015.pdf</a:t>
            </a:r>
            <a:endParaRPr sz="3200" dirty="0">
              <a:latin typeface="Arial"/>
              <a:cs typeface="Arial"/>
            </a:endParaRPr>
          </a:p>
        </p:txBody>
      </p:sp>
      <p:pic>
        <p:nvPicPr>
          <p:cNvPr id="3" name="object 3"/>
          <p:cNvPicPr/>
          <p:nvPr/>
        </p:nvPicPr>
        <p:blipFill>
          <a:blip r:embed="rId4" cstate="print"/>
          <a:stretch>
            <a:fillRect/>
          </a:stretch>
        </p:blipFill>
        <p:spPr>
          <a:xfrm>
            <a:off x="1280210" y="987627"/>
            <a:ext cx="9601573" cy="4758568"/>
          </a:xfrm>
          <a:prstGeom prst="rect">
            <a:avLst/>
          </a:prstGeom>
        </p:spPr>
      </p:pic>
    </p:spTree>
    <p:extLst>
      <p:ext uri="{BB962C8B-B14F-4D97-AF65-F5344CB8AC3E}">
        <p14:creationId xmlns:p14="http://schemas.microsoft.com/office/powerpoint/2010/main" val="41435636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From perspective of Linear Regression</a:t>
            </a:r>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5297945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2967" y="671161"/>
            <a:ext cx="4986020" cy="755762"/>
          </a:xfrm>
          <a:prstGeom prst="rect">
            <a:avLst/>
          </a:prstGeom>
        </p:spPr>
        <p:txBody>
          <a:bodyPr vert="horz" wrap="square" lIns="0" tIns="16933" rIns="0" bIns="0" rtlCol="0" anchor="ctr">
            <a:spAutoFit/>
          </a:bodyPr>
          <a:lstStyle/>
          <a:p>
            <a:pPr marL="16933">
              <a:lnSpc>
                <a:spcPct val="100000"/>
              </a:lnSpc>
              <a:spcBef>
                <a:spcPts val="133"/>
              </a:spcBef>
            </a:pPr>
            <a:r>
              <a:rPr sz="4800" spc="-167" dirty="0"/>
              <a:t>Linea</a:t>
            </a:r>
            <a:r>
              <a:rPr sz="4800" spc="-140" dirty="0"/>
              <a:t>r</a:t>
            </a:r>
            <a:r>
              <a:rPr sz="4800" spc="-147" dirty="0"/>
              <a:t> </a:t>
            </a:r>
            <a:r>
              <a:rPr sz="4800" spc="-7" dirty="0"/>
              <a:t>Regression</a:t>
            </a:r>
            <a:endParaRPr sz="4800" dirty="0"/>
          </a:p>
        </p:txBody>
      </p:sp>
      <p:pic>
        <p:nvPicPr>
          <p:cNvPr id="3" name="object 3"/>
          <p:cNvPicPr/>
          <p:nvPr/>
        </p:nvPicPr>
        <p:blipFill>
          <a:blip r:embed="rId3" cstate="print"/>
          <a:stretch>
            <a:fillRect/>
          </a:stretch>
        </p:blipFill>
        <p:spPr>
          <a:xfrm>
            <a:off x="5658289" y="1925278"/>
            <a:ext cx="5698471" cy="4091217"/>
          </a:xfrm>
          <a:prstGeom prst="rect">
            <a:avLst/>
          </a:prstGeom>
        </p:spPr>
      </p:pic>
      <p:sp>
        <p:nvSpPr>
          <p:cNvPr id="4" name="object 4"/>
          <p:cNvSpPr txBox="1"/>
          <p:nvPr/>
        </p:nvSpPr>
        <p:spPr>
          <a:xfrm>
            <a:off x="1248500" y="3210214"/>
            <a:ext cx="2550160" cy="632651"/>
          </a:xfrm>
          <a:prstGeom prst="rect">
            <a:avLst/>
          </a:prstGeom>
        </p:spPr>
        <p:txBody>
          <a:bodyPr vert="horz" wrap="square" lIns="0" tIns="16933" rIns="0" bIns="0" rtlCol="0">
            <a:spAutoFit/>
          </a:bodyPr>
          <a:lstStyle/>
          <a:p>
            <a:pPr marL="16933">
              <a:spcBef>
                <a:spcPts val="133"/>
              </a:spcBef>
            </a:pPr>
            <a:r>
              <a:rPr sz="4000" spc="240" dirty="0">
                <a:latin typeface="Cambria"/>
                <a:cs typeface="Cambria"/>
              </a:rPr>
              <a:t>y</a:t>
            </a:r>
            <a:r>
              <a:rPr sz="4000" spc="113" dirty="0">
                <a:latin typeface="Cambria"/>
                <a:cs typeface="Cambria"/>
              </a:rPr>
              <a:t> </a:t>
            </a:r>
            <a:r>
              <a:rPr sz="4000" spc="20" dirty="0">
                <a:latin typeface="Cambria"/>
                <a:cs typeface="Cambria"/>
              </a:rPr>
              <a:t>=</a:t>
            </a:r>
            <a:r>
              <a:rPr sz="4000" spc="127" dirty="0">
                <a:latin typeface="Cambria"/>
                <a:cs typeface="Cambria"/>
              </a:rPr>
              <a:t> </a:t>
            </a:r>
            <a:r>
              <a:rPr sz="4000" spc="433" dirty="0">
                <a:latin typeface="Cambria"/>
                <a:cs typeface="Cambria"/>
              </a:rPr>
              <a:t>Wx</a:t>
            </a:r>
            <a:r>
              <a:rPr sz="4000" spc="120" dirty="0">
                <a:latin typeface="Cambria"/>
                <a:cs typeface="Cambria"/>
              </a:rPr>
              <a:t> </a:t>
            </a:r>
            <a:r>
              <a:rPr sz="4000" spc="20" dirty="0">
                <a:latin typeface="Cambria"/>
                <a:cs typeface="Cambria"/>
              </a:rPr>
              <a:t>+</a:t>
            </a:r>
            <a:r>
              <a:rPr sz="4000" spc="120" dirty="0">
                <a:latin typeface="Cambria"/>
                <a:cs typeface="Cambria"/>
              </a:rPr>
              <a:t> </a:t>
            </a:r>
            <a:r>
              <a:rPr sz="4000" spc="260" dirty="0">
                <a:latin typeface="Cambria"/>
                <a:cs typeface="Cambria"/>
              </a:rPr>
              <a:t>b</a:t>
            </a:r>
            <a:endParaRPr sz="4000">
              <a:latin typeface="Cambria"/>
              <a:cs typeface="Cambria"/>
            </a:endParaRPr>
          </a:p>
        </p:txBody>
      </p:sp>
      <p:grpSp>
        <p:nvGrpSpPr>
          <p:cNvPr id="5" name="object 5"/>
          <p:cNvGrpSpPr/>
          <p:nvPr/>
        </p:nvGrpSpPr>
        <p:grpSpPr>
          <a:xfrm>
            <a:off x="2755307" y="2434983"/>
            <a:ext cx="209127" cy="859367"/>
            <a:chOff x="2066480" y="1826237"/>
            <a:chExt cx="156845" cy="644525"/>
          </a:xfrm>
        </p:grpSpPr>
        <p:sp>
          <p:nvSpPr>
            <p:cNvPr id="6" name="object 6"/>
            <p:cNvSpPr/>
            <p:nvPr/>
          </p:nvSpPr>
          <p:spPr>
            <a:xfrm>
              <a:off x="2127323" y="1840525"/>
              <a:ext cx="81915" cy="487680"/>
            </a:xfrm>
            <a:custGeom>
              <a:avLst/>
              <a:gdLst/>
              <a:ahLst/>
              <a:cxnLst/>
              <a:rect l="l" t="t" r="r" b="b"/>
              <a:pathLst>
                <a:path w="81914" h="487680">
                  <a:moveTo>
                    <a:pt x="81301" y="0"/>
                  </a:moveTo>
                  <a:lnTo>
                    <a:pt x="0" y="487584"/>
                  </a:lnTo>
                </a:path>
              </a:pathLst>
            </a:custGeom>
            <a:ln w="28574">
              <a:solidFill>
                <a:srgbClr val="595959"/>
              </a:solidFill>
            </a:ln>
          </p:spPr>
          <p:txBody>
            <a:bodyPr wrap="square" lIns="0" tIns="0" rIns="0" bIns="0" rtlCol="0"/>
            <a:lstStyle/>
            <a:p>
              <a:endParaRPr sz="2400"/>
            </a:p>
          </p:txBody>
        </p:sp>
        <p:pic>
          <p:nvPicPr>
            <p:cNvPr id="7" name="object 7"/>
            <p:cNvPicPr/>
            <p:nvPr/>
          </p:nvPicPr>
          <p:blipFill>
            <a:blip r:embed="rId4" cstate="print"/>
            <a:stretch>
              <a:fillRect/>
            </a:stretch>
          </p:blipFill>
          <p:spPr>
            <a:xfrm>
              <a:off x="2066480" y="2306059"/>
              <a:ext cx="121685" cy="164248"/>
            </a:xfrm>
            <a:prstGeom prst="rect">
              <a:avLst/>
            </a:prstGeom>
          </p:spPr>
        </p:pic>
      </p:grpSp>
      <p:sp>
        <p:nvSpPr>
          <p:cNvPr id="8" name="object 8"/>
          <p:cNvSpPr txBox="1"/>
          <p:nvPr/>
        </p:nvSpPr>
        <p:spPr>
          <a:xfrm>
            <a:off x="2856500" y="2067751"/>
            <a:ext cx="575733" cy="304421"/>
          </a:xfrm>
          <a:prstGeom prst="rect">
            <a:avLst/>
          </a:prstGeom>
        </p:spPr>
        <p:txBody>
          <a:bodyPr vert="horz" wrap="square" lIns="0" tIns="16933" rIns="0" bIns="0" rtlCol="0">
            <a:spAutoFit/>
          </a:bodyPr>
          <a:lstStyle/>
          <a:p>
            <a:pPr marL="16933">
              <a:spcBef>
                <a:spcPts val="133"/>
              </a:spcBef>
            </a:pPr>
            <a:r>
              <a:rPr sz="1867" b="1" spc="-60" dirty="0">
                <a:solidFill>
                  <a:srgbClr val="0D9AAD"/>
                </a:solidFill>
                <a:latin typeface="Gill Sans MT"/>
                <a:cs typeface="Gill Sans MT"/>
              </a:rPr>
              <a:t>input</a:t>
            </a:r>
            <a:endParaRPr sz="1867">
              <a:latin typeface="Gill Sans MT"/>
              <a:cs typeface="Gill Sans MT"/>
            </a:endParaRPr>
          </a:p>
        </p:txBody>
      </p:sp>
      <p:grpSp>
        <p:nvGrpSpPr>
          <p:cNvPr id="9" name="object 9"/>
          <p:cNvGrpSpPr/>
          <p:nvPr/>
        </p:nvGrpSpPr>
        <p:grpSpPr>
          <a:xfrm>
            <a:off x="3521001" y="3883466"/>
            <a:ext cx="164252" cy="1123525"/>
            <a:chOff x="2640750" y="2912599"/>
            <a:chExt cx="123189" cy="842644"/>
          </a:xfrm>
        </p:grpSpPr>
        <p:sp>
          <p:nvSpPr>
            <p:cNvPr id="10" name="object 10"/>
            <p:cNvSpPr/>
            <p:nvPr/>
          </p:nvSpPr>
          <p:spPr>
            <a:xfrm>
              <a:off x="2686149" y="3056527"/>
              <a:ext cx="16510" cy="684530"/>
            </a:xfrm>
            <a:custGeom>
              <a:avLst/>
              <a:gdLst/>
              <a:ahLst/>
              <a:cxnLst/>
              <a:rect l="l" t="t" r="r" b="b"/>
              <a:pathLst>
                <a:path w="16510" h="684529">
                  <a:moveTo>
                    <a:pt x="0" y="684197"/>
                  </a:moveTo>
                  <a:lnTo>
                    <a:pt x="16073" y="0"/>
                  </a:lnTo>
                </a:path>
              </a:pathLst>
            </a:custGeom>
            <a:ln w="28574">
              <a:solidFill>
                <a:srgbClr val="595959"/>
              </a:solidFill>
            </a:ln>
          </p:spPr>
          <p:txBody>
            <a:bodyPr wrap="square" lIns="0" tIns="0" rIns="0" bIns="0" rtlCol="0"/>
            <a:lstStyle/>
            <a:p>
              <a:endParaRPr sz="2400"/>
            </a:p>
          </p:txBody>
        </p:sp>
        <p:pic>
          <p:nvPicPr>
            <p:cNvPr id="11" name="object 11"/>
            <p:cNvPicPr/>
            <p:nvPr/>
          </p:nvPicPr>
          <p:blipFill>
            <a:blip r:embed="rId5" cstate="print"/>
            <a:stretch>
              <a:fillRect/>
            </a:stretch>
          </p:blipFill>
          <p:spPr>
            <a:xfrm>
              <a:off x="2640750" y="2912599"/>
              <a:ext cx="122945" cy="159323"/>
            </a:xfrm>
            <a:prstGeom prst="rect">
              <a:avLst/>
            </a:prstGeom>
          </p:spPr>
        </p:pic>
      </p:grpSp>
      <p:sp>
        <p:nvSpPr>
          <p:cNvPr id="12" name="object 12"/>
          <p:cNvSpPr txBox="1"/>
          <p:nvPr/>
        </p:nvSpPr>
        <p:spPr>
          <a:xfrm>
            <a:off x="3324967" y="4973618"/>
            <a:ext cx="1256453" cy="304421"/>
          </a:xfrm>
          <a:prstGeom prst="rect">
            <a:avLst/>
          </a:prstGeom>
        </p:spPr>
        <p:txBody>
          <a:bodyPr vert="horz" wrap="square" lIns="0" tIns="16933" rIns="0" bIns="0" rtlCol="0">
            <a:spAutoFit/>
          </a:bodyPr>
          <a:lstStyle/>
          <a:p>
            <a:pPr marL="16933">
              <a:spcBef>
                <a:spcPts val="133"/>
              </a:spcBef>
            </a:pPr>
            <a:r>
              <a:rPr sz="1867" b="1" spc="-60" dirty="0">
                <a:solidFill>
                  <a:srgbClr val="0D9AAD"/>
                </a:solidFill>
                <a:latin typeface="Gill Sans MT"/>
                <a:cs typeface="Gill Sans MT"/>
              </a:rPr>
              <a:t>parameters</a:t>
            </a:r>
            <a:endParaRPr sz="1867">
              <a:latin typeface="Gill Sans MT"/>
              <a:cs typeface="Gill Sans MT"/>
            </a:endParaRPr>
          </a:p>
        </p:txBody>
      </p:sp>
      <p:grpSp>
        <p:nvGrpSpPr>
          <p:cNvPr id="13" name="object 13"/>
          <p:cNvGrpSpPr/>
          <p:nvPr/>
        </p:nvGrpSpPr>
        <p:grpSpPr>
          <a:xfrm>
            <a:off x="2387325" y="3865589"/>
            <a:ext cx="1213273" cy="1128607"/>
            <a:chOff x="1790493" y="2899191"/>
            <a:chExt cx="909955" cy="846455"/>
          </a:xfrm>
        </p:grpSpPr>
        <p:sp>
          <p:nvSpPr>
            <p:cNvPr id="14" name="object 14"/>
            <p:cNvSpPr/>
            <p:nvPr/>
          </p:nvSpPr>
          <p:spPr>
            <a:xfrm>
              <a:off x="1899866" y="3001652"/>
              <a:ext cx="786765" cy="729615"/>
            </a:xfrm>
            <a:custGeom>
              <a:avLst/>
              <a:gdLst/>
              <a:ahLst/>
              <a:cxnLst/>
              <a:rect l="l" t="t" r="r" b="b"/>
              <a:pathLst>
                <a:path w="786764" h="729614">
                  <a:moveTo>
                    <a:pt x="786282" y="729122"/>
                  </a:moveTo>
                  <a:lnTo>
                    <a:pt x="0" y="0"/>
                  </a:lnTo>
                </a:path>
              </a:pathLst>
            </a:custGeom>
            <a:ln w="28574">
              <a:solidFill>
                <a:srgbClr val="595959"/>
              </a:solidFill>
            </a:ln>
          </p:spPr>
          <p:txBody>
            <a:bodyPr wrap="square" lIns="0" tIns="0" rIns="0" bIns="0" rtlCol="0"/>
            <a:lstStyle/>
            <a:p>
              <a:endParaRPr sz="2400"/>
            </a:p>
          </p:txBody>
        </p:sp>
        <p:pic>
          <p:nvPicPr>
            <p:cNvPr id="15" name="object 15"/>
            <p:cNvPicPr/>
            <p:nvPr/>
          </p:nvPicPr>
          <p:blipFill>
            <a:blip r:embed="rId6" cstate="print"/>
            <a:stretch>
              <a:fillRect/>
            </a:stretch>
          </p:blipFill>
          <p:spPr>
            <a:xfrm>
              <a:off x="1790493" y="2899191"/>
              <a:ext cx="155753" cy="151357"/>
            </a:xfrm>
            <a:prstGeom prst="rect">
              <a:avLst/>
            </a:prstGeom>
          </p:spPr>
        </p:pic>
      </p:grpSp>
      <p:grpSp>
        <p:nvGrpSpPr>
          <p:cNvPr id="16" name="object 16"/>
          <p:cNvGrpSpPr/>
          <p:nvPr/>
        </p:nvGrpSpPr>
        <p:grpSpPr>
          <a:xfrm>
            <a:off x="1317007" y="2434984"/>
            <a:ext cx="164252" cy="898313"/>
            <a:chOff x="987755" y="1826237"/>
            <a:chExt cx="123189" cy="673735"/>
          </a:xfrm>
        </p:grpSpPr>
        <p:sp>
          <p:nvSpPr>
            <p:cNvPr id="17" name="object 17"/>
            <p:cNvSpPr/>
            <p:nvPr/>
          </p:nvSpPr>
          <p:spPr>
            <a:xfrm>
              <a:off x="1002625" y="1840525"/>
              <a:ext cx="46990" cy="516255"/>
            </a:xfrm>
            <a:custGeom>
              <a:avLst/>
              <a:gdLst/>
              <a:ahLst/>
              <a:cxnLst/>
              <a:rect l="l" t="t" r="r" b="b"/>
              <a:pathLst>
                <a:path w="46990" h="516255">
                  <a:moveTo>
                    <a:pt x="0" y="0"/>
                  </a:moveTo>
                  <a:lnTo>
                    <a:pt x="46425" y="515640"/>
                  </a:lnTo>
                </a:path>
              </a:pathLst>
            </a:custGeom>
            <a:ln w="28574">
              <a:solidFill>
                <a:srgbClr val="595959"/>
              </a:solidFill>
            </a:ln>
          </p:spPr>
          <p:txBody>
            <a:bodyPr wrap="square" lIns="0" tIns="0" rIns="0" bIns="0" rtlCol="0"/>
            <a:lstStyle/>
            <a:p>
              <a:endParaRPr sz="2400"/>
            </a:p>
          </p:txBody>
        </p:sp>
        <p:pic>
          <p:nvPicPr>
            <p:cNvPr id="18" name="object 18"/>
            <p:cNvPicPr/>
            <p:nvPr/>
          </p:nvPicPr>
          <p:blipFill>
            <a:blip r:embed="rId7" cstate="print"/>
            <a:stretch>
              <a:fillRect/>
            </a:stretch>
          </p:blipFill>
          <p:spPr>
            <a:xfrm>
              <a:off x="987755" y="2337645"/>
              <a:ext cx="122591" cy="161961"/>
            </a:xfrm>
            <a:prstGeom prst="rect">
              <a:avLst/>
            </a:prstGeom>
          </p:spPr>
        </p:pic>
      </p:grpSp>
      <p:sp>
        <p:nvSpPr>
          <p:cNvPr id="19" name="object 19"/>
          <p:cNvSpPr txBox="1"/>
          <p:nvPr/>
        </p:nvSpPr>
        <p:spPr>
          <a:xfrm>
            <a:off x="930167" y="2067751"/>
            <a:ext cx="645160" cy="304421"/>
          </a:xfrm>
          <a:prstGeom prst="rect">
            <a:avLst/>
          </a:prstGeom>
        </p:spPr>
        <p:txBody>
          <a:bodyPr vert="horz" wrap="square" lIns="0" tIns="16933" rIns="0" bIns="0" rtlCol="0">
            <a:spAutoFit/>
          </a:bodyPr>
          <a:lstStyle/>
          <a:p>
            <a:pPr marL="16933">
              <a:spcBef>
                <a:spcPts val="133"/>
              </a:spcBef>
            </a:pPr>
            <a:r>
              <a:rPr sz="1867" b="1" spc="-40" dirty="0">
                <a:solidFill>
                  <a:srgbClr val="0D9AAD"/>
                </a:solidFill>
                <a:latin typeface="Gill Sans MT"/>
                <a:cs typeface="Gill Sans MT"/>
              </a:rPr>
              <a:t>result</a:t>
            </a:r>
            <a:endParaRPr sz="1867">
              <a:latin typeface="Gill Sans MT"/>
              <a:cs typeface="Gill Sans MT"/>
            </a:endParaRPr>
          </a:p>
        </p:txBody>
      </p:sp>
    </p:spTree>
    <p:extLst>
      <p:ext uri="{BB962C8B-B14F-4D97-AF65-F5344CB8AC3E}">
        <p14:creationId xmlns:p14="http://schemas.microsoft.com/office/powerpoint/2010/main" val="23791048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2968" y="671161"/>
            <a:ext cx="6968913" cy="755762"/>
          </a:xfrm>
          <a:prstGeom prst="rect">
            <a:avLst/>
          </a:prstGeom>
        </p:spPr>
        <p:txBody>
          <a:bodyPr vert="horz" wrap="square" lIns="0" tIns="16933" rIns="0" bIns="0" rtlCol="0" anchor="ctr">
            <a:spAutoFit/>
          </a:bodyPr>
          <a:lstStyle/>
          <a:p>
            <a:pPr marL="16933">
              <a:lnSpc>
                <a:spcPct val="100000"/>
              </a:lnSpc>
              <a:spcBef>
                <a:spcPts val="133"/>
              </a:spcBef>
            </a:pPr>
            <a:r>
              <a:rPr sz="4800" spc="-527" dirty="0"/>
              <a:t>Wha</a:t>
            </a:r>
            <a:r>
              <a:rPr sz="4800" spc="-280" dirty="0"/>
              <a:t>t</a:t>
            </a:r>
            <a:r>
              <a:rPr sz="4800" spc="-147" dirty="0"/>
              <a:t> ar</a:t>
            </a:r>
            <a:r>
              <a:rPr sz="4800" spc="-160" dirty="0"/>
              <a:t>e</a:t>
            </a:r>
            <a:r>
              <a:rPr sz="4800" spc="-140" dirty="0"/>
              <a:t> </a:t>
            </a:r>
            <a:r>
              <a:rPr sz="4800" spc="-180" dirty="0"/>
              <a:t>w</a:t>
            </a:r>
            <a:r>
              <a:rPr sz="4800" spc="-120" dirty="0"/>
              <a:t>e</a:t>
            </a:r>
            <a:r>
              <a:rPr sz="4800" spc="-147" dirty="0"/>
              <a:t> </a:t>
            </a:r>
            <a:r>
              <a:rPr sz="4800" spc="-140" dirty="0"/>
              <a:t>tryin</a:t>
            </a:r>
            <a:r>
              <a:rPr sz="4800" spc="-152" dirty="0"/>
              <a:t>g </a:t>
            </a:r>
            <a:r>
              <a:rPr sz="4800" spc="-207" dirty="0"/>
              <a:t>t</a:t>
            </a:r>
            <a:r>
              <a:rPr sz="4800" spc="-280" dirty="0"/>
              <a:t>o</a:t>
            </a:r>
            <a:r>
              <a:rPr sz="4800" spc="-152" dirty="0"/>
              <a:t> </a:t>
            </a:r>
            <a:r>
              <a:rPr sz="4800" spc="107" dirty="0"/>
              <a:t>do?</a:t>
            </a:r>
            <a:endParaRPr sz="4800" dirty="0"/>
          </a:p>
        </p:txBody>
      </p:sp>
      <p:sp>
        <p:nvSpPr>
          <p:cNvPr id="3" name="object 3"/>
          <p:cNvSpPr txBox="1"/>
          <p:nvPr/>
        </p:nvSpPr>
        <p:spPr>
          <a:xfrm>
            <a:off x="771566" y="1822544"/>
            <a:ext cx="9977967" cy="3240610"/>
          </a:xfrm>
          <a:prstGeom prst="rect">
            <a:avLst/>
          </a:prstGeom>
        </p:spPr>
        <p:txBody>
          <a:bodyPr vert="horz" wrap="square" lIns="0" tIns="16933" rIns="0" bIns="0" rtlCol="0">
            <a:spAutoFit/>
          </a:bodyPr>
          <a:lstStyle/>
          <a:p>
            <a:pPr marL="16933">
              <a:spcBef>
                <a:spcPts val="133"/>
              </a:spcBef>
              <a:tabLst>
                <a:tab pos="3814138" algn="l"/>
                <a:tab pos="4220528" algn="l"/>
                <a:tab pos="5033307" algn="l"/>
                <a:tab pos="5439697" algn="l"/>
                <a:tab pos="5846087" algn="l"/>
                <a:tab pos="6252477" algn="l"/>
                <a:tab pos="7065257" algn="l"/>
                <a:tab pos="7471647" algn="l"/>
              </a:tabLst>
            </a:pPr>
            <a:r>
              <a:rPr sz="3200" b="1" spc="-53" dirty="0">
                <a:latin typeface="Gill Sans MT"/>
                <a:cs typeface="Gill Sans MT"/>
              </a:rPr>
              <a:t>Mystery</a:t>
            </a:r>
            <a:r>
              <a:rPr sz="3200" b="1" spc="-93" dirty="0">
                <a:latin typeface="Gill Sans MT"/>
                <a:cs typeface="Gill Sans MT"/>
              </a:rPr>
              <a:t> </a:t>
            </a:r>
            <a:r>
              <a:rPr sz="3200" b="1" spc="-67" dirty="0">
                <a:latin typeface="Gill Sans MT"/>
                <a:cs typeface="Gill Sans MT"/>
              </a:rPr>
              <a:t>equation:</a:t>
            </a:r>
            <a:r>
              <a:rPr sz="3200" b="1" spc="-27" dirty="0">
                <a:latin typeface="Gill Sans MT"/>
                <a:cs typeface="Gill Sans MT"/>
              </a:rPr>
              <a:t> </a:t>
            </a:r>
            <a:r>
              <a:rPr sz="3200" dirty="0">
                <a:latin typeface="SimSun"/>
                <a:cs typeface="SimSun"/>
              </a:rPr>
              <a:t>y	=	0.1	*	x	+	0.3	+	noise</a:t>
            </a:r>
            <a:endParaRPr sz="3200">
              <a:latin typeface="SimSun"/>
              <a:cs typeface="SimSun"/>
            </a:endParaRPr>
          </a:p>
          <a:p>
            <a:pPr>
              <a:spcBef>
                <a:spcPts val="40"/>
              </a:spcBef>
            </a:pPr>
            <a:endParaRPr sz="3133">
              <a:latin typeface="SimSun"/>
              <a:cs typeface="SimSun"/>
            </a:endParaRPr>
          </a:p>
          <a:p>
            <a:pPr marL="16933">
              <a:spcBef>
                <a:spcPts val="7"/>
              </a:spcBef>
              <a:tabLst>
                <a:tab pos="1764409" algn="l"/>
                <a:tab pos="2170798" algn="l"/>
                <a:tab pos="2577188" algn="l"/>
                <a:tab pos="2983579" algn="l"/>
                <a:tab pos="3389969" algn="l"/>
                <a:tab pos="3796358" algn="l"/>
              </a:tabLst>
            </a:pPr>
            <a:r>
              <a:rPr sz="3200" b="1" spc="-33" dirty="0">
                <a:latin typeface="Gill Sans MT"/>
                <a:cs typeface="Gill Sans MT"/>
              </a:rPr>
              <a:t>Model</a:t>
            </a:r>
            <a:r>
              <a:rPr sz="3200" spc="-33" dirty="0">
                <a:latin typeface="Gill Sans MT"/>
                <a:cs typeface="Gill Sans MT"/>
              </a:rPr>
              <a:t>:</a:t>
            </a:r>
            <a:r>
              <a:rPr sz="3200" spc="-100" dirty="0">
                <a:latin typeface="Gill Sans MT"/>
                <a:cs typeface="Gill Sans MT"/>
              </a:rPr>
              <a:t> </a:t>
            </a:r>
            <a:r>
              <a:rPr sz="3200" dirty="0">
                <a:latin typeface="SimSun"/>
                <a:cs typeface="SimSun"/>
              </a:rPr>
              <a:t>y	=	W	*	x	+	b</a:t>
            </a:r>
            <a:endParaRPr sz="3200">
              <a:latin typeface="SimSun"/>
              <a:cs typeface="SimSun"/>
            </a:endParaRPr>
          </a:p>
          <a:p>
            <a:pPr marL="16933" marR="6773">
              <a:lnSpc>
                <a:spcPct val="151000"/>
              </a:lnSpc>
              <a:spcBef>
                <a:spcPts val="2100"/>
              </a:spcBef>
            </a:pPr>
            <a:r>
              <a:rPr sz="3200" b="1" spc="-93" dirty="0">
                <a:latin typeface="Gill Sans MT"/>
                <a:cs typeface="Gill Sans MT"/>
              </a:rPr>
              <a:t>Objective</a:t>
            </a:r>
            <a:r>
              <a:rPr sz="3200" spc="-93" dirty="0">
                <a:latin typeface="Gill Sans MT"/>
                <a:cs typeface="Gill Sans MT"/>
              </a:rPr>
              <a:t>:</a:t>
            </a:r>
            <a:r>
              <a:rPr sz="3200" spc="-100" dirty="0">
                <a:latin typeface="Gill Sans MT"/>
                <a:cs typeface="Gill Sans MT"/>
              </a:rPr>
              <a:t> </a:t>
            </a:r>
            <a:r>
              <a:rPr sz="3200" spc="67" dirty="0">
                <a:latin typeface="Gill Sans MT"/>
                <a:cs typeface="Gill Sans MT"/>
              </a:rPr>
              <a:t>Given</a:t>
            </a:r>
            <a:r>
              <a:rPr sz="3200" spc="-100" dirty="0">
                <a:latin typeface="Gill Sans MT"/>
                <a:cs typeface="Gill Sans MT"/>
              </a:rPr>
              <a:t> </a:t>
            </a:r>
            <a:r>
              <a:rPr sz="3200" spc="180" dirty="0">
                <a:latin typeface="Gill Sans MT"/>
                <a:cs typeface="Gill Sans MT"/>
              </a:rPr>
              <a:t>enough</a:t>
            </a:r>
            <a:r>
              <a:rPr sz="3200" spc="-100" dirty="0">
                <a:latin typeface="Gill Sans MT"/>
                <a:cs typeface="Gill Sans MT"/>
              </a:rPr>
              <a:t> </a:t>
            </a:r>
            <a:r>
              <a:rPr sz="3200" spc="7" dirty="0">
                <a:latin typeface="Gill Sans MT"/>
                <a:cs typeface="Gill Sans MT"/>
              </a:rPr>
              <a:t>(</a:t>
            </a:r>
            <a:r>
              <a:rPr sz="3200" spc="7" dirty="0">
                <a:latin typeface="SimSun"/>
                <a:cs typeface="SimSun"/>
              </a:rPr>
              <a:t>x</a:t>
            </a:r>
            <a:r>
              <a:rPr sz="3200" spc="7" dirty="0">
                <a:latin typeface="Gill Sans MT"/>
                <a:cs typeface="Gill Sans MT"/>
              </a:rPr>
              <a:t>,</a:t>
            </a:r>
            <a:r>
              <a:rPr sz="3200" spc="-100" dirty="0">
                <a:latin typeface="Gill Sans MT"/>
                <a:cs typeface="Gill Sans MT"/>
              </a:rPr>
              <a:t> </a:t>
            </a:r>
            <a:r>
              <a:rPr sz="3200" spc="33" dirty="0">
                <a:latin typeface="SimSun"/>
                <a:cs typeface="SimSun"/>
              </a:rPr>
              <a:t>y</a:t>
            </a:r>
            <a:r>
              <a:rPr sz="3200" spc="33" dirty="0">
                <a:latin typeface="Gill Sans MT"/>
                <a:cs typeface="Gill Sans MT"/>
              </a:rPr>
              <a:t>)</a:t>
            </a:r>
            <a:r>
              <a:rPr sz="3200" spc="-100" dirty="0">
                <a:latin typeface="Gill Sans MT"/>
                <a:cs typeface="Gill Sans MT"/>
              </a:rPr>
              <a:t> </a:t>
            </a:r>
            <a:r>
              <a:rPr sz="3200" spc="173" dirty="0">
                <a:latin typeface="Gill Sans MT"/>
                <a:cs typeface="Gill Sans MT"/>
              </a:rPr>
              <a:t>value</a:t>
            </a:r>
            <a:r>
              <a:rPr sz="3200" spc="-107" dirty="0">
                <a:latin typeface="Gill Sans MT"/>
                <a:cs typeface="Gill Sans MT"/>
              </a:rPr>
              <a:t> </a:t>
            </a:r>
            <a:r>
              <a:rPr sz="3200" spc="227" dirty="0">
                <a:latin typeface="Gill Sans MT"/>
                <a:cs typeface="Gill Sans MT"/>
              </a:rPr>
              <a:t>samples,</a:t>
            </a:r>
            <a:r>
              <a:rPr sz="3200" spc="-107" dirty="0">
                <a:latin typeface="Gill Sans MT"/>
                <a:cs typeface="Gill Sans MT"/>
              </a:rPr>
              <a:t> </a:t>
            </a:r>
            <a:r>
              <a:rPr sz="3200" spc="152" dirty="0">
                <a:latin typeface="Gill Sans MT"/>
                <a:cs typeface="Gill Sans MT"/>
              </a:rPr>
              <a:t>figure</a:t>
            </a:r>
            <a:r>
              <a:rPr sz="3200" spc="-93" dirty="0">
                <a:latin typeface="Gill Sans MT"/>
                <a:cs typeface="Gill Sans MT"/>
              </a:rPr>
              <a:t> </a:t>
            </a:r>
            <a:r>
              <a:rPr sz="3200" spc="60" dirty="0">
                <a:latin typeface="Gill Sans MT"/>
                <a:cs typeface="Gill Sans MT"/>
              </a:rPr>
              <a:t>out </a:t>
            </a:r>
            <a:r>
              <a:rPr sz="3200" spc="-873" dirty="0">
                <a:latin typeface="Gill Sans MT"/>
                <a:cs typeface="Gill Sans MT"/>
              </a:rPr>
              <a:t> </a:t>
            </a:r>
            <a:r>
              <a:rPr sz="3200" spc="87" dirty="0">
                <a:latin typeface="Gill Sans MT"/>
                <a:cs typeface="Gill Sans MT"/>
              </a:rPr>
              <a:t>th</a:t>
            </a:r>
            <a:r>
              <a:rPr sz="3200" spc="107" dirty="0">
                <a:latin typeface="Gill Sans MT"/>
                <a:cs typeface="Gill Sans MT"/>
              </a:rPr>
              <a:t>e</a:t>
            </a:r>
            <a:r>
              <a:rPr sz="3200" spc="-107" dirty="0">
                <a:latin typeface="Gill Sans MT"/>
                <a:cs typeface="Gill Sans MT"/>
              </a:rPr>
              <a:t> </a:t>
            </a:r>
            <a:r>
              <a:rPr sz="3200" spc="167" dirty="0">
                <a:latin typeface="Gill Sans MT"/>
                <a:cs typeface="Gill Sans MT"/>
              </a:rPr>
              <a:t>valu</a:t>
            </a:r>
            <a:r>
              <a:rPr sz="3200" spc="213" dirty="0">
                <a:latin typeface="Gill Sans MT"/>
                <a:cs typeface="Gill Sans MT"/>
              </a:rPr>
              <a:t>e</a:t>
            </a:r>
            <a:r>
              <a:rPr sz="3200" spc="-107" dirty="0">
                <a:latin typeface="Gill Sans MT"/>
                <a:cs typeface="Gill Sans MT"/>
              </a:rPr>
              <a:t> </a:t>
            </a:r>
            <a:r>
              <a:rPr sz="3200" spc="247" dirty="0">
                <a:latin typeface="Gill Sans MT"/>
                <a:cs typeface="Gill Sans MT"/>
              </a:rPr>
              <a:t>o</a:t>
            </a:r>
            <a:r>
              <a:rPr sz="3200" spc="113" dirty="0">
                <a:latin typeface="Gill Sans MT"/>
                <a:cs typeface="Gill Sans MT"/>
              </a:rPr>
              <a:t>f</a:t>
            </a:r>
            <a:r>
              <a:rPr sz="3200" spc="-67" dirty="0">
                <a:latin typeface="Gill Sans MT"/>
                <a:cs typeface="Gill Sans MT"/>
              </a:rPr>
              <a:t> </a:t>
            </a:r>
            <a:r>
              <a:rPr sz="3200" dirty="0">
                <a:latin typeface="SimSun"/>
                <a:cs typeface="SimSun"/>
              </a:rPr>
              <a:t>W</a:t>
            </a:r>
            <a:r>
              <a:rPr sz="3200" spc="-813" dirty="0">
                <a:latin typeface="SimSun"/>
                <a:cs typeface="SimSun"/>
              </a:rPr>
              <a:t> </a:t>
            </a:r>
            <a:r>
              <a:rPr sz="3200" spc="220" dirty="0">
                <a:latin typeface="Gill Sans MT"/>
                <a:cs typeface="Gill Sans MT"/>
              </a:rPr>
              <a:t>an</a:t>
            </a:r>
            <a:r>
              <a:rPr sz="3200" spc="253" dirty="0">
                <a:latin typeface="Gill Sans MT"/>
                <a:cs typeface="Gill Sans MT"/>
              </a:rPr>
              <a:t>d</a:t>
            </a:r>
            <a:r>
              <a:rPr sz="3200" spc="-87" dirty="0">
                <a:latin typeface="Gill Sans MT"/>
                <a:cs typeface="Gill Sans MT"/>
              </a:rPr>
              <a:t> </a:t>
            </a:r>
            <a:r>
              <a:rPr sz="3200" dirty="0">
                <a:latin typeface="SimSun"/>
                <a:cs typeface="SimSun"/>
              </a:rPr>
              <a:t>b</a:t>
            </a:r>
            <a:r>
              <a:rPr sz="3200" spc="140" dirty="0">
                <a:latin typeface="Gill Sans MT"/>
                <a:cs typeface="Gill Sans MT"/>
              </a:rPr>
              <a:t>.</a:t>
            </a:r>
            <a:endParaRPr sz="3200">
              <a:latin typeface="Gill Sans MT"/>
              <a:cs typeface="Gill Sans MT"/>
            </a:endParaRPr>
          </a:p>
        </p:txBody>
      </p:sp>
    </p:spTree>
    <p:extLst>
      <p:ext uri="{BB962C8B-B14F-4D97-AF65-F5344CB8AC3E}">
        <p14:creationId xmlns:p14="http://schemas.microsoft.com/office/powerpoint/2010/main" val="929968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12967" y="666350"/>
            <a:ext cx="6829213" cy="755762"/>
          </a:xfrm>
          <a:prstGeom prst="rect">
            <a:avLst/>
          </a:prstGeom>
        </p:spPr>
        <p:txBody>
          <a:bodyPr vert="horz" wrap="square" lIns="0" tIns="16933" rIns="0" bIns="0" rtlCol="0">
            <a:spAutoFit/>
          </a:bodyPr>
          <a:lstStyle/>
          <a:p>
            <a:pPr marL="16933">
              <a:spcBef>
                <a:spcPts val="133"/>
              </a:spcBef>
            </a:pPr>
            <a:r>
              <a:rPr sz="4800" b="1" spc="-40" dirty="0">
                <a:latin typeface="Gill Sans MT"/>
                <a:cs typeface="Gill Sans MT"/>
              </a:rPr>
              <a:t>y</a:t>
            </a:r>
            <a:r>
              <a:rPr sz="4800" b="1" spc="-152" dirty="0">
                <a:latin typeface="Gill Sans MT"/>
                <a:cs typeface="Gill Sans MT"/>
              </a:rPr>
              <a:t> </a:t>
            </a:r>
            <a:r>
              <a:rPr sz="4800" b="1" spc="-60" dirty="0">
                <a:latin typeface="Gill Sans MT"/>
                <a:cs typeface="Gill Sans MT"/>
              </a:rPr>
              <a:t>=</a:t>
            </a:r>
            <a:r>
              <a:rPr sz="4800" b="1" spc="-147" dirty="0">
                <a:latin typeface="Gill Sans MT"/>
                <a:cs typeface="Gill Sans MT"/>
              </a:rPr>
              <a:t> </a:t>
            </a:r>
            <a:r>
              <a:rPr sz="4800" b="1" spc="-1100" dirty="0">
                <a:latin typeface="Gill Sans MT"/>
                <a:cs typeface="Gill Sans MT"/>
              </a:rPr>
              <a:t>W</a:t>
            </a:r>
            <a:r>
              <a:rPr sz="4800" b="1" spc="-520" dirty="0">
                <a:latin typeface="Gill Sans MT"/>
                <a:cs typeface="Gill Sans MT"/>
              </a:rPr>
              <a:t>x</a:t>
            </a:r>
            <a:r>
              <a:rPr sz="4800" b="1" spc="-147" dirty="0">
                <a:latin typeface="Gill Sans MT"/>
                <a:cs typeface="Gill Sans MT"/>
              </a:rPr>
              <a:t> </a:t>
            </a:r>
            <a:r>
              <a:rPr sz="4800" b="1" spc="-187" dirty="0">
                <a:latin typeface="Gill Sans MT"/>
                <a:cs typeface="Gill Sans MT"/>
              </a:rPr>
              <a:t>+</a:t>
            </a:r>
            <a:r>
              <a:rPr sz="4800" b="1" spc="-152" dirty="0">
                <a:latin typeface="Gill Sans MT"/>
                <a:cs typeface="Gill Sans MT"/>
              </a:rPr>
              <a:t> </a:t>
            </a:r>
            <a:r>
              <a:rPr sz="4800" b="1" spc="-100" dirty="0">
                <a:latin typeface="Gill Sans MT"/>
                <a:cs typeface="Gill Sans MT"/>
              </a:rPr>
              <a:t>b</a:t>
            </a:r>
            <a:r>
              <a:rPr sz="4800" b="1" spc="-152" dirty="0">
                <a:latin typeface="Gill Sans MT"/>
                <a:cs typeface="Gill Sans MT"/>
              </a:rPr>
              <a:t> </a:t>
            </a:r>
            <a:r>
              <a:rPr sz="4800" b="1" spc="-53" dirty="0">
                <a:latin typeface="Gill Sans MT"/>
                <a:cs typeface="Gill Sans MT"/>
              </a:rPr>
              <a:t>i</a:t>
            </a:r>
            <a:r>
              <a:rPr sz="4800" b="1" spc="-100" dirty="0">
                <a:latin typeface="Gill Sans MT"/>
                <a:cs typeface="Gill Sans MT"/>
              </a:rPr>
              <a:t>n</a:t>
            </a:r>
            <a:r>
              <a:rPr sz="4800" b="1" spc="-140" dirty="0">
                <a:latin typeface="Gill Sans MT"/>
                <a:cs typeface="Gill Sans MT"/>
              </a:rPr>
              <a:t> </a:t>
            </a:r>
            <a:r>
              <a:rPr sz="4800" b="1" spc="-152" dirty="0">
                <a:latin typeface="Gill Sans MT"/>
                <a:cs typeface="Gill Sans MT"/>
              </a:rPr>
              <a:t>TensorFlow</a:t>
            </a:r>
            <a:endParaRPr sz="4800" dirty="0">
              <a:latin typeface="Gill Sans MT"/>
              <a:cs typeface="Gill Sans MT"/>
            </a:endParaRPr>
          </a:p>
        </p:txBody>
      </p:sp>
      <p:sp>
        <p:nvSpPr>
          <p:cNvPr id="3" name="object 3"/>
          <p:cNvSpPr txBox="1"/>
          <p:nvPr/>
        </p:nvSpPr>
        <p:spPr>
          <a:xfrm>
            <a:off x="771566" y="1826607"/>
            <a:ext cx="3878580" cy="386430"/>
          </a:xfrm>
          <a:prstGeom prst="rect">
            <a:avLst/>
          </a:prstGeom>
        </p:spPr>
        <p:txBody>
          <a:bodyPr vert="horz" wrap="square" lIns="0" tIns="16933" rIns="0" bIns="0" rtlCol="0">
            <a:spAutoFit/>
          </a:bodyPr>
          <a:lstStyle/>
          <a:p>
            <a:pPr marL="16933">
              <a:spcBef>
                <a:spcPts val="133"/>
              </a:spcBef>
            </a:pPr>
            <a:r>
              <a:rPr sz="2400" spc="-7" dirty="0">
                <a:latin typeface="Consolas"/>
                <a:cs typeface="Consolas"/>
              </a:rPr>
              <a:t>import</a:t>
            </a:r>
            <a:r>
              <a:rPr sz="2400" spc="-47" dirty="0">
                <a:latin typeface="Consolas"/>
                <a:cs typeface="Consolas"/>
              </a:rPr>
              <a:t> </a:t>
            </a:r>
            <a:r>
              <a:rPr sz="2400" spc="-7" dirty="0">
                <a:latin typeface="Consolas"/>
                <a:cs typeface="Consolas"/>
              </a:rPr>
              <a:t>tensorflow</a:t>
            </a:r>
            <a:r>
              <a:rPr sz="2400" spc="-40" dirty="0">
                <a:latin typeface="Consolas"/>
                <a:cs typeface="Consolas"/>
              </a:rPr>
              <a:t> </a:t>
            </a:r>
            <a:r>
              <a:rPr sz="2400" spc="-7" dirty="0">
                <a:latin typeface="Consolas"/>
                <a:cs typeface="Consolas"/>
              </a:rPr>
              <a:t>as</a:t>
            </a:r>
            <a:r>
              <a:rPr sz="2400" spc="-47" dirty="0">
                <a:latin typeface="Consolas"/>
                <a:cs typeface="Consolas"/>
              </a:rPr>
              <a:t> </a:t>
            </a:r>
            <a:r>
              <a:rPr sz="2400" spc="-7" dirty="0">
                <a:latin typeface="Consolas"/>
                <a:cs typeface="Consolas"/>
              </a:rPr>
              <a:t>tf</a:t>
            </a:r>
            <a:endParaRPr sz="2400">
              <a:latin typeface="Consolas"/>
              <a:cs typeface="Consolas"/>
            </a:endParaRPr>
          </a:p>
        </p:txBody>
      </p:sp>
    </p:spTree>
    <p:extLst>
      <p:ext uri="{BB962C8B-B14F-4D97-AF65-F5344CB8AC3E}">
        <p14:creationId xmlns:p14="http://schemas.microsoft.com/office/powerpoint/2010/main" val="31090488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2967" y="671161"/>
            <a:ext cx="6829213" cy="755762"/>
          </a:xfrm>
          <a:prstGeom prst="rect">
            <a:avLst/>
          </a:prstGeom>
        </p:spPr>
        <p:txBody>
          <a:bodyPr vert="horz" wrap="square" lIns="0" tIns="16933" rIns="0" bIns="0" rtlCol="0" anchor="ctr">
            <a:spAutoFit/>
          </a:bodyPr>
          <a:lstStyle/>
          <a:p>
            <a:pPr marL="16933">
              <a:lnSpc>
                <a:spcPct val="100000"/>
              </a:lnSpc>
              <a:spcBef>
                <a:spcPts val="133"/>
              </a:spcBef>
            </a:pPr>
            <a:r>
              <a:rPr sz="4800" spc="-40" dirty="0"/>
              <a:t>y</a:t>
            </a:r>
            <a:r>
              <a:rPr sz="4800" spc="-152" dirty="0"/>
              <a:t> </a:t>
            </a:r>
            <a:r>
              <a:rPr sz="4800" spc="-60" dirty="0"/>
              <a:t>=</a:t>
            </a:r>
            <a:r>
              <a:rPr sz="4800" spc="-147" dirty="0"/>
              <a:t> </a:t>
            </a:r>
            <a:r>
              <a:rPr sz="4800" spc="-1100" dirty="0"/>
              <a:t>W</a:t>
            </a:r>
            <a:r>
              <a:rPr lang="en-US" sz="4800" spc="-1100" dirty="0"/>
              <a:t>    </a:t>
            </a:r>
            <a:r>
              <a:rPr sz="4800" spc="-520" dirty="0"/>
              <a:t>x</a:t>
            </a:r>
            <a:r>
              <a:rPr sz="4800" spc="-147" dirty="0"/>
              <a:t> </a:t>
            </a:r>
            <a:r>
              <a:rPr sz="4800" spc="-187" dirty="0"/>
              <a:t>+</a:t>
            </a:r>
            <a:r>
              <a:rPr sz="4800" spc="-152" dirty="0"/>
              <a:t> </a:t>
            </a:r>
            <a:r>
              <a:rPr sz="4800" spc="-100" dirty="0"/>
              <a:t>b</a:t>
            </a:r>
            <a:r>
              <a:rPr sz="4800" spc="-152" dirty="0"/>
              <a:t> </a:t>
            </a:r>
            <a:r>
              <a:rPr sz="4800" spc="-53" dirty="0"/>
              <a:t>i</a:t>
            </a:r>
            <a:r>
              <a:rPr sz="4800" spc="-100" dirty="0"/>
              <a:t>n</a:t>
            </a:r>
            <a:r>
              <a:rPr sz="4800" spc="-140" dirty="0"/>
              <a:t> </a:t>
            </a:r>
            <a:r>
              <a:rPr sz="4800" spc="-152" dirty="0"/>
              <a:t>TensorFlow</a:t>
            </a:r>
            <a:endParaRPr sz="4800" dirty="0"/>
          </a:p>
        </p:txBody>
      </p:sp>
      <p:sp>
        <p:nvSpPr>
          <p:cNvPr id="3" name="object 3"/>
          <p:cNvSpPr txBox="1"/>
          <p:nvPr/>
        </p:nvSpPr>
        <p:spPr>
          <a:xfrm>
            <a:off x="771565" y="1826608"/>
            <a:ext cx="7741920" cy="1776619"/>
          </a:xfrm>
          <a:prstGeom prst="rect">
            <a:avLst/>
          </a:prstGeom>
        </p:spPr>
        <p:txBody>
          <a:bodyPr vert="horz" wrap="square" lIns="0" tIns="16933" rIns="0" bIns="0" rtlCol="0">
            <a:spAutoFit/>
          </a:bodyPr>
          <a:lstStyle/>
          <a:p>
            <a:pPr marL="16933">
              <a:spcBef>
                <a:spcPts val="133"/>
              </a:spcBef>
            </a:pPr>
            <a:r>
              <a:rPr sz="2400" spc="-7" dirty="0">
                <a:latin typeface="Consolas"/>
                <a:cs typeface="Consolas"/>
              </a:rPr>
              <a:t>import</a:t>
            </a:r>
            <a:r>
              <a:rPr sz="2400" spc="-40" dirty="0">
                <a:latin typeface="Consolas"/>
                <a:cs typeface="Consolas"/>
              </a:rPr>
              <a:t> </a:t>
            </a:r>
            <a:r>
              <a:rPr sz="2400" spc="-7" dirty="0">
                <a:latin typeface="Consolas"/>
                <a:cs typeface="Consolas"/>
              </a:rPr>
              <a:t>tensorflow</a:t>
            </a:r>
            <a:r>
              <a:rPr sz="2400" spc="-40" dirty="0">
                <a:latin typeface="Consolas"/>
                <a:cs typeface="Consolas"/>
              </a:rPr>
              <a:t> </a:t>
            </a:r>
            <a:r>
              <a:rPr sz="2400" spc="-7" dirty="0">
                <a:latin typeface="Consolas"/>
                <a:cs typeface="Consolas"/>
              </a:rPr>
              <a:t>as</a:t>
            </a:r>
            <a:r>
              <a:rPr sz="2400" spc="-40" dirty="0">
                <a:latin typeface="Consolas"/>
                <a:cs typeface="Consolas"/>
              </a:rPr>
              <a:t> </a:t>
            </a:r>
            <a:r>
              <a:rPr sz="2400" spc="-7" dirty="0">
                <a:latin typeface="Consolas"/>
                <a:cs typeface="Consolas"/>
              </a:rPr>
              <a:t>tf</a:t>
            </a:r>
            <a:endParaRPr sz="2400">
              <a:latin typeface="Consolas"/>
              <a:cs typeface="Consolas"/>
            </a:endParaRPr>
          </a:p>
          <a:p>
            <a:pPr>
              <a:spcBef>
                <a:spcPts val="27"/>
              </a:spcBef>
            </a:pPr>
            <a:endParaRPr sz="3067">
              <a:latin typeface="Consolas"/>
              <a:cs typeface="Consolas"/>
            </a:endParaRPr>
          </a:p>
          <a:p>
            <a:pPr marL="16933"/>
            <a:r>
              <a:rPr sz="2400" dirty="0">
                <a:latin typeface="Consolas"/>
                <a:cs typeface="Consolas"/>
              </a:rPr>
              <a:t>x</a:t>
            </a:r>
            <a:r>
              <a:rPr sz="2400" spc="-40" dirty="0">
                <a:latin typeface="Consolas"/>
                <a:cs typeface="Consolas"/>
              </a:rPr>
              <a:t> </a:t>
            </a:r>
            <a:r>
              <a:rPr sz="2400" dirty="0">
                <a:latin typeface="Consolas"/>
                <a:cs typeface="Consolas"/>
              </a:rPr>
              <a:t>=</a:t>
            </a:r>
            <a:r>
              <a:rPr sz="2400" spc="-40" dirty="0">
                <a:latin typeface="Consolas"/>
                <a:cs typeface="Consolas"/>
              </a:rPr>
              <a:t> </a:t>
            </a:r>
            <a:r>
              <a:rPr sz="2400" spc="-7" dirty="0">
                <a:latin typeface="Consolas"/>
                <a:cs typeface="Consolas"/>
              </a:rPr>
              <a:t>tf.placeholder(</a:t>
            </a:r>
            <a:r>
              <a:rPr sz="2400" b="1" spc="-7" dirty="0">
                <a:solidFill>
                  <a:srgbClr val="EE6C00"/>
                </a:solidFill>
                <a:latin typeface="Consolas"/>
                <a:cs typeface="Consolas"/>
              </a:rPr>
              <a:t>shape</a:t>
            </a:r>
            <a:r>
              <a:rPr sz="2400" spc="-7" dirty="0">
                <a:latin typeface="Consolas"/>
                <a:cs typeface="Consolas"/>
              </a:rPr>
              <a:t>=[None],</a:t>
            </a:r>
            <a:endParaRPr sz="2400">
              <a:latin typeface="Consolas"/>
              <a:cs typeface="Consolas"/>
            </a:endParaRPr>
          </a:p>
          <a:p>
            <a:pPr marL="3196087">
              <a:spcBef>
                <a:spcPts val="1420"/>
              </a:spcBef>
            </a:pPr>
            <a:r>
              <a:rPr sz="2400" spc="-7" dirty="0">
                <a:latin typeface="Consolas"/>
                <a:cs typeface="Consolas"/>
              </a:rPr>
              <a:t>dtype=tf.float32,</a:t>
            </a:r>
            <a:r>
              <a:rPr sz="2400" spc="-13" dirty="0">
                <a:latin typeface="Consolas"/>
                <a:cs typeface="Consolas"/>
              </a:rPr>
              <a:t> </a:t>
            </a:r>
            <a:r>
              <a:rPr sz="2400" b="1" spc="-7" dirty="0">
                <a:solidFill>
                  <a:srgbClr val="EE6C00"/>
                </a:solidFill>
                <a:latin typeface="Consolas"/>
                <a:cs typeface="Consolas"/>
              </a:rPr>
              <a:t>name</a:t>
            </a:r>
            <a:r>
              <a:rPr sz="2400" spc="-7" dirty="0">
                <a:latin typeface="Consolas"/>
                <a:cs typeface="Consolas"/>
              </a:rPr>
              <a:t>=”x”)</a:t>
            </a:r>
            <a:endParaRPr sz="2400">
              <a:latin typeface="Consolas"/>
              <a:cs typeface="Consolas"/>
            </a:endParaRPr>
          </a:p>
        </p:txBody>
      </p:sp>
    </p:spTree>
    <p:extLst>
      <p:ext uri="{BB962C8B-B14F-4D97-AF65-F5344CB8AC3E}">
        <p14:creationId xmlns:p14="http://schemas.microsoft.com/office/powerpoint/2010/main" val="42045033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2967" y="671161"/>
            <a:ext cx="6829213" cy="755762"/>
          </a:xfrm>
          <a:prstGeom prst="rect">
            <a:avLst/>
          </a:prstGeom>
        </p:spPr>
        <p:txBody>
          <a:bodyPr vert="horz" wrap="square" lIns="0" tIns="16933" rIns="0" bIns="0" rtlCol="0" anchor="ctr">
            <a:spAutoFit/>
          </a:bodyPr>
          <a:lstStyle/>
          <a:p>
            <a:pPr marL="16933">
              <a:lnSpc>
                <a:spcPct val="100000"/>
              </a:lnSpc>
              <a:spcBef>
                <a:spcPts val="133"/>
              </a:spcBef>
            </a:pPr>
            <a:r>
              <a:rPr sz="4800" spc="-40" dirty="0"/>
              <a:t>y</a:t>
            </a:r>
            <a:r>
              <a:rPr sz="4800" spc="-152" dirty="0"/>
              <a:t> </a:t>
            </a:r>
            <a:r>
              <a:rPr sz="4800" spc="-60" dirty="0"/>
              <a:t>=</a:t>
            </a:r>
            <a:r>
              <a:rPr sz="4800" spc="-147" dirty="0"/>
              <a:t> </a:t>
            </a:r>
            <a:r>
              <a:rPr sz="4800" spc="-1100" dirty="0"/>
              <a:t>W</a:t>
            </a:r>
            <a:r>
              <a:rPr sz="4800" spc="-520" dirty="0"/>
              <a:t>x</a:t>
            </a:r>
            <a:r>
              <a:rPr sz="4800" spc="-147" dirty="0"/>
              <a:t> </a:t>
            </a:r>
            <a:r>
              <a:rPr sz="4800" spc="-187" dirty="0"/>
              <a:t>+</a:t>
            </a:r>
            <a:r>
              <a:rPr sz="4800" spc="-152" dirty="0"/>
              <a:t> </a:t>
            </a:r>
            <a:r>
              <a:rPr sz="4800" spc="-100" dirty="0"/>
              <a:t>b</a:t>
            </a:r>
            <a:r>
              <a:rPr sz="4800" spc="-152" dirty="0"/>
              <a:t> </a:t>
            </a:r>
            <a:r>
              <a:rPr sz="4800" spc="-53" dirty="0"/>
              <a:t>i</a:t>
            </a:r>
            <a:r>
              <a:rPr sz="4800" spc="-100" dirty="0"/>
              <a:t>n</a:t>
            </a:r>
            <a:r>
              <a:rPr sz="4800" spc="-140" dirty="0"/>
              <a:t> </a:t>
            </a:r>
            <a:r>
              <a:rPr sz="4800" spc="-152" dirty="0"/>
              <a:t>TensorFlow</a:t>
            </a:r>
            <a:endParaRPr sz="4800" dirty="0"/>
          </a:p>
        </p:txBody>
      </p:sp>
      <p:sp>
        <p:nvSpPr>
          <p:cNvPr id="3" name="object 3"/>
          <p:cNvSpPr txBox="1"/>
          <p:nvPr/>
        </p:nvSpPr>
        <p:spPr>
          <a:xfrm>
            <a:off x="771566" y="1826607"/>
            <a:ext cx="7727527" cy="2617939"/>
          </a:xfrm>
          <a:prstGeom prst="rect">
            <a:avLst/>
          </a:prstGeom>
        </p:spPr>
        <p:txBody>
          <a:bodyPr vert="horz" wrap="square" lIns="0" tIns="16933" rIns="0" bIns="0" rtlCol="0">
            <a:spAutoFit/>
          </a:bodyPr>
          <a:lstStyle/>
          <a:p>
            <a:pPr marL="16933">
              <a:spcBef>
                <a:spcPts val="133"/>
              </a:spcBef>
            </a:pPr>
            <a:r>
              <a:rPr sz="2400" spc="-7" dirty="0">
                <a:latin typeface="Consolas"/>
                <a:cs typeface="Consolas"/>
              </a:rPr>
              <a:t>import</a:t>
            </a:r>
            <a:r>
              <a:rPr sz="2400" spc="-40" dirty="0">
                <a:latin typeface="Consolas"/>
                <a:cs typeface="Consolas"/>
              </a:rPr>
              <a:t> </a:t>
            </a:r>
            <a:r>
              <a:rPr sz="2400" spc="-7" dirty="0">
                <a:latin typeface="Consolas"/>
                <a:cs typeface="Consolas"/>
              </a:rPr>
              <a:t>tensorflow</a:t>
            </a:r>
            <a:r>
              <a:rPr sz="2400" spc="-40" dirty="0">
                <a:latin typeface="Consolas"/>
                <a:cs typeface="Consolas"/>
              </a:rPr>
              <a:t> </a:t>
            </a:r>
            <a:r>
              <a:rPr sz="2400" spc="-7" dirty="0">
                <a:latin typeface="Consolas"/>
                <a:cs typeface="Consolas"/>
              </a:rPr>
              <a:t>as</a:t>
            </a:r>
            <a:r>
              <a:rPr sz="2400" spc="-40" dirty="0">
                <a:latin typeface="Consolas"/>
                <a:cs typeface="Consolas"/>
              </a:rPr>
              <a:t> </a:t>
            </a:r>
            <a:r>
              <a:rPr sz="2400" spc="-7" dirty="0">
                <a:latin typeface="Consolas"/>
                <a:cs typeface="Consolas"/>
              </a:rPr>
              <a:t>tf</a:t>
            </a:r>
            <a:endParaRPr sz="2400">
              <a:latin typeface="Consolas"/>
              <a:cs typeface="Consolas"/>
            </a:endParaRPr>
          </a:p>
          <a:p>
            <a:pPr>
              <a:spcBef>
                <a:spcPts val="27"/>
              </a:spcBef>
            </a:pPr>
            <a:endParaRPr sz="3067">
              <a:latin typeface="Consolas"/>
              <a:cs typeface="Consolas"/>
            </a:endParaRPr>
          </a:p>
          <a:p>
            <a:pPr marL="16933"/>
            <a:r>
              <a:rPr sz="2400" dirty="0">
                <a:latin typeface="Consolas"/>
                <a:cs typeface="Consolas"/>
              </a:rPr>
              <a:t>x</a:t>
            </a:r>
            <a:r>
              <a:rPr sz="2400" spc="-60" dirty="0">
                <a:latin typeface="Consolas"/>
                <a:cs typeface="Consolas"/>
              </a:rPr>
              <a:t> </a:t>
            </a:r>
            <a:r>
              <a:rPr sz="2400" dirty="0">
                <a:latin typeface="Consolas"/>
                <a:cs typeface="Consolas"/>
              </a:rPr>
              <a:t>=</a:t>
            </a:r>
            <a:r>
              <a:rPr sz="2400" spc="-60" dirty="0">
                <a:latin typeface="Consolas"/>
                <a:cs typeface="Consolas"/>
              </a:rPr>
              <a:t> </a:t>
            </a:r>
            <a:r>
              <a:rPr sz="2400" spc="-7" dirty="0">
                <a:latin typeface="Consolas"/>
                <a:cs typeface="Consolas"/>
              </a:rPr>
              <a:t>tf.placeholder(shape=[None],</a:t>
            </a:r>
            <a:endParaRPr sz="2400">
              <a:latin typeface="Consolas"/>
              <a:cs typeface="Consolas"/>
            </a:endParaRPr>
          </a:p>
          <a:p>
            <a:pPr marL="3196087">
              <a:spcBef>
                <a:spcPts val="1420"/>
              </a:spcBef>
            </a:pPr>
            <a:r>
              <a:rPr sz="2400" spc="-7" dirty="0">
                <a:latin typeface="Consolas"/>
                <a:cs typeface="Consolas"/>
              </a:rPr>
              <a:t>dtype=tf.float32,</a:t>
            </a:r>
            <a:r>
              <a:rPr sz="2400" spc="-120" dirty="0">
                <a:latin typeface="Consolas"/>
                <a:cs typeface="Consolas"/>
              </a:rPr>
              <a:t> </a:t>
            </a:r>
            <a:r>
              <a:rPr sz="2400" spc="-7" dirty="0">
                <a:latin typeface="Consolas"/>
                <a:cs typeface="Consolas"/>
              </a:rPr>
              <a:t>name=”x”)</a:t>
            </a:r>
            <a:endParaRPr sz="2400">
              <a:latin typeface="Consolas"/>
              <a:cs typeface="Consolas"/>
            </a:endParaRPr>
          </a:p>
          <a:p>
            <a:pPr>
              <a:spcBef>
                <a:spcPts val="27"/>
              </a:spcBef>
            </a:pPr>
            <a:endParaRPr sz="3067">
              <a:latin typeface="Consolas"/>
              <a:cs typeface="Consolas"/>
            </a:endParaRPr>
          </a:p>
          <a:p>
            <a:pPr marL="16933"/>
            <a:r>
              <a:rPr sz="2400" dirty="0">
                <a:latin typeface="Consolas"/>
                <a:cs typeface="Consolas"/>
              </a:rPr>
              <a:t>W</a:t>
            </a:r>
            <a:r>
              <a:rPr sz="2400" spc="-47" dirty="0">
                <a:latin typeface="Consolas"/>
                <a:cs typeface="Consolas"/>
              </a:rPr>
              <a:t> </a:t>
            </a:r>
            <a:r>
              <a:rPr sz="2400" dirty="0">
                <a:latin typeface="Consolas"/>
                <a:cs typeface="Consolas"/>
              </a:rPr>
              <a:t>=</a:t>
            </a:r>
            <a:r>
              <a:rPr sz="2400" spc="-40" dirty="0">
                <a:latin typeface="Consolas"/>
                <a:cs typeface="Consolas"/>
              </a:rPr>
              <a:t> </a:t>
            </a:r>
            <a:r>
              <a:rPr sz="2400" spc="-7" dirty="0">
                <a:latin typeface="Consolas"/>
                <a:cs typeface="Consolas"/>
              </a:rPr>
              <a:t>tf.get_variable(shape=[],</a:t>
            </a:r>
            <a:r>
              <a:rPr sz="2400" spc="-40" dirty="0">
                <a:latin typeface="Consolas"/>
                <a:cs typeface="Consolas"/>
              </a:rPr>
              <a:t> </a:t>
            </a:r>
            <a:r>
              <a:rPr sz="2400" spc="-7" dirty="0">
                <a:latin typeface="Consolas"/>
                <a:cs typeface="Consolas"/>
              </a:rPr>
              <a:t>name=”W”)</a:t>
            </a:r>
            <a:endParaRPr sz="2400">
              <a:latin typeface="Consolas"/>
              <a:cs typeface="Consolas"/>
            </a:endParaRPr>
          </a:p>
        </p:txBody>
      </p:sp>
    </p:spTree>
    <p:extLst>
      <p:ext uri="{BB962C8B-B14F-4D97-AF65-F5344CB8AC3E}">
        <p14:creationId xmlns:p14="http://schemas.microsoft.com/office/powerpoint/2010/main" val="9025796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2967" y="671161"/>
            <a:ext cx="6829213" cy="755762"/>
          </a:xfrm>
          <a:prstGeom prst="rect">
            <a:avLst/>
          </a:prstGeom>
        </p:spPr>
        <p:txBody>
          <a:bodyPr vert="horz" wrap="square" lIns="0" tIns="16933" rIns="0" bIns="0" rtlCol="0" anchor="ctr">
            <a:spAutoFit/>
          </a:bodyPr>
          <a:lstStyle/>
          <a:p>
            <a:pPr marL="16933">
              <a:lnSpc>
                <a:spcPct val="100000"/>
              </a:lnSpc>
              <a:spcBef>
                <a:spcPts val="133"/>
              </a:spcBef>
            </a:pPr>
            <a:r>
              <a:rPr sz="4800" spc="-40" dirty="0"/>
              <a:t>y</a:t>
            </a:r>
            <a:r>
              <a:rPr sz="4800" spc="-152" dirty="0"/>
              <a:t> </a:t>
            </a:r>
            <a:r>
              <a:rPr sz="4800" spc="-60" dirty="0"/>
              <a:t>=</a:t>
            </a:r>
            <a:r>
              <a:rPr sz="4800" spc="-147" dirty="0"/>
              <a:t> </a:t>
            </a:r>
            <a:r>
              <a:rPr sz="4800" spc="-1100" dirty="0"/>
              <a:t>W</a:t>
            </a:r>
            <a:r>
              <a:rPr sz="4800" spc="-520" dirty="0"/>
              <a:t>x</a:t>
            </a:r>
            <a:r>
              <a:rPr sz="4800" spc="-147" dirty="0"/>
              <a:t> </a:t>
            </a:r>
            <a:r>
              <a:rPr sz="4800" spc="-187" dirty="0"/>
              <a:t>+</a:t>
            </a:r>
            <a:r>
              <a:rPr sz="4800" spc="-152" dirty="0"/>
              <a:t> </a:t>
            </a:r>
            <a:r>
              <a:rPr sz="4800" spc="-100" dirty="0"/>
              <a:t>b</a:t>
            </a:r>
            <a:r>
              <a:rPr sz="4800" spc="-152" dirty="0"/>
              <a:t> </a:t>
            </a:r>
            <a:r>
              <a:rPr sz="4800" spc="-53" dirty="0"/>
              <a:t>i</a:t>
            </a:r>
            <a:r>
              <a:rPr sz="4800" spc="-100" dirty="0"/>
              <a:t>n</a:t>
            </a:r>
            <a:r>
              <a:rPr sz="4800" spc="-140" dirty="0"/>
              <a:t> </a:t>
            </a:r>
            <a:r>
              <a:rPr sz="4800" spc="-152" dirty="0"/>
              <a:t>TensorFlow</a:t>
            </a:r>
            <a:endParaRPr sz="4800" dirty="0"/>
          </a:p>
        </p:txBody>
      </p:sp>
      <p:sp>
        <p:nvSpPr>
          <p:cNvPr id="3" name="object 3"/>
          <p:cNvSpPr txBox="1"/>
          <p:nvPr/>
        </p:nvSpPr>
        <p:spPr>
          <a:xfrm>
            <a:off x="771566" y="1826607"/>
            <a:ext cx="7727527" cy="3446050"/>
          </a:xfrm>
          <a:prstGeom prst="rect">
            <a:avLst/>
          </a:prstGeom>
        </p:spPr>
        <p:txBody>
          <a:bodyPr vert="horz" wrap="square" lIns="0" tIns="16933" rIns="0" bIns="0" rtlCol="0">
            <a:spAutoFit/>
          </a:bodyPr>
          <a:lstStyle/>
          <a:p>
            <a:pPr marL="16933">
              <a:spcBef>
                <a:spcPts val="133"/>
              </a:spcBef>
            </a:pPr>
            <a:r>
              <a:rPr sz="2400" spc="-7" dirty="0">
                <a:latin typeface="Consolas"/>
                <a:cs typeface="Consolas"/>
              </a:rPr>
              <a:t>import</a:t>
            </a:r>
            <a:r>
              <a:rPr sz="2400" spc="-40" dirty="0">
                <a:latin typeface="Consolas"/>
                <a:cs typeface="Consolas"/>
              </a:rPr>
              <a:t> </a:t>
            </a:r>
            <a:r>
              <a:rPr sz="2400" spc="-7" dirty="0">
                <a:latin typeface="Consolas"/>
                <a:cs typeface="Consolas"/>
              </a:rPr>
              <a:t>tensorflow</a:t>
            </a:r>
            <a:r>
              <a:rPr sz="2400" spc="-40" dirty="0">
                <a:latin typeface="Consolas"/>
                <a:cs typeface="Consolas"/>
              </a:rPr>
              <a:t> </a:t>
            </a:r>
            <a:r>
              <a:rPr sz="2400" spc="-7" dirty="0">
                <a:latin typeface="Consolas"/>
                <a:cs typeface="Consolas"/>
              </a:rPr>
              <a:t>as</a:t>
            </a:r>
            <a:r>
              <a:rPr sz="2400" spc="-40" dirty="0">
                <a:latin typeface="Consolas"/>
                <a:cs typeface="Consolas"/>
              </a:rPr>
              <a:t> </a:t>
            </a:r>
            <a:r>
              <a:rPr sz="2400" spc="-7" dirty="0">
                <a:latin typeface="Consolas"/>
                <a:cs typeface="Consolas"/>
              </a:rPr>
              <a:t>tf</a:t>
            </a:r>
            <a:endParaRPr sz="2400">
              <a:latin typeface="Consolas"/>
              <a:cs typeface="Consolas"/>
            </a:endParaRPr>
          </a:p>
          <a:p>
            <a:pPr>
              <a:spcBef>
                <a:spcPts val="27"/>
              </a:spcBef>
            </a:pPr>
            <a:endParaRPr sz="3067">
              <a:latin typeface="Consolas"/>
              <a:cs typeface="Consolas"/>
            </a:endParaRPr>
          </a:p>
          <a:p>
            <a:pPr marL="16933"/>
            <a:r>
              <a:rPr sz="2400" dirty="0">
                <a:latin typeface="Consolas"/>
                <a:cs typeface="Consolas"/>
              </a:rPr>
              <a:t>x</a:t>
            </a:r>
            <a:r>
              <a:rPr sz="2400" spc="-60" dirty="0">
                <a:latin typeface="Consolas"/>
                <a:cs typeface="Consolas"/>
              </a:rPr>
              <a:t> </a:t>
            </a:r>
            <a:r>
              <a:rPr sz="2400" dirty="0">
                <a:latin typeface="Consolas"/>
                <a:cs typeface="Consolas"/>
              </a:rPr>
              <a:t>=</a:t>
            </a:r>
            <a:r>
              <a:rPr sz="2400" spc="-60" dirty="0">
                <a:latin typeface="Consolas"/>
                <a:cs typeface="Consolas"/>
              </a:rPr>
              <a:t> </a:t>
            </a:r>
            <a:r>
              <a:rPr sz="2400" spc="-7" dirty="0">
                <a:latin typeface="Consolas"/>
                <a:cs typeface="Consolas"/>
              </a:rPr>
              <a:t>tf.placeholder(shape=[None],</a:t>
            </a:r>
            <a:endParaRPr sz="2400">
              <a:latin typeface="Consolas"/>
              <a:cs typeface="Consolas"/>
            </a:endParaRPr>
          </a:p>
          <a:p>
            <a:pPr marL="3196087">
              <a:spcBef>
                <a:spcPts val="1420"/>
              </a:spcBef>
            </a:pPr>
            <a:r>
              <a:rPr sz="2400" spc="-7" dirty="0">
                <a:latin typeface="Consolas"/>
                <a:cs typeface="Consolas"/>
              </a:rPr>
              <a:t>dtype=tf.float32,</a:t>
            </a:r>
            <a:r>
              <a:rPr sz="2400" spc="-120" dirty="0">
                <a:latin typeface="Consolas"/>
                <a:cs typeface="Consolas"/>
              </a:rPr>
              <a:t> </a:t>
            </a:r>
            <a:r>
              <a:rPr sz="2400" spc="-7" dirty="0">
                <a:latin typeface="Consolas"/>
                <a:cs typeface="Consolas"/>
              </a:rPr>
              <a:t>name=”x”)</a:t>
            </a:r>
            <a:endParaRPr sz="2400">
              <a:latin typeface="Consolas"/>
              <a:cs typeface="Consolas"/>
            </a:endParaRPr>
          </a:p>
          <a:p>
            <a:pPr marL="16933" marR="1180224">
              <a:lnSpc>
                <a:spcPct val="225700"/>
              </a:lnSpc>
            </a:pPr>
            <a:r>
              <a:rPr sz="2400" dirty="0">
                <a:latin typeface="Consolas"/>
                <a:cs typeface="Consolas"/>
              </a:rPr>
              <a:t>W</a:t>
            </a:r>
            <a:r>
              <a:rPr sz="2400" spc="-53" dirty="0">
                <a:latin typeface="Consolas"/>
                <a:cs typeface="Consolas"/>
              </a:rPr>
              <a:t> </a:t>
            </a:r>
            <a:r>
              <a:rPr sz="2400" dirty="0">
                <a:latin typeface="Consolas"/>
                <a:cs typeface="Consolas"/>
              </a:rPr>
              <a:t>=</a:t>
            </a:r>
            <a:r>
              <a:rPr sz="2400" spc="-47" dirty="0">
                <a:latin typeface="Consolas"/>
                <a:cs typeface="Consolas"/>
              </a:rPr>
              <a:t> </a:t>
            </a:r>
            <a:r>
              <a:rPr sz="2400" spc="-7" dirty="0">
                <a:latin typeface="Consolas"/>
                <a:cs typeface="Consolas"/>
              </a:rPr>
              <a:t>tf.get_variable(shape=[],</a:t>
            </a:r>
            <a:r>
              <a:rPr sz="2400" spc="-47" dirty="0">
                <a:latin typeface="Consolas"/>
                <a:cs typeface="Consolas"/>
              </a:rPr>
              <a:t> </a:t>
            </a:r>
            <a:r>
              <a:rPr sz="2400" spc="-7" dirty="0">
                <a:latin typeface="Consolas"/>
                <a:cs typeface="Consolas"/>
              </a:rPr>
              <a:t>name=”W”) </a:t>
            </a:r>
            <a:r>
              <a:rPr sz="2400" spc="-1300" dirty="0">
                <a:latin typeface="Consolas"/>
                <a:cs typeface="Consolas"/>
              </a:rPr>
              <a:t> </a:t>
            </a:r>
            <a:r>
              <a:rPr sz="2400" dirty="0">
                <a:latin typeface="Consolas"/>
                <a:cs typeface="Consolas"/>
              </a:rPr>
              <a:t>b</a:t>
            </a:r>
            <a:r>
              <a:rPr sz="2400" spc="-53" dirty="0">
                <a:latin typeface="Consolas"/>
                <a:cs typeface="Consolas"/>
              </a:rPr>
              <a:t> </a:t>
            </a:r>
            <a:r>
              <a:rPr sz="2400" dirty="0">
                <a:latin typeface="Consolas"/>
                <a:cs typeface="Consolas"/>
              </a:rPr>
              <a:t>=</a:t>
            </a:r>
            <a:r>
              <a:rPr sz="2400" spc="-47" dirty="0">
                <a:latin typeface="Consolas"/>
                <a:cs typeface="Consolas"/>
              </a:rPr>
              <a:t> </a:t>
            </a:r>
            <a:r>
              <a:rPr sz="2400" spc="-7" dirty="0">
                <a:latin typeface="Consolas"/>
                <a:cs typeface="Consolas"/>
              </a:rPr>
              <a:t>tf.get_variable(shape=[],</a:t>
            </a:r>
            <a:r>
              <a:rPr sz="2400" spc="-47" dirty="0">
                <a:latin typeface="Consolas"/>
                <a:cs typeface="Consolas"/>
              </a:rPr>
              <a:t> </a:t>
            </a:r>
            <a:r>
              <a:rPr sz="2400" spc="-7" dirty="0">
                <a:latin typeface="Consolas"/>
                <a:cs typeface="Consolas"/>
              </a:rPr>
              <a:t>name=”b”)</a:t>
            </a:r>
            <a:endParaRPr sz="2400">
              <a:latin typeface="Consolas"/>
              <a:cs typeface="Consolas"/>
            </a:endParaRPr>
          </a:p>
        </p:txBody>
      </p:sp>
    </p:spTree>
    <p:extLst>
      <p:ext uri="{BB962C8B-B14F-4D97-AF65-F5344CB8AC3E}">
        <p14:creationId xmlns:p14="http://schemas.microsoft.com/office/powerpoint/2010/main" val="26520608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2967" y="671161"/>
            <a:ext cx="6829213" cy="755762"/>
          </a:xfrm>
          <a:prstGeom prst="rect">
            <a:avLst/>
          </a:prstGeom>
        </p:spPr>
        <p:txBody>
          <a:bodyPr vert="horz" wrap="square" lIns="0" tIns="16933" rIns="0" bIns="0" rtlCol="0" anchor="ctr">
            <a:spAutoFit/>
          </a:bodyPr>
          <a:lstStyle/>
          <a:p>
            <a:pPr marL="16933">
              <a:lnSpc>
                <a:spcPct val="100000"/>
              </a:lnSpc>
              <a:spcBef>
                <a:spcPts val="133"/>
              </a:spcBef>
            </a:pPr>
            <a:r>
              <a:rPr sz="4800" spc="-40" dirty="0"/>
              <a:t>y</a:t>
            </a:r>
            <a:r>
              <a:rPr sz="4800" spc="-152" dirty="0"/>
              <a:t> </a:t>
            </a:r>
            <a:r>
              <a:rPr sz="4800" spc="-60" dirty="0"/>
              <a:t>=</a:t>
            </a:r>
            <a:r>
              <a:rPr sz="4800" spc="-147" dirty="0"/>
              <a:t> </a:t>
            </a:r>
            <a:r>
              <a:rPr sz="4800" spc="-1100" dirty="0"/>
              <a:t>W</a:t>
            </a:r>
            <a:r>
              <a:rPr sz="4800" spc="-520" dirty="0"/>
              <a:t>x</a:t>
            </a:r>
            <a:r>
              <a:rPr sz="4800" spc="-147" dirty="0"/>
              <a:t> </a:t>
            </a:r>
            <a:r>
              <a:rPr sz="4800" spc="-187" dirty="0"/>
              <a:t>+</a:t>
            </a:r>
            <a:r>
              <a:rPr sz="4800" spc="-152" dirty="0"/>
              <a:t> </a:t>
            </a:r>
            <a:r>
              <a:rPr sz="4800" spc="-100" dirty="0"/>
              <a:t>b</a:t>
            </a:r>
            <a:r>
              <a:rPr sz="4800" spc="-152" dirty="0"/>
              <a:t> </a:t>
            </a:r>
            <a:r>
              <a:rPr sz="4800" spc="-53" dirty="0"/>
              <a:t>i</a:t>
            </a:r>
            <a:r>
              <a:rPr sz="4800" spc="-100" dirty="0"/>
              <a:t>n</a:t>
            </a:r>
            <a:r>
              <a:rPr sz="4800" spc="-140" dirty="0"/>
              <a:t> </a:t>
            </a:r>
            <a:r>
              <a:rPr sz="4800" spc="-152" dirty="0"/>
              <a:t>TensorFlow</a:t>
            </a:r>
            <a:endParaRPr sz="4800" dirty="0"/>
          </a:p>
        </p:txBody>
      </p:sp>
      <p:sp>
        <p:nvSpPr>
          <p:cNvPr id="3" name="object 3"/>
          <p:cNvSpPr txBox="1"/>
          <p:nvPr/>
        </p:nvSpPr>
        <p:spPr>
          <a:xfrm>
            <a:off x="771566" y="1826607"/>
            <a:ext cx="3878580" cy="386430"/>
          </a:xfrm>
          <a:prstGeom prst="rect">
            <a:avLst/>
          </a:prstGeom>
        </p:spPr>
        <p:txBody>
          <a:bodyPr vert="horz" wrap="square" lIns="0" tIns="16933" rIns="0" bIns="0" rtlCol="0">
            <a:spAutoFit/>
          </a:bodyPr>
          <a:lstStyle/>
          <a:p>
            <a:pPr marL="16933">
              <a:spcBef>
                <a:spcPts val="133"/>
              </a:spcBef>
            </a:pPr>
            <a:r>
              <a:rPr sz="2400" spc="-7" dirty="0">
                <a:latin typeface="Consolas"/>
                <a:cs typeface="Consolas"/>
              </a:rPr>
              <a:t>import</a:t>
            </a:r>
            <a:r>
              <a:rPr sz="2400" spc="-47" dirty="0">
                <a:latin typeface="Consolas"/>
                <a:cs typeface="Consolas"/>
              </a:rPr>
              <a:t> </a:t>
            </a:r>
            <a:r>
              <a:rPr sz="2400" spc="-7" dirty="0">
                <a:latin typeface="Consolas"/>
                <a:cs typeface="Consolas"/>
              </a:rPr>
              <a:t>tensorflow</a:t>
            </a:r>
            <a:r>
              <a:rPr sz="2400" spc="-40" dirty="0">
                <a:latin typeface="Consolas"/>
                <a:cs typeface="Consolas"/>
              </a:rPr>
              <a:t> </a:t>
            </a:r>
            <a:r>
              <a:rPr sz="2400" spc="-7" dirty="0">
                <a:latin typeface="Consolas"/>
                <a:cs typeface="Consolas"/>
              </a:rPr>
              <a:t>as</a:t>
            </a:r>
            <a:r>
              <a:rPr sz="2400" spc="-47" dirty="0">
                <a:latin typeface="Consolas"/>
                <a:cs typeface="Consolas"/>
              </a:rPr>
              <a:t> </a:t>
            </a:r>
            <a:r>
              <a:rPr sz="2400" spc="-7" dirty="0">
                <a:latin typeface="Consolas"/>
                <a:cs typeface="Consolas"/>
              </a:rPr>
              <a:t>tf</a:t>
            </a:r>
            <a:endParaRPr sz="2400">
              <a:latin typeface="Consolas"/>
              <a:cs typeface="Consolas"/>
            </a:endParaRPr>
          </a:p>
        </p:txBody>
      </p:sp>
      <p:sp>
        <p:nvSpPr>
          <p:cNvPr id="4" name="object 4"/>
          <p:cNvSpPr txBox="1"/>
          <p:nvPr/>
        </p:nvSpPr>
        <p:spPr>
          <a:xfrm>
            <a:off x="771566" y="2471768"/>
            <a:ext cx="7727527" cy="1117400"/>
          </a:xfrm>
          <a:prstGeom prst="rect">
            <a:avLst/>
          </a:prstGeom>
        </p:spPr>
        <p:txBody>
          <a:bodyPr vert="horz" wrap="square" lIns="0" tIns="197273" rIns="0" bIns="0" rtlCol="0">
            <a:spAutoFit/>
          </a:bodyPr>
          <a:lstStyle/>
          <a:p>
            <a:pPr marL="16933">
              <a:spcBef>
                <a:spcPts val="1553"/>
              </a:spcBef>
            </a:pPr>
            <a:r>
              <a:rPr sz="2400" dirty="0">
                <a:latin typeface="Consolas"/>
                <a:cs typeface="Consolas"/>
              </a:rPr>
              <a:t>x</a:t>
            </a:r>
            <a:r>
              <a:rPr sz="2400" spc="-60" dirty="0">
                <a:latin typeface="Consolas"/>
                <a:cs typeface="Consolas"/>
              </a:rPr>
              <a:t> </a:t>
            </a:r>
            <a:r>
              <a:rPr sz="2400" dirty="0">
                <a:latin typeface="Consolas"/>
                <a:cs typeface="Consolas"/>
              </a:rPr>
              <a:t>=</a:t>
            </a:r>
            <a:r>
              <a:rPr sz="2400" spc="-60" dirty="0">
                <a:latin typeface="Consolas"/>
                <a:cs typeface="Consolas"/>
              </a:rPr>
              <a:t> </a:t>
            </a:r>
            <a:r>
              <a:rPr sz="2400" spc="-7" dirty="0">
                <a:latin typeface="Consolas"/>
                <a:cs typeface="Consolas"/>
              </a:rPr>
              <a:t>tf.placeholder(shape=[None],</a:t>
            </a:r>
            <a:endParaRPr sz="2400">
              <a:latin typeface="Consolas"/>
              <a:cs typeface="Consolas"/>
            </a:endParaRPr>
          </a:p>
          <a:p>
            <a:pPr marL="3196087">
              <a:spcBef>
                <a:spcPts val="1420"/>
              </a:spcBef>
            </a:pPr>
            <a:r>
              <a:rPr sz="2400" spc="-7" dirty="0">
                <a:latin typeface="Consolas"/>
                <a:cs typeface="Consolas"/>
              </a:rPr>
              <a:t>dtype=tf.float32,</a:t>
            </a:r>
            <a:r>
              <a:rPr sz="2400" spc="-120" dirty="0">
                <a:latin typeface="Consolas"/>
                <a:cs typeface="Consolas"/>
              </a:rPr>
              <a:t> </a:t>
            </a:r>
            <a:r>
              <a:rPr sz="2400" spc="-7" dirty="0">
                <a:latin typeface="Consolas"/>
                <a:cs typeface="Consolas"/>
              </a:rPr>
              <a:t>name=”x”)</a:t>
            </a:r>
            <a:endParaRPr sz="2400">
              <a:latin typeface="Consolas"/>
              <a:cs typeface="Consolas"/>
            </a:endParaRPr>
          </a:p>
        </p:txBody>
      </p:sp>
      <p:sp>
        <p:nvSpPr>
          <p:cNvPr id="5" name="object 5"/>
          <p:cNvSpPr txBox="1"/>
          <p:nvPr/>
        </p:nvSpPr>
        <p:spPr>
          <a:xfrm>
            <a:off x="771566" y="4023707"/>
            <a:ext cx="6554047" cy="386430"/>
          </a:xfrm>
          <a:prstGeom prst="rect">
            <a:avLst/>
          </a:prstGeom>
        </p:spPr>
        <p:txBody>
          <a:bodyPr vert="horz" wrap="square" lIns="0" tIns="16933" rIns="0" bIns="0" rtlCol="0">
            <a:spAutoFit/>
          </a:bodyPr>
          <a:lstStyle/>
          <a:p>
            <a:pPr marL="16933">
              <a:spcBef>
                <a:spcPts val="133"/>
              </a:spcBef>
            </a:pPr>
            <a:r>
              <a:rPr sz="2400" dirty="0">
                <a:latin typeface="Consolas"/>
                <a:cs typeface="Consolas"/>
              </a:rPr>
              <a:t>W</a:t>
            </a:r>
            <a:r>
              <a:rPr sz="2400" spc="-47" dirty="0">
                <a:latin typeface="Consolas"/>
                <a:cs typeface="Consolas"/>
              </a:rPr>
              <a:t> </a:t>
            </a:r>
            <a:r>
              <a:rPr sz="2400" dirty="0">
                <a:latin typeface="Consolas"/>
                <a:cs typeface="Consolas"/>
              </a:rPr>
              <a:t>=</a:t>
            </a:r>
            <a:r>
              <a:rPr sz="2400" spc="-47" dirty="0">
                <a:latin typeface="Consolas"/>
                <a:cs typeface="Consolas"/>
              </a:rPr>
              <a:t> </a:t>
            </a:r>
            <a:r>
              <a:rPr sz="2400" spc="-7" dirty="0">
                <a:latin typeface="Consolas"/>
                <a:cs typeface="Consolas"/>
              </a:rPr>
              <a:t>tf.get_variable(shape=[],</a:t>
            </a:r>
            <a:r>
              <a:rPr sz="2400" spc="-47" dirty="0">
                <a:latin typeface="Consolas"/>
                <a:cs typeface="Consolas"/>
              </a:rPr>
              <a:t> </a:t>
            </a:r>
            <a:r>
              <a:rPr sz="2400" spc="-7" dirty="0">
                <a:latin typeface="Consolas"/>
                <a:cs typeface="Consolas"/>
              </a:rPr>
              <a:t>name=”W”)</a:t>
            </a:r>
            <a:endParaRPr sz="2400">
              <a:latin typeface="Consolas"/>
              <a:cs typeface="Consolas"/>
            </a:endParaRPr>
          </a:p>
        </p:txBody>
      </p:sp>
      <p:sp>
        <p:nvSpPr>
          <p:cNvPr id="6" name="object 6"/>
          <p:cNvSpPr txBox="1"/>
          <p:nvPr/>
        </p:nvSpPr>
        <p:spPr>
          <a:xfrm>
            <a:off x="771566" y="4849207"/>
            <a:ext cx="6554047" cy="386430"/>
          </a:xfrm>
          <a:prstGeom prst="rect">
            <a:avLst/>
          </a:prstGeom>
        </p:spPr>
        <p:txBody>
          <a:bodyPr vert="horz" wrap="square" lIns="0" tIns="16933" rIns="0" bIns="0" rtlCol="0">
            <a:spAutoFit/>
          </a:bodyPr>
          <a:lstStyle/>
          <a:p>
            <a:pPr marL="16933">
              <a:spcBef>
                <a:spcPts val="133"/>
              </a:spcBef>
            </a:pPr>
            <a:r>
              <a:rPr sz="2400" dirty="0">
                <a:latin typeface="Consolas"/>
                <a:cs typeface="Consolas"/>
              </a:rPr>
              <a:t>b</a:t>
            </a:r>
            <a:r>
              <a:rPr sz="2400" spc="-47" dirty="0">
                <a:latin typeface="Consolas"/>
                <a:cs typeface="Consolas"/>
              </a:rPr>
              <a:t> </a:t>
            </a:r>
            <a:r>
              <a:rPr sz="2400" dirty="0">
                <a:latin typeface="Consolas"/>
                <a:cs typeface="Consolas"/>
              </a:rPr>
              <a:t>=</a:t>
            </a:r>
            <a:r>
              <a:rPr sz="2400" spc="-47" dirty="0">
                <a:latin typeface="Consolas"/>
                <a:cs typeface="Consolas"/>
              </a:rPr>
              <a:t> </a:t>
            </a:r>
            <a:r>
              <a:rPr sz="2400" spc="-7" dirty="0">
                <a:latin typeface="Consolas"/>
                <a:cs typeface="Consolas"/>
              </a:rPr>
              <a:t>tf.get_variable(shape=[],</a:t>
            </a:r>
            <a:r>
              <a:rPr sz="2400" spc="-47" dirty="0">
                <a:latin typeface="Consolas"/>
                <a:cs typeface="Consolas"/>
              </a:rPr>
              <a:t> </a:t>
            </a:r>
            <a:r>
              <a:rPr sz="2400" spc="-7" dirty="0">
                <a:latin typeface="Consolas"/>
                <a:cs typeface="Consolas"/>
              </a:rPr>
              <a:t>name=”b”)</a:t>
            </a:r>
            <a:endParaRPr sz="2400">
              <a:latin typeface="Consolas"/>
              <a:cs typeface="Consolas"/>
            </a:endParaRPr>
          </a:p>
        </p:txBody>
      </p:sp>
      <p:sp>
        <p:nvSpPr>
          <p:cNvPr id="7" name="object 7"/>
          <p:cNvSpPr txBox="1"/>
          <p:nvPr/>
        </p:nvSpPr>
        <p:spPr>
          <a:xfrm>
            <a:off x="771565" y="5674707"/>
            <a:ext cx="2208107" cy="386430"/>
          </a:xfrm>
          <a:prstGeom prst="rect">
            <a:avLst/>
          </a:prstGeom>
        </p:spPr>
        <p:txBody>
          <a:bodyPr vert="horz" wrap="square" lIns="0" tIns="16933" rIns="0" bIns="0" rtlCol="0">
            <a:spAutoFit/>
          </a:bodyPr>
          <a:lstStyle/>
          <a:p>
            <a:pPr marL="16933">
              <a:spcBef>
                <a:spcPts val="133"/>
              </a:spcBef>
            </a:pPr>
            <a:r>
              <a:rPr sz="2400" dirty="0">
                <a:latin typeface="Consolas"/>
                <a:cs typeface="Consolas"/>
              </a:rPr>
              <a:t>y</a:t>
            </a:r>
            <a:r>
              <a:rPr sz="2400" spc="-33" dirty="0">
                <a:latin typeface="Consolas"/>
                <a:cs typeface="Consolas"/>
              </a:rPr>
              <a:t> </a:t>
            </a:r>
            <a:r>
              <a:rPr sz="2400" dirty="0">
                <a:latin typeface="Consolas"/>
                <a:cs typeface="Consolas"/>
              </a:rPr>
              <a:t>=</a:t>
            </a:r>
            <a:r>
              <a:rPr sz="2400" spc="-27" dirty="0">
                <a:latin typeface="Consolas"/>
                <a:cs typeface="Consolas"/>
              </a:rPr>
              <a:t> </a:t>
            </a:r>
            <a:r>
              <a:rPr sz="2400" dirty="0">
                <a:latin typeface="Consolas"/>
                <a:cs typeface="Consolas"/>
              </a:rPr>
              <a:t>W</a:t>
            </a:r>
            <a:r>
              <a:rPr sz="2400" spc="-27" dirty="0">
                <a:latin typeface="Consolas"/>
                <a:cs typeface="Consolas"/>
              </a:rPr>
              <a:t> </a:t>
            </a:r>
            <a:r>
              <a:rPr sz="2400" dirty="0">
                <a:latin typeface="Consolas"/>
                <a:cs typeface="Consolas"/>
              </a:rPr>
              <a:t>*</a:t>
            </a:r>
            <a:r>
              <a:rPr sz="2400" spc="-33" dirty="0">
                <a:latin typeface="Consolas"/>
                <a:cs typeface="Consolas"/>
              </a:rPr>
              <a:t> </a:t>
            </a:r>
            <a:r>
              <a:rPr sz="2400" dirty="0">
                <a:latin typeface="Consolas"/>
                <a:cs typeface="Consolas"/>
              </a:rPr>
              <a:t>x</a:t>
            </a:r>
            <a:r>
              <a:rPr sz="2400" spc="-27" dirty="0">
                <a:latin typeface="Consolas"/>
                <a:cs typeface="Consolas"/>
              </a:rPr>
              <a:t> </a:t>
            </a:r>
            <a:r>
              <a:rPr sz="2400" dirty="0">
                <a:latin typeface="Consolas"/>
                <a:cs typeface="Consolas"/>
              </a:rPr>
              <a:t>+</a:t>
            </a:r>
            <a:r>
              <a:rPr sz="2400" spc="-27" dirty="0">
                <a:latin typeface="Consolas"/>
                <a:cs typeface="Consolas"/>
              </a:rPr>
              <a:t> </a:t>
            </a:r>
            <a:r>
              <a:rPr sz="2400" dirty="0">
                <a:latin typeface="Consolas"/>
                <a:cs typeface="Consolas"/>
              </a:rPr>
              <a:t>b</a:t>
            </a:r>
            <a:endParaRPr sz="2400">
              <a:latin typeface="Consolas"/>
              <a:cs typeface="Consolas"/>
            </a:endParaRPr>
          </a:p>
        </p:txBody>
      </p:sp>
      <p:grpSp>
        <p:nvGrpSpPr>
          <p:cNvPr id="8" name="object 8"/>
          <p:cNvGrpSpPr/>
          <p:nvPr/>
        </p:nvGrpSpPr>
        <p:grpSpPr>
          <a:xfrm>
            <a:off x="9849549" y="2474216"/>
            <a:ext cx="729827" cy="702733"/>
            <a:chOff x="7387162" y="1855662"/>
            <a:chExt cx="547370" cy="527050"/>
          </a:xfrm>
        </p:grpSpPr>
        <p:sp>
          <p:nvSpPr>
            <p:cNvPr id="9" name="object 9"/>
            <p:cNvSpPr/>
            <p:nvPr/>
          </p:nvSpPr>
          <p:spPr>
            <a:xfrm>
              <a:off x="7391924" y="1860425"/>
              <a:ext cx="537845" cy="517525"/>
            </a:xfrm>
            <a:custGeom>
              <a:avLst/>
              <a:gdLst/>
              <a:ahLst/>
              <a:cxnLst/>
              <a:rect l="l" t="t" r="r" b="b"/>
              <a:pathLst>
                <a:path w="537845" h="517525">
                  <a:moveTo>
                    <a:pt x="268649" y="517199"/>
                  </a:moveTo>
                  <a:lnTo>
                    <a:pt x="220359" y="513033"/>
                  </a:lnTo>
                  <a:lnTo>
                    <a:pt x="174909" y="501021"/>
                  </a:lnTo>
                  <a:lnTo>
                    <a:pt x="133057" y="481893"/>
                  </a:lnTo>
                  <a:lnTo>
                    <a:pt x="95562" y="456380"/>
                  </a:lnTo>
                  <a:lnTo>
                    <a:pt x="63183" y="425212"/>
                  </a:lnTo>
                  <a:lnTo>
                    <a:pt x="36678" y="389120"/>
                  </a:lnTo>
                  <a:lnTo>
                    <a:pt x="16807" y="348833"/>
                  </a:lnTo>
                  <a:lnTo>
                    <a:pt x="4328" y="305083"/>
                  </a:lnTo>
                  <a:lnTo>
                    <a:pt x="0" y="258599"/>
                  </a:lnTo>
                  <a:lnTo>
                    <a:pt x="4328" y="212116"/>
                  </a:lnTo>
                  <a:lnTo>
                    <a:pt x="16807" y="168366"/>
                  </a:lnTo>
                  <a:lnTo>
                    <a:pt x="36678" y="128079"/>
                  </a:lnTo>
                  <a:lnTo>
                    <a:pt x="63183" y="91987"/>
                  </a:lnTo>
                  <a:lnTo>
                    <a:pt x="95562" y="60819"/>
                  </a:lnTo>
                  <a:lnTo>
                    <a:pt x="133057" y="35306"/>
                  </a:lnTo>
                  <a:lnTo>
                    <a:pt x="174909" y="16178"/>
                  </a:lnTo>
                  <a:lnTo>
                    <a:pt x="220359" y="4166"/>
                  </a:lnTo>
                  <a:lnTo>
                    <a:pt x="268649" y="0"/>
                  </a:lnTo>
                  <a:lnTo>
                    <a:pt x="321305" y="5014"/>
                  </a:lnTo>
                  <a:lnTo>
                    <a:pt x="371457" y="19684"/>
                  </a:lnTo>
                  <a:lnTo>
                    <a:pt x="417697" y="43447"/>
                  </a:lnTo>
                  <a:lnTo>
                    <a:pt x="458613" y="75742"/>
                  </a:lnTo>
                  <a:lnTo>
                    <a:pt x="492163" y="115128"/>
                  </a:lnTo>
                  <a:lnTo>
                    <a:pt x="516850" y="159638"/>
                  </a:lnTo>
                  <a:lnTo>
                    <a:pt x="532090" y="207914"/>
                  </a:lnTo>
                  <a:lnTo>
                    <a:pt x="537299" y="258599"/>
                  </a:lnTo>
                  <a:lnTo>
                    <a:pt x="532971" y="305083"/>
                  </a:lnTo>
                  <a:lnTo>
                    <a:pt x="520492" y="348833"/>
                  </a:lnTo>
                  <a:lnTo>
                    <a:pt x="500621" y="389120"/>
                  </a:lnTo>
                  <a:lnTo>
                    <a:pt x="474116" y="425212"/>
                  </a:lnTo>
                  <a:lnTo>
                    <a:pt x="441737" y="456380"/>
                  </a:lnTo>
                  <a:lnTo>
                    <a:pt x="404242" y="481893"/>
                  </a:lnTo>
                  <a:lnTo>
                    <a:pt x="362390" y="501021"/>
                  </a:lnTo>
                  <a:lnTo>
                    <a:pt x="316940" y="513033"/>
                  </a:lnTo>
                  <a:lnTo>
                    <a:pt x="268649" y="517199"/>
                  </a:lnTo>
                  <a:close/>
                </a:path>
              </a:pathLst>
            </a:custGeom>
            <a:solidFill>
              <a:srgbClr val="EEEEEE"/>
            </a:solidFill>
          </p:spPr>
          <p:txBody>
            <a:bodyPr wrap="square" lIns="0" tIns="0" rIns="0" bIns="0" rtlCol="0"/>
            <a:lstStyle/>
            <a:p>
              <a:endParaRPr sz="2400"/>
            </a:p>
          </p:txBody>
        </p:sp>
        <p:sp>
          <p:nvSpPr>
            <p:cNvPr id="10" name="object 10"/>
            <p:cNvSpPr/>
            <p:nvPr/>
          </p:nvSpPr>
          <p:spPr>
            <a:xfrm>
              <a:off x="7391924" y="1860425"/>
              <a:ext cx="537845" cy="517525"/>
            </a:xfrm>
            <a:custGeom>
              <a:avLst/>
              <a:gdLst/>
              <a:ahLst/>
              <a:cxnLst/>
              <a:rect l="l" t="t" r="r" b="b"/>
              <a:pathLst>
                <a:path w="537845" h="517525">
                  <a:moveTo>
                    <a:pt x="0" y="258599"/>
                  </a:moveTo>
                  <a:lnTo>
                    <a:pt x="4328" y="212116"/>
                  </a:lnTo>
                  <a:lnTo>
                    <a:pt x="16807" y="168366"/>
                  </a:lnTo>
                  <a:lnTo>
                    <a:pt x="36678" y="128079"/>
                  </a:lnTo>
                  <a:lnTo>
                    <a:pt x="63183" y="91987"/>
                  </a:lnTo>
                  <a:lnTo>
                    <a:pt x="95562" y="60819"/>
                  </a:lnTo>
                  <a:lnTo>
                    <a:pt x="133057" y="35306"/>
                  </a:lnTo>
                  <a:lnTo>
                    <a:pt x="174909" y="16178"/>
                  </a:lnTo>
                  <a:lnTo>
                    <a:pt x="220359" y="4166"/>
                  </a:lnTo>
                  <a:lnTo>
                    <a:pt x="268649" y="0"/>
                  </a:lnTo>
                  <a:lnTo>
                    <a:pt x="321305" y="5014"/>
                  </a:lnTo>
                  <a:lnTo>
                    <a:pt x="371457" y="19684"/>
                  </a:lnTo>
                  <a:lnTo>
                    <a:pt x="417697" y="43447"/>
                  </a:lnTo>
                  <a:lnTo>
                    <a:pt x="458613" y="75742"/>
                  </a:lnTo>
                  <a:lnTo>
                    <a:pt x="492163" y="115128"/>
                  </a:lnTo>
                  <a:lnTo>
                    <a:pt x="516850" y="159638"/>
                  </a:lnTo>
                  <a:lnTo>
                    <a:pt x="532090" y="207914"/>
                  </a:lnTo>
                  <a:lnTo>
                    <a:pt x="537299" y="258599"/>
                  </a:lnTo>
                  <a:lnTo>
                    <a:pt x="532971" y="305083"/>
                  </a:lnTo>
                  <a:lnTo>
                    <a:pt x="520492" y="348833"/>
                  </a:lnTo>
                  <a:lnTo>
                    <a:pt x="500621" y="389120"/>
                  </a:lnTo>
                  <a:lnTo>
                    <a:pt x="474116" y="425212"/>
                  </a:lnTo>
                  <a:lnTo>
                    <a:pt x="441737" y="456380"/>
                  </a:lnTo>
                  <a:lnTo>
                    <a:pt x="404242" y="481893"/>
                  </a:lnTo>
                  <a:lnTo>
                    <a:pt x="362390" y="501021"/>
                  </a:lnTo>
                  <a:lnTo>
                    <a:pt x="316940" y="513033"/>
                  </a:lnTo>
                  <a:lnTo>
                    <a:pt x="268649" y="517199"/>
                  </a:lnTo>
                  <a:lnTo>
                    <a:pt x="220359" y="513033"/>
                  </a:lnTo>
                  <a:lnTo>
                    <a:pt x="174909" y="501021"/>
                  </a:lnTo>
                  <a:lnTo>
                    <a:pt x="133057" y="481893"/>
                  </a:lnTo>
                  <a:lnTo>
                    <a:pt x="95562" y="456380"/>
                  </a:lnTo>
                  <a:lnTo>
                    <a:pt x="63183" y="425212"/>
                  </a:lnTo>
                  <a:lnTo>
                    <a:pt x="36678" y="389120"/>
                  </a:lnTo>
                  <a:lnTo>
                    <a:pt x="16807" y="348833"/>
                  </a:lnTo>
                  <a:lnTo>
                    <a:pt x="4328" y="305083"/>
                  </a:lnTo>
                  <a:lnTo>
                    <a:pt x="0" y="258599"/>
                  </a:lnTo>
                  <a:close/>
                </a:path>
              </a:pathLst>
            </a:custGeom>
            <a:ln w="9524">
              <a:solidFill>
                <a:srgbClr val="595959"/>
              </a:solidFill>
            </a:ln>
          </p:spPr>
          <p:txBody>
            <a:bodyPr wrap="square" lIns="0" tIns="0" rIns="0" bIns="0" rtlCol="0"/>
            <a:lstStyle/>
            <a:p>
              <a:endParaRPr sz="2400"/>
            </a:p>
          </p:txBody>
        </p:sp>
      </p:grpSp>
      <p:sp>
        <p:nvSpPr>
          <p:cNvPr id="11" name="object 11"/>
          <p:cNvSpPr txBox="1"/>
          <p:nvPr/>
        </p:nvSpPr>
        <p:spPr>
          <a:xfrm>
            <a:off x="10058182" y="2550878"/>
            <a:ext cx="271780" cy="509541"/>
          </a:xfrm>
          <a:prstGeom prst="rect">
            <a:avLst/>
          </a:prstGeom>
        </p:spPr>
        <p:txBody>
          <a:bodyPr vert="horz" wrap="square" lIns="0" tIns="16933" rIns="0" bIns="0" rtlCol="0">
            <a:spAutoFit/>
          </a:bodyPr>
          <a:lstStyle/>
          <a:p>
            <a:pPr marL="16933">
              <a:spcBef>
                <a:spcPts val="133"/>
              </a:spcBef>
            </a:pPr>
            <a:r>
              <a:rPr sz="3200" dirty="0">
                <a:latin typeface="Arial"/>
                <a:cs typeface="Arial"/>
              </a:rPr>
              <a:t>+</a:t>
            </a:r>
            <a:endParaRPr sz="3200">
              <a:latin typeface="Arial"/>
              <a:cs typeface="Arial"/>
            </a:endParaRPr>
          </a:p>
        </p:txBody>
      </p:sp>
      <p:grpSp>
        <p:nvGrpSpPr>
          <p:cNvPr id="12" name="object 12"/>
          <p:cNvGrpSpPr/>
          <p:nvPr/>
        </p:nvGrpSpPr>
        <p:grpSpPr>
          <a:xfrm>
            <a:off x="10231250" y="3594083"/>
            <a:ext cx="1551940" cy="702733"/>
            <a:chOff x="7673437" y="2695562"/>
            <a:chExt cx="1163955" cy="527050"/>
          </a:xfrm>
        </p:grpSpPr>
        <p:sp>
          <p:nvSpPr>
            <p:cNvPr id="13" name="object 13"/>
            <p:cNvSpPr/>
            <p:nvPr/>
          </p:nvSpPr>
          <p:spPr>
            <a:xfrm>
              <a:off x="7678200" y="2700324"/>
              <a:ext cx="1154430" cy="517525"/>
            </a:xfrm>
            <a:custGeom>
              <a:avLst/>
              <a:gdLst/>
              <a:ahLst/>
              <a:cxnLst/>
              <a:rect l="l" t="t" r="r" b="b"/>
              <a:pathLst>
                <a:path w="1154429" h="517525">
                  <a:moveTo>
                    <a:pt x="577049" y="517199"/>
                  </a:moveTo>
                  <a:lnTo>
                    <a:pt x="514174" y="515682"/>
                  </a:lnTo>
                  <a:lnTo>
                    <a:pt x="453259" y="511235"/>
                  </a:lnTo>
                  <a:lnTo>
                    <a:pt x="394657" y="504016"/>
                  </a:lnTo>
                  <a:lnTo>
                    <a:pt x="338721" y="494183"/>
                  </a:lnTo>
                  <a:lnTo>
                    <a:pt x="285801" y="481893"/>
                  </a:lnTo>
                  <a:lnTo>
                    <a:pt x="236251" y="467305"/>
                  </a:lnTo>
                  <a:lnTo>
                    <a:pt x="190422" y="450575"/>
                  </a:lnTo>
                  <a:lnTo>
                    <a:pt x="148667" y="431863"/>
                  </a:lnTo>
                  <a:lnTo>
                    <a:pt x="111337" y="411325"/>
                  </a:lnTo>
                  <a:lnTo>
                    <a:pt x="78784" y="389120"/>
                  </a:lnTo>
                  <a:lnTo>
                    <a:pt x="29418" y="340337"/>
                  </a:lnTo>
                  <a:lnTo>
                    <a:pt x="3386" y="286777"/>
                  </a:lnTo>
                  <a:lnTo>
                    <a:pt x="0" y="258599"/>
                  </a:lnTo>
                  <a:lnTo>
                    <a:pt x="3386" y="230422"/>
                  </a:lnTo>
                  <a:lnTo>
                    <a:pt x="29418" y="176862"/>
                  </a:lnTo>
                  <a:lnTo>
                    <a:pt x="78784" y="128079"/>
                  </a:lnTo>
                  <a:lnTo>
                    <a:pt x="111337" y="105874"/>
                  </a:lnTo>
                  <a:lnTo>
                    <a:pt x="148667" y="85336"/>
                  </a:lnTo>
                  <a:lnTo>
                    <a:pt x="190422" y="66624"/>
                  </a:lnTo>
                  <a:lnTo>
                    <a:pt x="236251" y="49894"/>
                  </a:lnTo>
                  <a:lnTo>
                    <a:pt x="285801" y="35306"/>
                  </a:lnTo>
                  <a:lnTo>
                    <a:pt x="338721" y="23016"/>
                  </a:lnTo>
                  <a:lnTo>
                    <a:pt x="394657" y="13183"/>
                  </a:lnTo>
                  <a:lnTo>
                    <a:pt x="453259" y="5964"/>
                  </a:lnTo>
                  <a:lnTo>
                    <a:pt x="514174" y="1517"/>
                  </a:lnTo>
                  <a:lnTo>
                    <a:pt x="577049" y="0"/>
                  </a:lnTo>
                  <a:lnTo>
                    <a:pt x="639925" y="1517"/>
                  </a:lnTo>
                  <a:lnTo>
                    <a:pt x="700840" y="5964"/>
                  </a:lnTo>
                  <a:lnTo>
                    <a:pt x="759442" y="13183"/>
                  </a:lnTo>
                  <a:lnTo>
                    <a:pt x="815378" y="23016"/>
                  </a:lnTo>
                  <a:lnTo>
                    <a:pt x="868298" y="35306"/>
                  </a:lnTo>
                  <a:lnTo>
                    <a:pt x="917848" y="49894"/>
                  </a:lnTo>
                  <a:lnTo>
                    <a:pt x="963677" y="66624"/>
                  </a:lnTo>
                  <a:lnTo>
                    <a:pt x="1005432" y="85336"/>
                  </a:lnTo>
                  <a:lnTo>
                    <a:pt x="1042762" y="105874"/>
                  </a:lnTo>
                  <a:lnTo>
                    <a:pt x="1075315" y="128079"/>
                  </a:lnTo>
                  <a:lnTo>
                    <a:pt x="1124681" y="176862"/>
                  </a:lnTo>
                  <a:lnTo>
                    <a:pt x="1150713" y="230422"/>
                  </a:lnTo>
                  <a:lnTo>
                    <a:pt x="1154099" y="258599"/>
                  </a:lnTo>
                  <a:lnTo>
                    <a:pt x="1150713" y="286777"/>
                  </a:lnTo>
                  <a:lnTo>
                    <a:pt x="1124681" y="340337"/>
                  </a:lnTo>
                  <a:lnTo>
                    <a:pt x="1075315" y="389120"/>
                  </a:lnTo>
                  <a:lnTo>
                    <a:pt x="1042762" y="411325"/>
                  </a:lnTo>
                  <a:lnTo>
                    <a:pt x="1005432" y="431863"/>
                  </a:lnTo>
                  <a:lnTo>
                    <a:pt x="963677" y="450575"/>
                  </a:lnTo>
                  <a:lnTo>
                    <a:pt x="917848" y="467305"/>
                  </a:lnTo>
                  <a:lnTo>
                    <a:pt x="868298" y="481893"/>
                  </a:lnTo>
                  <a:lnTo>
                    <a:pt x="815378" y="494183"/>
                  </a:lnTo>
                  <a:lnTo>
                    <a:pt x="759442" y="504016"/>
                  </a:lnTo>
                  <a:lnTo>
                    <a:pt x="700840" y="511235"/>
                  </a:lnTo>
                  <a:lnTo>
                    <a:pt x="639925" y="515682"/>
                  </a:lnTo>
                  <a:lnTo>
                    <a:pt x="577049" y="517199"/>
                  </a:lnTo>
                  <a:close/>
                </a:path>
              </a:pathLst>
            </a:custGeom>
            <a:solidFill>
              <a:srgbClr val="EEEEEE"/>
            </a:solidFill>
          </p:spPr>
          <p:txBody>
            <a:bodyPr wrap="square" lIns="0" tIns="0" rIns="0" bIns="0" rtlCol="0"/>
            <a:lstStyle/>
            <a:p>
              <a:endParaRPr sz="2400"/>
            </a:p>
          </p:txBody>
        </p:sp>
        <p:sp>
          <p:nvSpPr>
            <p:cNvPr id="14" name="object 14"/>
            <p:cNvSpPr/>
            <p:nvPr/>
          </p:nvSpPr>
          <p:spPr>
            <a:xfrm>
              <a:off x="7678200" y="2700324"/>
              <a:ext cx="1154430" cy="517525"/>
            </a:xfrm>
            <a:custGeom>
              <a:avLst/>
              <a:gdLst/>
              <a:ahLst/>
              <a:cxnLst/>
              <a:rect l="l" t="t" r="r" b="b"/>
              <a:pathLst>
                <a:path w="1154429" h="517525">
                  <a:moveTo>
                    <a:pt x="0" y="258599"/>
                  </a:moveTo>
                  <a:lnTo>
                    <a:pt x="3386" y="230422"/>
                  </a:lnTo>
                  <a:lnTo>
                    <a:pt x="13309" y="203124"/>
                  </a:lnTo>
                  <a:lnTo>
                    <a:pt x="51360" y="151794"/>
                  </a:lnTo>
                  <a:lnTo>
                    <a:pt x="111337" y="105874"/>
                  </a:lnTo>
                  <a:lnTo>
                    <a:pt x="148667" y="85336"/>
                  </a:lnTo>
                  <a:lnTo>
                    <a:pt x="190422" y="66624"/>
                  </a:lnTo>
                  <a:lnTo>
                    <a:pt x="236251" y="49894"/>
                  </a:lnTo>
                  <a:lnTo>
                    <a:pt x="285801" y="35306"/>
                  </a:lnTo>
                  <a:lnTo>
                    <a:pt x="338721" y="23016"/>
                  </a:lnTo>
                  <a:lnTo>
                    <a:pt x="394657" y="13183"/>
                  </a:lnTo>
                  <a:lnTo>
                    <a:pt x="453259" y="5964"/>
                  </a:lnTo>
                  <a:lnTo>
                    <a:pt x="514174" y="1517"/>
                  </a:lnTo>
                  <a:lnTo>
                    <a:pt x="577049" y="0"/>
                  </a:lnTo>
                  <a:lnTo>
                    <a:pt x="639925" y="1517"/>
                  </a:lnTo>
                  <a:lnTo>
                    <a:pt x="700840" y="5964"/>
                  </a:lnTo>
                  <a:lnTo>
                    <a:pt x="759442" y="13183"/>
                  </a:lnTo>
                  <a:lnTo>
                    <a:pt x="815378" y="23016"/>
                  </a:lnTo>
                  <a:lnTo>
                    <a:pt x="868298" y="35306"/>
                  </a:lnTo>
                  <a:lnTo>
                    <a:pt x="917848" y="49894"/>
                  </a:lnTo>
                  <a:lnTo>
                    <a:pt x="963677" y="66624"/>
                  </a:lnTo>
                  <a:lnTo>
                    <a:pt x="1005432" y="85336"/>
                  </a:lnTo>
                  <a:lnTo>
                    <a:pt x="1042762" y="105874"/>
                  </a:lnTo>
                  <a:lnTo>
                    <a:pt x="1075315" y="128079"/>
                  </a:lnTo>
                  <a:lnTo>
                    <a:pt x="1124681" y="176862"/>
                  </a:lnTo>
                  <a:lnTo>
                    <a:pt x="1150713" y="230422"/>
                  </a:lnTo>
                  <a:lnTo>
                    <a:pt x="1154099" y="258599"/>
                  </a:lnTo>
                  <a:lnTo>
                    <a:pt x="1140790" y="314075"/>
                  </a:lnTo>
                  <a:lnTo>
                    <a:pt x="1102739" y="365405"/>
                  </a:lnTo>
                  <a:lnTo>
                    <a:pt x="1042762" y="411325"/>
                  </a:lnTo>
                  <a:lnTo>
                    <a:pt x="1005432" y="431863"/>
                  </a:lnTo>
                  <a:lnTo>
                    <a:pt x="963677" y="450575"/>
                  </a:lnTo>
                  <a:lnTo>
                    <a:pt x="917848" y="467305"/>
                  </a:lnTo>
                  <a:lnTo>
                    <a:pt x="868298" y="481893"/>
                  </a:lnTo>
                  <a:lnTo>
                    <a:pt x="815378" y="494183"/>
                  </a:lnTo>
                  <a:lnTo>
                    <a:pt x="759442" y="504016"/>
                  </a:lnTo>
                  <a:lnTo>
                    <a:pt x="700840" y="511235"/>
                  </a:lnTo>
                  <a:lnTo>
                    <a:pt x="639925" y="515682"/>
                  </a:lnTo>
                  <a:lnTo>
                    <a:pt x="577049" y="517199"/>
                  </a:lnTo>
                  <a:lnTo>
                    <a:pt x="514174" y="515682"/>
                  </a:lnTo>
                  <a:lnTo>
                    <a:pt x="453259" y="511235"/>
                  </a:lnTo>
                  <a:lnTo>
                    <a:pt x="394657" y="504016"/>
                  </a:lnTo>
                  <a:lnTo>
                    <a:pt x="338721" y="494183"/>
                  </a:lnTo>
                  <a:lnTo>
                    <a:pt x="285801" y="481893"/>
                  </a:lnTo>
                  <a:lnTo>
                    <a:pt x="236251" y="467305"/>
                  </a:lnTo>
                  <a:lnTo>
                    <a:pt x="190422" y="450575"/>
                  </a:lnTo>
                  <a:lnTo>
                    <a:pt x="148667" y="431863"/>
                  </a:lnTo>
                  <a:lnTo>
                    <a:pt x="111337" y="411325"/>
                  </a:lnTo>
                  <a:lnTo>
                    <a:pt x="78784" y="389120"/>
                  </a:lnTo>
                  <a:lnTo>
                    <a:pt x="29418" y="340337"/>
                  </a:lnTo>
                  <a:lnTo>
                    <a:pt x="3386" y="286777"/>
                  </a:lnTo>
                  <a:lnTo>
                    <a:pt x="0" y="258599"/>
                  </a:lnTo>
                  <a:close/>
                </a:path>
              </a:pathLst>
            </a:custGeom>
            <a:ln w="9524">
              <a:solidFill>
                <a:srgbClr val="595959"/>
              </a:solidFill>
            </a:ln>
          </p:spPr>
          <p:txBody>
            <a:bodyPr wrap="square" lIns="0" tIns="0" rIns="0" bIns="0" rtlCol="0"/>
            <a:lstStyle/>
            <a:p>
              <a:endParaRPr sz="2400"/>
            </a:p>
          </p:txBody>
        </p:sp>
      </p:grpSp>
      <p:sp>
        <p:nvSpPr>
          <p:cNvPr id="15" name="object 15"/>
          <p:cNvSpPr txBox="1"/>
          <p:nvPr/>
        </p:nvSpPr>
        <p:spPr>
          <a:xfrm>
            <a:off x="10560319" y="3779118"/>
            <a:ext cx="811107" cy="304421"/>
          </a:xfrm>
          <a:prstGeom prst="rect">
            <a:avLst/>
          </a:prstGeom>
        </p:spPr>
        <p:txBody>
          <a:bodyPr vert="horz" wrap="square" lIns="0" tIns="16933" rIns="0" bIns="0" rtlCol="0">
            <a:spAutoFit/>
          </a:bodyPr>
          <a:lstStyle/>
          <a:p>
            <a:pPr marL="16933">
              <a:spcBef>
                <a:spcPts val="133"/>
              </a:spcBef>
            </a:pPr>
            <a:r>
              <a:rPr sz="1867" dirty="0">
                <a:latin typeface="Arial"/>
                <a:cs typeface="Arial"/>
              </a:rPr>
              <a:t>matmul</a:t>
            </a:r>
            <a:endParaRPr sz="1867">
              <a:latin typeface="Arial"/>
              <a:cs typeface="Arial"/>
            </a:endParaRPr>
          </a:p>
        </p:txBody>
      </p:sp>
      <p:grpSp>
        <p:nvGrpSpPr>
          <p:cNvPr id="16" name="object 16"/>
          <p:cNvGrpSpPr/>
          <p:nvPr/>
        </p:nvGrpSpPr>
        <p:grpSpPr>
          <a:xfrm>
            <a:off x="8562683" y="4713950"/>
            <a:ext cx="968587" cy="702733"/>
            <a:chOff x="6422012" y="3535462"/>
            <a:chExt cx="726440" cy="527050"/>
          </a:xfrm>
        </p:grpSpPr>
        <p:sp>
          <p:nvSpPr>
            <p:cNvPr id="17" name="object 17"/>
            <p:cNvSpPr/>
            <p:nvPr/>
          </p:nvSpPr>
          <p:spPr>
            <a:xfrm>
              <a:off x="6426775" y="3540224"/>
              <a:ext cx="716915" cy="517525"/>
            </a:xfrm>
            <a:custGeom>
              <a:avLst/>
              <a:gdLst/>
              <a:ahLst/>
              <a:cxnLst/>
              <a:rect l="l" t="t" r="r" b="b"/>
              <a:pathLst>
                <a:path w="716915" h="517525">
                  <a:moveTo>
                    <a:pt x="573039" y="517199"/>
                  </a:moveTo>
                  <a:lnTo>
                    <a:pt x="0" y="517199"/>
                  </a:lnTo>
                  <a:lnTo>
                    <a:pt x="143259" y="0"/>
                  </a:lnTo>
                  <a:lnTo>
                    <a:pt x="716299" y="0"/>
                  </a:lnTo>
                  <a:lnTo>
                    <a:pt x="573039" y="517199"/>
                  </a:lnTo>
                  <a:close/>
                </a:path>
              </a:pathLst>
            </a:custGeom>
            <a:solidFill>
              <a:srgbClr val="EEEEEE"/>
            </a:solidFill>
          </p:spPr>
          <p:txBody>
            <a:bodyPr wrap="square" lIns="0" tIns="0" rIns="0" bIns="0" rtlCol="0"/>
            <a:lstStyle/>
            <a:p>
              <a:endParaRPr sz="2400"/>
            </a:p>
          </p:txBody>
        </p:sp>
        <p:sp>
          <p:nvSpPr>
            <p:cNvPr id="18" name="object 18"/>
            <p:cNvSpPr/>
            <p:nvPr/>
          </p:nvSpPr>
          <p:spPr>
            <a:xfrm>
              <a:off x="6426775" y="3540224"/>
              <a:ext cx="716915" cy="517525"/>
            </a:xfrm>
            <a:custGeom>
              <a:avLst/>
              <a:gdLst/>
              <a:ahLst/>
              <a:cxnLst/>
              <a:rect l="l" t="t" r="r" b="b"/>
              <a:pathLst>
                <a:path w="716915" h="517525">
                  <a:moveTo>
                    <a:pt x="0" y="517199"/>
                  </a:moveTo>
                  <a:lnTo>
                    <a:pt x="143259" y="0"/>
                  </a:lnTo>
                  <a:lnTo>
                    <a:pt x="716299" y="0"/>
                  </a:lnTo>
                  <a:lnTo>
                    <a:pt x="573039" y="517199"/>
                  </a:lnTo>
                  <a:lnTo>
                    <a:pt x="0" y="517199"/>
                  </a:lnTo>
                  <a:close/>
                </a:path>
              </a:pathLst>
            </a:custGeom>
            <a:ln w="9524">
              <a:solidFill>
                <a:srgbClr val="595959"/>
              </a:solidFill>
            </a:ln>
          </p:spPr>
          <p:txBody>
            <a:bodyPr wrap="square" lIns="0" tIns="0" rIns="0" bIns="0" rtlCol="0"/>
            <a:lstStyle/>
            <a:p>
              <a:endParaRPr sz="2400"/>
            </a:p>
          </p:txBody>
        </p:sp>
      </p:grpSp>
      <p:sp>
        <p:nvSpPr>
          <p:cNvPr id="19" name="object 19"/>
          <p:cNvSpPr txBox="1"/>
          <p:nvPr/>
        </p:nvSpPr>
        <p:spPr>
          <a:xfrm>
            <a:off x="8857414" y="4790610"/>
            <a:ext cx="418253" cy="509541"/>
          </a:xfrm>
          <a:prstGeom prst="rect">
            <a:avLst/>
          </a:prstGeom>
        </p:spPr>
        <p:txBody>
          <a:bodyPr vert="horz" wrap="square" lIns="0" tIns="16933" rIns="0" bIns="0" rtlCol="0">
            <a:spAutoFit/>
          </a:bodyPr>
          <a:lstStyle/>
          <a:p>
            <a:pPr marL="16933">
              <a:spcBef>
                <a:spcPts val="133"/>
              </a:spcBef>
            </a:pPr>
            <a:r>
              <a:rPr sz="3200" dirty="0">
                <a:latin typeface="Arial"/>
                <a:cs typeface="Arial"/>
              </a:rPr>
              <a:t>W</a:t>
            </a:r>
            <a:endParaRPr sz="3200">
              <a:latin typeface="Arial"/>
              <a:cs typeface="Arial"/>
            </a:endParaRPr>
          </a:p>
        </p:txBody>
      </p:sp>
      <p:grpSp>
        <p:nvGrpSpPr>
          <p:cNvPr id="20" name="object 20"/>
          <p:cNvGrpSpPr/>
          <p:nvPr/>
        </p:nvGrpSpPr>
        <p:grpSpPr>
          <a:xfrm>
            <a:off x="8642450" y="3660416"/>
            <a:ext cx="808567" cy="702733"/>
            <a:chOff x="6481837" y="2745312"/>
            <a:chExt cx="606425" cy="527050"/>
          </a:xfrm>
        </p:grpSpPr>
        <p:sp>
          <p:nvSpPr>
            <p:cNvPr id="21" name="object 21"/>
            <p:cNvSpPr/>
            <p:nvPr/>
          </p:nvSpPr>
          <p:spPr>
            <a:xfrm>
              <a:off x="6486599" y="2750074"/>
              <a:ext cx="596900" cy="517525"/>
            </a:xfrm>
            <a:custGeom>
              <a:avLst/>
              <a:gdLst/>
              <a:ahLst/>
              <a:cxnLst/>
              <a:rect l="l" t="t" r="r" b="b"/>
              <a:pathLst>
                <a:path w="596900" h="517525">
                  <a:moveTo>
                    <a:pt x="477319" y="517199"/>
                  </a:moveTo>
                  <a:lnTo>
                    <a:pt x="0" y="517199"/>
                  </a:lnTo>
                  <a:lnTo>
                    <a:pt x="119329" y="0"/>
                  </a:lnTo>
                  <a:lnTo>
                    <a:pt x="596649" y="0"/>
                  </a:lnTo>
                  <a:lnTo>
                    <a:pt x="477319" y="517199"/>
                  </a:lnTo>
                  <a:close/>
                </a:path>
              </a:pathLst>
            </a:custGeom>
            <a:solidFill>
              <a:srgbClr val="EEEEEE"/>
            </a:solidFill>
          </p:spPr>
          <p:txBody>
            <a:bodyPr wrap="square" lIns="0" tIns="0" rIns="0" bIns="0" rtlCol="0"/>
            <a:lstStyle/>
            <a:p>
              <a:endParaRPr sz="2400"/>
            </a:p>
          </p:txBody>
        </p:sp>
        <p:sp>
          <p:nvSpPr>
            <p:cNvPr id="22" name="object 22"/>
            <p:cNvSpPr/>
            <p:nvPr/>
          </p:nvSpPr>
          <p:spPr>
            <a:xfrm>
              <a:off x="6486599" y="2750074"/>
              <a:ext cx="596900" cy="517525"/>
            </a:xfrm>
            <a:custGeom>
              <a:avLst/>
              <a:gdLst/>
              <a:ahLst/>
              <a:cxnLst/>
              <a:rect l="l" t="t" r="r" b="b"/>
              <a:pathLst>
                <a:path w="596900" h="517525">
                  <a:moveTo>
                    <a:pt x="0" y="517199"/>
                  </a:moveTo>
                  <a:lnTo>
                    <a:pt x="119329" y="0"/>
                  </a:lnTo>
                  <a:lnTo>
                    <a:pt x="596649" y="0"/>
                  </a:lnTo>
                  <a:lnTo>
                    <a:pt x="477319" y="517199"/>
                  </a:lnTo>
                  <a:lnTo>
                    <a:pt x="0" y="517199"/>
                  </a:lnTo>
                  <a:close/>
                </a:path>
              </a:pathLst>
            </a:custGeom>
            <a:ln w="9524">
              <a:solidFill>
                <a:srgbClr val="595959"/>
              </a:solidFill>
            </a:ln>
          </p:spPr>
          <p:txBody>
            <a:bodyPr wrap="square" lIns="0" tIns="0" rIns="0" bIns="0" rtlCol="0"/>
            <a:lstStyle/>
            <a:p>
              <a:endParaRPr sz="2400"/>
            </a:p>
          </p:txBody>
        </p:sp>
      </p:grpSp>
      <p:sp>
        <p:nvSpPr>
          <p:cNvPr id="23" name="object 23"/>
          <p:cNvSpPr txBox="1"/>
          <p:nvPr/>
        </p:nvSpPr>
        <p:spPr>
          <a:xfrm>
            <a:off x="8905274" y="3737077"/>
            <a:ext cx="259927" cy="509541"/>
          </a:xfrm>
          <a:prstGeom prst="rect">
            <a:avLst/>
          </a:prstGeom>
        </p:spPr>
        <p:txBody>
          <a:bodyPr vert="horz" wrap="square" lIns="0" tIns="16933" rIns="0" bIns="0" rtlCol="0">
            <a:spAutoFit/>
          </a:bodyPr>
          <a:lstStyle/>
          <a:p>
            <a:pPr marL="16933">
              <a:spcBef>
                <a:spcPts val="133"/>
              </a:spcBef>
            </a:pPr>
            <a:r>
              <a:rPr sz="3200" dirty="0">
                <a:latin typeface="Arial"/>
                <a:cs typeface="Arial"/>
              </a:rPr>
              <a:t>b</a:t>
            </a:r>
            <a:endParaRPr sz="3200">
              <a:latin typeface="Arial"/>
              <a:cs typeface="Arial"/>
            </a:endParaRPr>
          </a:p>
        </p:txBody>
      </p:sp>
      <p:grpSp>
        <p:nvGrpSpPr>
          <p:cNvPr id="24" name="object 24"/>
          <p:cNvGrpSpPr/>
          <p:nvPr/>
        </p:nvGrpSpPr>
        <p:grpSpPr>
          <a:xfrm>
            <a:off x="11000517" y="5682250"/>
            <a:ext cx="583353" cy="596900"/>
            <a:chOff x="8250387" y="4261687"/>
            <a:chExt cx="437515" cy="447675"/>
          </a:xfrm>
        </p:grpSpPr>
        <p:sp>
          <p:nvSpPr>
            <p:cNvPr id="25" name="object 25"/>
            <p:cNvSpPr/>
            <p:nvPr/>
          </p:nvSpPr>
          <p:spPr>
            <a:xfrm>
              <a:off x="8255149" y="4266450"/>
              <a:ext cx="427990" cy="438150"/>
            </a:xfrm>
            <a:custGeom>
              <a:avLst/>
              <a:gdLst/>
              <a:ahLst/>
              <a:cxnLst/>
              <a:rect l="l" t="t" r="r" b="b"/>
              <a:pathLst>
                <a:path w="427990" h="438150">
                  <a:moveTo>
                    <a:pt x="356499" y="437699"/>
                  </a:moveTo>
                  <a:lnTo>
                    <a:pt x="71299" y="437699"/>
                  </a:lnTo>
                  <a:lnTo>
                    <a:pt x="43546" y="432096"/>
                  </a:lnTo>
                  <a:lnTo>
                    <a:pt x="20883" y="416816"/>
                  </a:lnTo>
                  <a:lnTo>
                    <a:pt x="5603" y="394153"/>
                  </a:lnTo>
                  <a:lnTo>
                    <a:pt x="0" y="366399"/>
                  </a:lnTo>
                  <a:lnTo>
                    <a:pt x="0" y="71299"/>
                  </a:lnTo>
                  <a:lnTo>
                    <a:pt x="5603" y="43546"/>
                  </a:lnTo>
                  <a:lnTo>
                    <a:pt x="20883" y="20883"/>
                  </a:lnTo>
                  <a:lnTo>
                    <a:pt x="43546" y="5603"/>
                  </a:lnTo>
                  <a:lnTo>
                    <a:pt x="71299" y="0"/>
                  </a:lnTo>
                  <a:lnTo>
                    <a:pt x="356499" y="0"/>
                  </a:lnTo>
                  <a:lnTo>
                    <a:pt x="396057" y="11979"/>
                  </a:lnTo>
                  <a:lnTo>
                    <a:pt x="422372" y="44014"/>
                  </a:lnTo>
                  <a:lnTo>
                    <a:pt x="427799" y="71299"/>
                  </a:lnTo>
                  <a:lnTo>
                    <a:pt x="427799" y="366399"/>
                  </a:lnTo>
                  <a:lnTo>
                    <a:pt x="422196" y="394153"/>
                  </a:lnTo>
                  <a:lnTo>
                    <a:pt x="406916" y="416816"/>
                  </a:lnTo>
                  <a:lnTo>
                    <a:pt x="384253" y="432096"/>
                  </a:lnTo>
                  <a:lnTo>
                    <a:pt x="356499" y="437699"/>
                  </a:lnTo>
                  <a:close/>
                </a:path>
              </a:pathLst>
            </a:custGeom>
            <a:solidFill>
              <a:srgbClr val="EEEEEE"/>
            </a:solidFill>
          </p:spPr>
          <p:txBody>
            <a:bodyPr wrap="square" lIns="0" tIns="0" rIns="0" bIns="0" rtlCol="0"/>
            <a:lstStyle/>
            <a:p>
              <a:endParaRPr sz="2400"/>
            </a:p>
          </p:txBody>
        </p:sp>
        <p:sp>
          <p:nvSpPr>
            <p:cNvPr id="26" name="object 26"/>
            <p:cNvSpPr/>
            <p:nvPr/>
          </p:nvSpPr>
          <p:spPr>
            <a:xfrm>
              <a:off x="8255149" y="4266450"/>
              <a:ext cx="427990" cy="438150"/>
            </a:xfrm>
            <a:custGeom>
              <a:avLst/>
              <a:gdLst/>
              <a:ahLst/>
              <a:cxnLst/>
              <a:rect l="l" t="t" r="r" b="b"/>
              <a:pathLst>
                <a:path w="427990" h="438150">
                  <a:moveTo>
                    <a:pt x="0" y="71299"/>
                  </a:moveTo>
                  <a:lnTo>
                    <a:pt x="5603" y="43546"/>
                  </a:lnTo>
                  <a:lnTo>
                    <a:pt x="20883" y="20883"/>
                  </a:lnTo>
                  <a:lnTo>
                    <a:pt x="43546" y="5603"/>
                  </a:lnTo>
                  <a:lnTo>
                    <a:pt x="71299" y="0"/>
                  </a:lnTo>
                  <a:lnTo>
                    <a:pt x="356499" y="0"/>
                  </a:lnTo>
                  <a:lnTo>
                    <a:pt x="396057" y="11979"/>
                  </a:lnTo>
                  <a:lnTo>
                    <a:pt x="422372" y="44014"/>
                  </a:lnTo>
                  <a:lnTo>
                    <a:pt x="427799" y="71299"/>
                  </a:lnTo>
                  <a:lnTo>
                    <a:pt x="427799" y="366399"/>
                  </a:lnTo>
                  <a:lnTo>
                    <a:pt x="422196" y="394153"/>
                  </a:lnTo>
                  <a:lnTo>
                    <a:pt x="406916" y="416816"/>
                  </a:lnTo>
                  <a:lnTo>
                    <a:pt x="384253" y="432096"/>
                  </a:lnTo>
                  <a:lnTo>
                    <a:pt x="356499" y="437699"/>
                  </a:lnTo>
                  <a:lnTo>
                    <a:pt x="71299" y="437699"/>
                  </a:lnTo>
                  <a:lnTo>
                    <a:pt x="43546" y="432096"/>
                  </a:lnTo>
                  <a:lnTo>
                    <a:pt x="20883" y="416816"/>
                  </a:lnTo>
                  <a:lnTo>
                    <a:pt x="5603" y="394153"/>
                  </a:lnTo>
                  <a:lnTo>
                    <a:pt x="0" y="366399"/>
                  </a:lnTo>
                  <a:lnTo>
                    <a:pt x="0" y="71299"/>
                  </a:lnTo>
                  <a:close/>
                </a:path>
              </a:pathLst>
            </a:custGeom>
            <a:ln w="9524">
              <a:solidFill>
                <a:srgbClr val="595959"/>
              </a:solidFill>
            </a:ln>
          </p:spPr>
          <p:txBody>
            <a:bodyPr wrap="square" lIns="0" tIns="0" rIns="0" bIns="0" rtlCol="0"/>
            <a:lstStyle/>
            <a:p>
              <a:endParaRPr sz="2400"/>
            </a:p>
          </p:txBody>
        </p:sp>
      </p:grpSp>
      <p:sp>
        <p:nvSpPr>
          <p:cNvPr id="27" name="object 27"/>
          <p:cNvSpPr txBox="1"/>
          <p:nvPr/>
        </p:nvSpPr>
        <p:spPr>
          <a:xfrm>
            <a:off x="11173533" y="5705910"/>
            <a:ext cx="237067" cy="509541"/>
          </a:xfrm>
          <a:prstGeom prst="rect">
            <a:avLst/>
          </a:prstGeom>
        </p:spPr>
        <p:txBody>
          <a:bodyPr vert="horz" wrap="square" lIns="0" tIns="16933" rIns="0" bIns="0" rtlCol="0">
            <a:spAutoFit/>
          </a:bodyPr>
          <a:lstStyle/>
          <a:p>
            <a:pPr marL="16933">
              <a:spcBef>
                <a:spcPts val="133"/>
              </a:spcBef>
            </a:pPr>
            <a:r>
              <a:rPr sz="3200" dirty="0">
                <a:latin typeface="Arial"/>
                <a:cs typeface="Arial"/>
              </a:rPr>
              <a:t>x</a:t>
            </a:r>
            <a:endParaRPr sz="3200">
              <a:latin typeface="Arial"/>
              <a:cs typeface="Arial"/>
            </a:endParaRPr>
          </a:p>
        </p:txBody>
      </p:sp>
      <p:grpSp>
        <p:nvGrpSpPr>
          <p:cNvPr id="28" name="object 28"/>
          <p:cNvGrpSpPr/>
          <p:nvPr/>
        </p:nvGrpSpPr>
        <p:grpSpPr>
          <a:xfrm>
            <a:off x="9345729" y="1734413"/>
            <a:ext cx="1965960" cy="3973407"/>
            <a:chOff x="7009297" y="1300809"/>
            <a:chExt cx="1474470" cy="2980055"/>
          </a:xfrm>
        </p:grpSpPr>
        <p:sp>
          <p:nvSpPr>
            <p:cNvPr id="29" name="object 29"/>
            <p:cNvSpPr/>
            <p:nvPr/>
          </p:nvSpPr>
          <p:spPr>
            <a:xfrm>
              <a:off x="7023585" y="1444768"/>
              <a:ext cx="1445895" cy="2821940"/>
            </a:xfrm>
            <a:custGeom>
              <a:avLst/>
              <a:gdLst/>
              <a:ahLst/>
              <a:cxnLst/>
              <a:rect l="l" t="t" r="r" b="b"/>
              <a:pathLst>
                <a:path w="1445895" h="2821940">
                  <a:moveTo>
                    <a:pt x="47859" y="2354056"/>
                  </a:moveTo>
                  <a:lnTo>
                    <a:pt x="107028" y="2353098"/>
                  </a:lnTo>
                  <a:lnTo>
                    <a:pt x="166064" y="2350266"/>
                  </a:lnTo>
                  <a:lnTo>
                    <a:pt x="224838" y="2345626"/>
                  </a:lnTo>
                  <a:lnTo>
                    <a:pt x="283216" y="2339241"/>
                  </a:lnTo>
                  <a:lnTo>
                    <a:pt x="341069" y="2331177"/>
                  </a:lnTo>
                  <a:lnTo>
                    <a:pt x="398264" y="2321498"/>
                  </a:lnTo>
                  <a:lnTo>
                    <a:pt x="454670" y="2310268"/>
                  </a:lnTo>
                  <a:lnTo>
                    <a:pt x="510155" y="2297553"/>
                  </a:lnTo>
                  <a:lnTo>
                    <a:pt x="564588" y="2283416"/>
                  </a:lnTo>
                  <a:lnTo>
                    <a:pt x="617837" y="2267923"/>
                  </a:lnTo>
                  <a:lnTo>
                    <a:pt x="669771" y="2251137"/>
                  </a:lnTo>
                  <a:lnTo>
                    <a:pt x="720258" y="2233125"/>
                  </a:lnTo>
                  <a:lnTo>
                    <a:pt x="769166" y="2213949"/>
                  </a:lnTo>
                  <a:lnTo>
                    <a:pt x="816365" y="2193676"/>
                  </a:lnTo>
                  <a:lnTo>
                    <a:pt x="861722" y="2172368"/>
                  </a:lnTo>
                  <a:lnTo>
                    <a:pt x="905106" y="2150092"/>
                  </a:lnTo>
                  <a:lnTo>
                    <a:pt x="946386" y="2126912"/>
                  </a:lnTo>
                  <a:lnTo>
                    <a:pt x="985429" y="2102891"/>
                  </a:lnTo>
                  <a:lnTo>
                    <a:pt x="1022105" y="2078096"/>
                  </a:lnTo>
                  <a:lnTo>
                    <a:pt x="1056282" y="2052589"/>
                  </a:lnTo>
                  <a:lnTo>
                    <a:pt x="1087828" y="2026437"/>
                  </a:lnTo>
                  <a:lnTo>
                    <a:pt x="1116612" y="1999703"/>
                  </a:lnTo>
                  <a:lnTo>
                    <a:pt x="1165367" y="1944750"/>
                  </a:lnTo>
                  <a:lnTo>
                    <a:pt x="1201495" y="1888247"/>
                  </a:lnTo>
                  <a:lnTo>
                    <a:pt x="1223943" y="1830710"/>
                  </a:lnTo>
                  <a:lnTo>
                    <a:pt x="1229708" y="1801715"/>
                  </a:lnTo>
                  <a:lnTo>
                    <a:pt x="1231659" y="1772656"/>
                  </a:lnTo>
                </a:path>
                <a:path w="1445895" h="2821940">
                  <a:moveTo>
                    <a:pt x="1445464" y="2821681"/>
                  </a:moveTo>
                  <a:lnTo>
                    <a:pt x="1444179" y="2753315"/>
                  </a:lnTo>
                  <a:lnTo>
                    <a:pt x="1440483" y="2690859"/>
                  </a:lnTo>
                  <a:lnTo>
                    <a:pt x="1434617" y="2633723"/>
                  </a:lnTo>
                  <a:lnTo>
                    <a:pt x="1426823" y="2581314"/>
                  </a:lnTo>
                  <a:lnTo>
                    <a:pt x="1417341" y="2533044"/>
                  </a:lnTo>
                  <a:lnTo>
                    <a:pt x="1406413" y="2488319"/>
                  </a:lnTo>
                  <a:lnTo>
                    <a:pt x="1394280" y="2446551"/>
                  </a:lnTo>
                  <a:lnTo>
                    <a:pt x="1381182" y="2407147"/>
                  </a:lnTo>
                  <a:lnTo>
                    <a:pt x="1367361" y="2369518"/>
                  </a:lnTo>
                  <a:lnTo>
                    <a:pt x="1353058" y="2333072"/>
                  </a:lnTo>
                  <a:lnTo>
                    <a:pt x="1338514" y="2297218"/>
                  </a:lnTo>
                  <a:lnTo>
                    <a:pt x="1323971" y="2261366"/>
                  </a:lnTo>
                  <a:lnTo>
                    <a:pt x="1309668" y="2224924"/>
                  </a:lnTo>
                  <a:lnTo>
                    <a:pt x="1295847" y="2187301"/>
                  </a:lnTo>
                  <a:lnTo>
                    <a:pt x="1282749" y="2147907"/>
                  </a:lnTo>
                  <a:lnTo>
                    <a:pt x="1270616" y="2106150"/>
                  </a:lnTo>
                  <a:lnTo>
                    <a:pt x="1259688" y="2061438"/>
                  </a:lnTo>
                  <a:lnTo>
                    <a:pt x="1250206" y="2013182"/>
                  </a:lnTo>
                  <a:lnTo>
                    <a:pt x="1242412" y="1960789"/>
                  </a:lnTo>
                  <a:lnTo>
                    <a:pt x="1236546" y="1903668"/>
                  </a:lnTo>
                  <a:lnTo>
                    <a:pt x="1232850" y="1841230"/>
                  </a:lnTo>
                  <a:lnTo>
                    <a:pt x="1231564" y="1772881"/>
                  </a:lnTo>
                </a:path>
                <a:path w="1445895" h="2821940">
                  <a:moveTo>
                    <a:pt x="0" y="1563906"/>
                  </a:moveTo>
                  <a:lnTo>
                    <a:pt x="45458" y="1561794"/>
                  </a:lnTo>
                  <a:lnTo>
                    <a:pt x="90710" y="1555595"/>
                  </a:lnTo>
                  <a:lnTo>
                    <a:pt x="135550" y="1545512"/>
                  </a:lnTo>
                  <a:lnTo>
                    <a:pt x="179770" y="1531751"/>
                  </a:lnTo>
                  <a:lnTo>
                    <a:pt x="223166" y="1514516"/>
                  </a:lnTo>
                  <a:lnTo>
                    <a:pt x="265529" y="1494010"/>
                  </a:lnTo>
                  <a:lnTo>
                    <a:pt x="306655" y="1470439"/>
                  </a:lnTo>
                  <a:lnTo>
                    <a:pt x="346337" y="1444007"/>
                  </a:lnTo>
                  <a:lnTo>
                    <a:pt x="384368" y="1414918"/>
                  </a:lnTo>
                  <a:lnTo>
                    <a:pt x="420542" y="1383376"/>
                  </a:lnTo>
                  <a:lnTo>
                    <a:pt x="454653" y="1349587"/>
                  </a:lnTo>
                  <a:lnTo>
                    <a:pt x="486495" y="1313753"/>
                  </a:lnTo>
                  <a:lnTo>
                    <a:pt x="515860" y="1276080"/>
                  </a:lnTo>
                  <a:lnTo>
                    <a:pt x="542544" y="1236773"/>
                  </a:lnTo>
                  <a:lnTo>
                    <a:pt x="566339" y="1196034"/>
                  </a:lnTo>
                  <a:lnTo>
                    <a:pt x="587040" y="1154070"/>
                  </a:lnTo>
                  <a:lnTo>
                    <a:pt x="604439" y="1111083"/>
                  </a:lnTo>
                  <a:lnTo>
                    <a:pt x="618331" y="1067279"/>
                  </a:lnTo>
                  <a:lnTo>
                    <a:pt x="628509" y="1022862"/>
                  </a:lnTo>
                  <a:lnTo>
                    <a:pt x="634768" y="978036"/>
                  </a:lnTo>
                  <a:lnTo>
                    <a:pt x="636899" y="933006"/>
                  </a:lnTo>
                </a:path>
                <a:path w="1445895" h="2821940">
                  <a:moveTo>
                    <a:pt x="1231664" y="1255556"/>
                  </a:moveTo>
                  <a:lnTo>
                    <a:pt x="1206115" y="1201984"/>
                  </a:lnTo>
                  <a:lnTo>
                    <a:pt x="1138758" y="1159758"/>
                  </a:lnTo>
                  <a:lnTo>
                    <a:pt x="1093757" y="1141717"/>
                  </a:lnTo>
                  <a:lnTo>
                    <a:pt x="1043529" y="1125093"/>
                  </a:lnTo>
                  <a:lnTo>
                    <a:pt x="989818" y="1109413"/>
                  </a:lnTo>
                  <a:lnTo>
                    <a:pt x="934364" y="1094204"/>
                  </a:lnTo>
                  <a:lnTo>
                    <a:pt x="878911" y="1078993"/>
                  </a:lnTo>
                  <a:lnTo>
                    <a:pt x="825200" y="1063307"/>
                  </a:lnTo>
                  <a:lnTo>
                    <a:pt x="774972" y="1046674"/>
                  </a:lnTo>
                  <a:lnTo>
                    <a:pt x="729971" y="1028621"/>
                  </a:lnTo>
                  <a:lnTo>
                    <a:pt x="691937" y="1008675"/>
                  </a:lnTo>
                  <a:lnTo>
                    <a:pt x="643742" y="961215"/>
                  </a:lnTo>
                  <a:lnTo>
                    <a:pt x="637064" y="932756"/>
                  </a:lnTo>
                </a:path>
                <a:path w="1445895" h="2821940">
                  <a:moveTo>
                    <a:pt x="636989" y="415656"/>
                  </a:moveTo>
                  <a:lnTo>
                    <a:pt x="636795" y="348044"/>
                  </a:lnTo>
                  <a:lnTo>
                    <a:pt x="636256" y="290625"/>
                  </a:lnTo>
                  <a:lnTo>
                    <a:pt x="635443" y="241361"/>
                  </a:lnTo>
                  <a:lnTo>
                    <a:pt x="634423" y="198212"/>
                  </a:lnTo>
                  <a:lnTo>
                    <a:pt x="633266" y="159140"/>
                  </a:lnTo>
                  <a:lnTo>
                    <a:pt x="631116" y="94442"/>
                  </a:lnTo>
                  <a:lnTo>
                    <a:pt x="630222" y="65919"/>
                  </a:lnTo>
                  <a:lnTo>
                    <a:pt x="629386" y="35675"/>
                  </a:lnTo>
                  <a:lnTo>
                    <a:pt x="628636" y="2851"/>
                  </a:lnTo>
                  <a:lnTo>
                    <a:pt x="628582" y="0"/>
                  </a:lnTo>
                </a:path>
              </a:pathLst>
            </a:custGeom>
            <a:ln w="28574">
              <a:solidFill>
                <a:srgbClr val="595959"/>
              </a:solidFill>
            </a:ln>
          </p:spPr>
          <p:txBody>
            <a:bodyPr wrap="square" lIns="0" tIns="0" rIns="0" bIns="0" rtlCol="0"/>
            <a:lstStyle/>
            <a:p>
              <a:endParaRPr sz="2400"/>
            </a:p>
          </p:txBody>
        </p:sp>
        <p:pic>
          <p:nvPicPr>
            <p:cNvPr id="30" name="object 30"/>
            <p:cNvPicPr/>
            <p:nvPr/>
          </p:nvPicPr>
          <p:blipFill>
            <a:blip r:embed="rId3" cstate="print"/>
            <a:stretch>
              <a:fillRect/>
            </a:stretch>
          </p:blipFill>
          <p:spPr>
            <a:xfrm>
              <a:off x="7590684" y="1300809"/>
              <a:ext cx="122967" cy="158657"/>
            </a:xfrm>
            <a:prstGeom prst="rect">
              <a:avLst/>
            </a:prstGeom>
          </p:spPr>
        </p:pic>
      </p:grpSp>
      <p:sp>
        <p:nvSpPr>
          <p:cNvPr id="31" name="object 31"/>
          <p:cNvSpPr txBox="1"/>
          <p:nvPr/>
        </p:nvSpPr>
        <p:spPr>
          <a:xfrm>
            <a:off x="10410999" y="1438078"/>
            <a:ext cx="237067" cy="509541"/>
          </a:xfrm>
          <a:prstGeom prst="rect">
            <a:avLst/>
          </a:prstGeom>
        </p:spPr>
        <p:txBody>
          <a:bodyPr vert="horz" wrap="square" lIns="0" tIns="16933" rIns="0" bIns="0" rtlCol="0">
            <a:spAutoFit/>
          </a:bodyPr>
          <a:lstStyle/>
          <a:p>
            <a:pPr marL="16933">
              <a:spcBef>
                <a:spcPts val="133"/>
              </a:spcBef>
            </a:pPr>
            <a:r>
              <a:rPr sz="3200" dirty="0">
                <a:latin typeface="Arial"/>
                <a:cs typeface="Arial"/>
              </a:rPr>
              <a:t>y</a:t>
            </a:r>
            <a:endParaRPr sz="3200">
              <a:latin typeface="Arial"/>
              <a:cs typeface="Arial"/>
            </a:endParaRPr>
          </a:p>
        </p:txBody>
      </p:sp>
    </p:spTree>
    <p:extLst>
      <p:ext uri="{BB962C8B-B14F-4D97-AF65-F5344CB8AC3E}">
        <p14:creationId xmlns:p14="http://schemas.microsoft.com/office/powerpoint/2010/main" val="21465891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12967" y="2307607"/>
            <a:ext cx="5977467" cy="386430"/>
          </a:xfrm>
          <a:prstGeom prst="rect">
            <a:avLst/>
          </a:prstGeom>
        </p:spPr>
        <p:txBody>
          <a:bodyPr vert="horz" wrap="square" lIns="0" tIns="16933" rIns="0" bIns="0" rtlCol="0">
            <a:spAutoFit/>
          </a:bodyPr>
          <a:lstStyle/>
          <a:p>
            <a:pPr marL="16933">
              <a:spcBef>
                <a:spcPts val="133"/>
              </a:spcBef>
            </a:pPr>
            <a:r>
              <a:rPr sz="2400" b="1" spc="60" dirty="0">
                <a:solidFill>
                  <a:srgbClr val="37761C"/>
                </a:solidFill>
                <a:latin typeface="Trebuchet MS"/>
                <a:cs typeface="Trebuchet MS"/>
              </a:rPr>
              <a:t>init_op</a:t>
            </a:r>
            <a:r>
              <a:rPr sz="2400" b="1" spc="433" dirty="0">
                <a:solidFill>
                  <a:srgbClr val="37761C"/>
                </a:solidFill>
                <a:latin typeface="Trebuchet MS"/>
                <a:cs typeface="Trebuchet MS"/>
              </a:rPr>
              <a:t> </a:t>
            </a:r>
            <a:r>
              <a:rPr sz="2400" b="1" spc="-207" dirty="0">
                <a:solidFill>
                  <a:srgbClr val="595959"/>
                </a:solidFill>
                <a:latin typeface="Trebuchet MS"/>
                <a:cs typeface="Trebuchet MS"/>
              </a:rPr>
              <a:t>=</a:t>
            </a:r>
            <a:r>
              <a:rPr sz="2400" b="1" spc="433" dirty="0">
                <a:solidFill>
                  <a:srgbClr val="595959"/>
                </a:solidFill>
                <a:latin typeface="Trebuchet MS"/>
                <a:cs typeface="Trebuchet MS"/>
              </a:rPr>
              <a:t> </a:t>
            </a:r>
            <a:r>
              <a:rPr sz="2400" b="1" spc="167" dirty="0">
                <a:solidFill>
                  <a:srgbClr val="595959"/>
                </a:solidFill>
                <a:latin typeface="Trebuchet MS"/>
                <a:cs typeface="Trebuchet MS"/>
              </a:rPr>
              <a:t>tf.</a:t>
            </a:r>
            <a:r>
              <a:rPr sz="2400" b="1" spc="167" dirty="0">
                <a:solidFill>
                  <a:srgbClr val="4184F3"/>
                </a:solidFill>
                <a:latin typeface="Trebuchet MS"/>
                <a:cs typeface="Trebuchet MS"/>
              </a:rPr>
              <a:t>initialize_all_variables</a:t>
            </a:r>
            <a:r>
              <a:rPr sz="2400" b="1" spc="167" dirty="0">
                <a:solidFill>
                  <a:srgbClr val="595959"/>
                </a:solidFill>
                <a:latin typeface="Trebuchet MS"/>
                <a:cs typeface="Trebuchet MS"/>
              </a:rPr>
              <a:t>()</a:t>
            </a:r>
            <a:endParaRPr sz="2400">
              <a:latin typeface="Trebuchet MS"/>
              <a:cs typeface="Trebuchet MS"/>
            </a:endParaRPr>
          </a:p>
        </p:txBody>
      </p:sp>
      <p:grpSp>
        <p:nvGrpSpPr>
          <p:cNvPr id="3" name="object 3"/>
          <p:cNvGrpSpPr/>
          <p:nvPr/>
        </p:nvGrpSpPr>
        <p:grpSpPr>
          <a:xfrm>
            <a:off x="4875973" y="1780184"/>
            <a:ext cx="3494193" cy="3778673"/>
            <a:chOff x="3656979" y="1335137"/>
            <a:chExt cx="2620645" cy="2834005"/>
          </a:xfrm>
        </p:grpSpPr>
        <p:sp>
          <p:nvSpPr>
            <p:cNvPr id="4" name="object 4"/>
            <p:cNvSpPr/>
            <p:nvPr/>
          </p:nvSpPr>
          <p:spPr>
            <a:xfrm>
              <a:off x="5093749" y="2248424"/>
              <a:ext cx="1184275" cy="1920875"/>
            </a:xfrm>
            <a:custGeom>
              <a:avLst/>
              <a:gdLst/>
              <a:ahLst/>
              <a:cxnLst/>
              <a:rect l="l" t="t" r="r" b="b"/>
              <a:pathLst>
                <a:path w="1184275" h="1920875">
                  <a:moveTo>
                    <a:pt x="1183799" y="1920299"/>
                  </a:moveTo>
                  <a:lnTo>
                    <a:pt x="0" y="1920299"/>
                  </a:lnTo>
                  <a:lnTo>
                    <a:pt x="0" y="0"/>
                  </a:lnTo>
                  <a:lnTo>
                    <a:pt x="1183799" y="0"/>
                  </a:lnTo>
                  <a:lnTo>
                    <a:pt x="1183799" y="1920299"/>
                  </a:lnTo>
                  <a:close/>
                </a:path>
              </a:pathLst>
            </a:custGeom>
            <a:solidFill>
              <a:srgbClr val="93C47D"/>
            </a:solidFill>
          </p:spPr>
          <p:txBody>
            <a:bodyPr wrap="square" lIns="0" tIns="0" rIns="0" bIns="0" rtlCol="0"/>
            <a:lstStyle/>
            <a:p>
              <a:endParaRPr sz="2400"/>
            </a:p>
          </p:txBody>
        </p:sp>
        <p:sp>
          <p:nvSpPr>
            <p:cNvPr id="5" name="object 5"/>
            <p:cNvSpPr/>
            <p:nvPr/>
          </p:nvSpPr>
          <p:spPr>
            <a:xfrm>
              <a:off x="3764833" y="1349424"/>
              <a:ext cx="284480" cy="273050"/>
            </a:xfrm>
            <a:custGeom>
              <a:avLst/>
              <a:gdLst/>
              <a:ahLst/>
              <a:cxnLst/>
              <a:rect l="l" t="t" r="r" b="b"/>
              <a:pathLst>
                <a:path w="284479" h="273050">
                  <a:moveTo>
                    <a:pt x="284290" y="0"/>
                  </a:moveTo>
                  <a:lnTo>
                    <a:pt x="0" y="272793"/>
                  </a:lnTo>
                </a:path>
              </a:pathLst>
            </a:custGeom>
            <a:ln w="28574">
              <a:solidFill>
                <a:srgbClr val="595959"/>
              </a:solidFill>
            </a:ln>
          </p:spPr>
          <p:txBody>
            <a:bodyPr wrap="square" lIns="0" tIns="0" rIns="0" bIns="0" rtlCol="0"/>
            <a:lstStyle/>
            <a:p>
              <a:endParaRPr sz="2400"/>
            </a:p>
          </p:txBody>
        </p:sp>
        <p:pic>
          <p:nvPicPr>
            <p:cNvPr id="6" name="object 6"/>
            <p:cNvPicPr/>
            <p:nvPr/>
          </p:nvPicPr>
          <p:blipFill>
            <a:blip r:embed="rId3" cstate="print"/>
            <a:stretch>
              <a:fillRect/>
            </a:stretch>
          </p:blipFill>
          <p:spPr>
            <a:xfrm>
              <a:off x="3656979" y="1573875"/>
              <a:ext cx="154820" cy="152414"/>
            </a:xfrm>
            <a:prstGeom prst="rect">
              <a:avLst/>
            </a:prstGeom>
          </p:spPr>
        </p:pic>
      </p:grpSp>
      <p:sp>
        <p:nvSpPr>
          <p:cNvPr id="7" name="object 7"/>
          <p:cNvSpPr txBox="1">
            <a:spLocks noGrp="1"/>
          </p:cNvSpPr>
          <p:nvPr>
            <p:ph type="title"/>
          </p:nvPr>
        </p:nvSpPr>
        <p:spPr>
          <a:xfrm>
            <a:off x="512967" y="671161"/>
            <a:ext cx="7802880" cy="755762"/>
          </a:xfrm>
          <a:prstGeom prst="rect">
            <a:avLst/>
          </a:prstGeom>
        </p:spPr>
        <p:txBody>
          <a:bodyPr vert="horz" wrap="square" lIns="0" tIns="16933" rIns="0" bIns="0" rtlCol="0" anchor="ctr">
            <a:spAutoFit/>
          </a:bodyPr>
          <a:lstStyle/>
          <a:p>
            <a:pPr marL="16933">
              <a:lnSpc>
                <a:spcPct val="100000"/>
              </a:lnSpc>
              <a:spcBef>
                <a:spcPts val="133"/>
              </a:spcBef>
            </a:pPr>
            <a:r>
              <a:rPr sz="4800" spc="-67" dirty="0"/>
              <a:t>Variables</a:t>
            </a:r>
            <a:r>
              <a:rPr sz="4800" spc="-167" dirty="0"/>
              <a:t> </a:t>
            </a:r>
            <a:r>
              <a:rPr sz="4800" spc="-27" dirty="0"/>
              <a:t>Must</a:t>
            </a:r>
            <a:r>
              <a:rPr sz="4800" spc="-167" dirty="0"/>
              <a:t> </a:t>
            </a:r>
            <a:r>
              <a:rPr sz="4800" spc="-87" dirty="0"/>
              <a:t>be</a:t>
            </a:r>
            <a:r>
              <a:rPr sz="4800" spc="-167" dirty="0"/>
              <a:t> </a:t>
            </a:r>
            <a:r>
              <a:rPr sz="4800" spc="-93" dirty="0"/>
              <a:t>Initialized</a:t>
            </a:r>
            <a:endParaRPr sz="4800" dirty="0"/>
          </a:p>
        </p:txBody>
      </p:sp>
      <p:sp>
        <p:nvSpPr>
          <p:cNvPr id="8" name="object 8"/>
          <p:cNvSpPr txBox="1"/>
          <p:nvPr/>
        </p:nvSpPr>
        <p:spPr>
          <a:xfrm>
            <a:off x="5496199" y="1624518"/>
            <a:ext cx="3288453" cy="304421"/>
          </a:xfrm>
          <a:prstGeom prst="rect">
            <a:avLst/>
          </a:prstGeom>
        </p:spPr>
        <p:txBody>
          <a:bodyPr vert="horz" wrap="square" lIns="0" tIns="16933" rIns="0" bIns="0" rtlCol="0">
            <a:spAutoFit/>
          </a:bodyPr>
          <a:lstStyle/>
          <a:p>
            <a:pPr marL="16933">
              <a:spcBef>
                <a:spcPts val="133"/>
              </a:spcBef>
            </a:pPr>
            <a:r>
              <a:rPr sz="1867" b="1" spc="-40" dirty="0">
                <a:solidFill>
                  <a:srgbClr val="0D9AAD"/>
                </a:solidFill>
                <a:latin typeface="Gill Sans MT"/>
                <a:cs typeface="Gill Sans MT"/>
              </a:rPr>
              <a:t>Collects</a:t>
            </a:r>
            <a:r>
              <a:rPr sz="1867" b="1" spc="-53" dirty="0">
                <a:solidFill>
                  <a:srgbClr val="0D9AAD"/>
                </a:solidFill>
                <a:latin typeface="Gill Sans MT"/>
                <a:cs typeface="Gill Sans MT"/>
              </a:rPr>
              <a:t> </a:t>
            </a:r>
            <a:r>
              <a:rPr sz="1867" b="1" spc="-13" dirty="0">
                <a:solidFill>
                  <a:srgbClr val="0D9AAD"/>
                </a:solidFill>
                <a:latin typeface="Gill Sans MT"/>
                <a:cs typeface="Gill Sans MT"/>
              </a:rPr>
              <a:t>all</a:t>
            </a:r>
            <a:r>
              <a:rPr sz="1867" b="1" spc="-53" dirty="0">
                <a:solidFill>
                  <a:srgbClr val="0D9AAD"/>
                </a:solidFill>
                <a:latin typeface="Gill Sans MT"/>
                <a:cs typeface="Gill Sans MT"/>
              </a:rPr>
              <a:t> </a:t>
            </a:r>
            <a:r>
              <a:rPr sz="1867" b="1" spc="-40" dirty="0">
                <a:solidFill>
                  <a:srgbClr val="0D9AAD"/>
                </a:solidFill>
                <a:latin typeface="Gill Sans MT"/>
                <a:cs typeface="Gill Sans MT"/>
              </a:rPr>
              <a:t>variable</a:t>
            </a:r>
            <a:r>
              <a:rPr sz="1867" b="1" spc="-47" dirty="0">
                <a:solidFill>
                  <a:srgbClr val="0D9AAD"/>
                </a:solidFill>
                <a:latin typeface="Gill Sans MT"/>
                <a:cs typeface="Gill Sans MT"/>
              </a:rPr>
              <a:t> </a:t>
            </a:r>
            <a:r>
              <a:rPr sz="1867" b="1" spc="-33" dirty="0">
                <a:solidFill>
                  <a:srgbClr val="0D9AAD"/>
                </a:solidFill>
                <a:latin typeface="Gill Sans MT"/>
                <a:cs typeface="Gill Sans MT"/>
              </a:rPr>
              <a:t>initializers</a:t>
            </a:r>
            <a:endParaRPr sz="1867">
              <a:latin typeface="Gill Sans MT"/>
              <a:cs typeface="Gill Sans MT"/>
            </a:endParaRPr>
          </a:p>
        </p:txBody>
      </p:sp>
      <p:pic>
        <p:nvPicPr>
          <p:cNvPr id="9" name="object 9"/>
          <p:cNvPicPr/>
          <p:nvPr/>
        </p:nvPicPr>
        <p:blipFill>
          <a:blip r:embed="rId4" cstate="print"/>
          <a:stretch>
            <a:fillRect/>
          </a:stretch>
        </p:blipFill>
        <p:spPr>
          <a:xfrm>
            <a:off x="2216049" y="3914883"/>
            <a:ext cx="271619" cy="402021"/>
          </a:xfrm>
          <a:prstGeom prst="rect">
            <a:avLst/>
          </a:prstGeom>
        </p:spPr>
      </p:pic>
      <p:sp>
        <p:nvSpPr>
          <p:cNvPr id="10" name="object 10"/>
          <p:cNvSpPr txBox="1"/>
          <p:nvPr/>
        </p:nvSpPr>
        <p:spPr>
          <a:xfrm>
            <a:off x="185667" y="3496617"/>
            <a:ext cx="3562773" cy="304421"/>
          </a:xfrm>
          <a:prstGeom prst="rect">
            <a:avLst/>
          </a:prstGeom>
        </p:spPr>
        <p:txBody>
          <a:bodyPr vert="horz" wrap="square" lIns="0" tIns="16933" rIns="0" bIns="0" rtlCol="0">
            <a:spAutoFit/>
          </a:bodyPr>
          <a:lstStyle/>
          <a:p>
            <a:pPr marL="16933">
              <a:spcBef>
                <a:spcPts val="133"/>
              </a:spcBef>
            </a:pPr>
            <a:r>
              <a:rPr sz="1867" b="1" spc="13" dirty="0">
                <a:solidFill>
                  <a:srgbClr val="0D9AAD"/>
                </a:solidFill>
                <a:latin typeface="Gill Sans MT"/>
                <a:cs typeface="Gill Sans MT"/>
              </a:rPr>
              <a:t>Makes</a:t>
            </a:r>
            <a:r>
              <a:rPr sz="1867" b="1" spc="-87" dirty="0">
                <a:solidFill>
                  <a:srgbClr val="0D9AAD"/>
                </a:solidFill>
                <a:latin typeface="Gill Sans MT"/>
                <a:cs typeface="Gill Sans MT"/>
              </a:rPr>
              <a:t> </a:t>
            </a:r>
            <a:r>
              <a:rPr sz="1867" b="1" spc="-20" dirty="0">
                <a:solidFill>
                  <a:srgbClr val="0D9AAD"/>
                </a:solidFill>
                <a:latin typeface="Gill Sans MT"/>
                <a:cs typeface="Gill Sans MT"/>
              </a:rPr>
              <a:t>an</a:t>
            </a:r>
            <a:r>
              <a:rPr sz="1867" b="1" spc="-80" dirty="0">
                <a:solidFill>
                  <a:srgbClr val="0D9AAD"/>
                </a:solidFill>
                <a:latin typeface="Gill Sans MT"/>
                <a:cs typeface="Gill Sans MT"/>
              </a:rPr>
              <a:t> </a:t>
            </a:r>
            <a:r>
              <a:rPr sz="1867" b="1" spc="-47" dirty="0">
                <a:solidFill>
                  <a:srgbClr val="0D9AAD"/>
                </a:solidFill>
                <a:latin typeface="Gill Sans MT"/>
                <a:cs typeface="Gill Sans MT"/>
              </a:rPr>
              <a:t>execution</a:t>
            </a:r>
            <a:r>
              <a:rPr sz="1867" b="1" spc="-87" dirty="0">
                <a:solidFill>
                  <a:srgbClr val="0D9AAD"/>
                </a:solidFill>
                <a:latin typeface="Gill Sans MT"/>
                <a:cs typeface="Gill Sans MT"/>
              </a:rPr>
              <a:t> </a:t>
            </a:r>
            <a:r>
              <a:rPr sz="1867" b="1" spc="-73" dirty="0">
                <a:solidFill>
                  <a:srgbClr val="0D9AAD"/>
                </a:solidFill>
                <a:latin typeface="Gill Sans MT"/>
                <a:cs typeface="Gill Sans MT"/>
              </a:rPr>
              <a:t>environment</a:t>
            </a:r>
            <a:endParaRPr sz="1867">
              <a:latin typeface="Gill Sans MT"/>
              <a:cs typeface="Gill Sans MT"/>
            </a:endParaRPr>
          </a:p>
        </p:txBody>
      </p:sp>
      <p:grpSp>
        <p:nvGrpSpPr>
          <p:cNvPr id="11" name="object 11"/>
          <p:cNvGrpSpPr/>
          <p:nvPr/>
        </p:nvGrpSpPr>
        <p:grpSpPr>
          <a:xfrm>
            <a:off x="1612550" y="5587832"/>
            <a:ext cx="315805" cy="533400"/>
            <a:chOff x="1209412" y="4190874"/>
            <a:chExt cx="236854" cy="400050"/>
          </a:xfrm>
        </p:grpSpPr>
        <p:sp>
          <p:nvSpPr>
            <p:cNvPr id="12" name="object 12"/>
            <p:cNvSpPr/>
            <p:nvPr/>
          </p:nvSpPr>
          <p:spPr>
            <a:xfrm>
              <a:off x="1223700" y="4318270"/>
              <a:ext cx="144780" cy="258445"/>
            </a:xfrm>
            <a:custGeom>
              <a:avLst/>
              <a:gdLst/>
              <a:ahLst/>
              <a:cxnLst/>
              <a:rect l="l" t="t" r="r" b="b"/>
              <a:pathLst>
                <a:path w="144780" h="258445">
                  <a:moveTo>
                    <a:pt x="0" y="258153"/>
                  </a:moveTo>
                  <a:lnTo>
                    <a:pt x="144748" y="0"/>
                  </a:lnTo>
                </a:path>
              </a:pathLst>
            </a:custGeom>
            <a:ln w="28574">
              <a:solidFill>
                <a:srgbClr val="595959"/>
              </a:solidFill>
            </a:ln>
          </p:spPr>
          <p:txBody>
            <a:bodyPr wrap="square" lIns="0" tIns="0" rIns="0" bIns="0" rtlCol="0"/>
            <a:lstStyle/>
            <a:p>
              <a:endParaRPr sz="2400"/>
            </a:p>
          </p:txBody>
        </p:sp>
        <p:pic>
          <p:nvPicPr>
            <p:cNvPr id="13" name="object 13"/>
            <p:cNvPicPr/>
            <p:nvPr/>
          </p:nvPicPr>
          <p:blipFill>
            <a:blip r:embed="rId5" cstate="print"/>
            <a:stretch>
              <a:fillRect/>
            </a:stretch>
          </p:blipFill>
          <p:spPr>
            <a:xfrm>
              <a:off x="1312992" y="4190874"/>
              <a:ext cx="133164" cy="164767"/>
            </a:xfrm>
            <a:prstGeom prst="rect">
              <a:avLst/>
            </a:prstGeom>
          </p:spPr>
        </p:pic>
      </p:grpSp>
      <p:sp>
        <p:nvSpPr>
          <p:cNvPr id="14" name="object 14"/>
          <p:cNvSpPr txBox="1"/>
          <p:nvPr/>
        </p:nvSpPr>
        <p:spPr>
          <a:xfrm>
            <a:off x="822100" y="6179718"/>
            <a:ext cx="3286760" cy="304421"/>
          </a:xfrm>
          <a:prstGeom prst="rect">
            <a:avLst/>
          </a:prstGeom>
        </p:spPr>
        <p:txBody>
          <a:bodyPr vert="horz" wrap="square" lIns="0" tIns="16933" rIns="0" bIns="0" rtlCol="0">
            <a:spAutoFit/>
          </a:bodyPr>
          <a:lstStyle/>
          <a:p>
            <a:pPr marL="16933">
              <a:spcBef>
                <a:spcPts val="133"/>
              </a:spcBef>
            </a:pPr>
            <a:r>
              <a:rPr sz="1867" b="1" spc="-53" dirty="0">
                <a:solidFill>
                  <a:srgbClr val="0D9AAD"/>
                </a:solidFill>
                <a:latin typeface="Gill Sans MT"/>
                <a:cs typeface="Gill Sans MT"/>
              </a:rPr>
              <a:t>Actually</a:t>
            </a:r>
            <a:r>
              <a:rPr sz="1867" b="1" spc="-60" dirty="0">
                <a:solidFill>
                  <a:srgbClr val="0D9AAD"/>
                </a:solidFill>
                <a:latin typeface="Gill Sans MT"/>
                <a:cs typeface="Gill Sans MT"/>
              </a:rPr>
              <a:t> </a:t>
            </a:r>
            <a:r>
              <a:rPr sz="1867" b="1" spc="-33" dirty="0">
                <a:solidFill>
                  <a:srgbClr val="0D9AAD"/>
                </a:solidFill>
                <a:latin typeface="Gill Sans MT"/>
                <a:cs typeface="Gill Sans MT"/>
              </a:rPr>
              <a:t>initializ</a:t>
            </a:r>
            <a:r>
              <a:rPr sz="1867" b="1" spc="-40" dirty="0">
                <a:solidFill>
                  <a:srgbClr val="0D9AAD"/>
                </a:solidFill>
                <a:latin typeface="Gill Sans MT"/>
                <a:cs typeface="Gill Sans MT"/>
              </a:rPr>
              <a:t>e</a:t>
            </a:r>
            <a:r>
              <a:rPr sz="1867" b="1" spc="-60" dirty="0">
                <a:solidFill>
                  <a:srgbClr val="0D9AAD"/>
                </a:solidFill>
                <a:latin typeface="Gill Sans MT"/>
                <a:cs typeface="Gill Sans MT"/>
              </a:rPr>
              <a:t> </a:t>
            </a:r>
            <a:r>
              <a:rPr sz="1867" b="1" spc="-73" dirty="0">
                <a:solidFill>
                  <a:srgbClr val="0D9AAD"/>
                </a:solidFill>
                <a:latin typeface="Gill Sans MT"/>
                <a:cs typeface="Gill Sans MT"/>
              </a:rPr>
              <a:t>the</a:t>
            </a:r>
            <a:r>
              <a:rPr sz="1867" b="1" spc="-60" dirty="0">
                <a:solidFill>
                  <a:srgbClr val="0D9AAD"/>
                </a:solidFill>
                <a:latin typeface="Gill Sans MT"/>
                <a:cs typeface="Gill Sans MT"/>
              </a:rPr>
              <a:t> </a:t>
            </a:r>
            <a:r>
              <a:rPr sz="1867" b="1" spc="-20" dirty="0">
                <a:solidFill>
                  <a:srgbClr val="0D9AAD"/>
                </a:solidFill>
                <a:latin typeface="Gill Sans MT"/>
                <a:cs typeface="Gill Sans MT"/>
              </a:rPr>
              <a:t>variables</a:t>
            </a:r>
            <a:endParaRPr sz="1867">
              <a:latin typeface="Gill Sans MT"/>
              <a:cs typeface="Gill Sans MT"/>
            </a:endParaRPr>
          </a:p>
        </p:txBody>
      </p:sp>
      <p:pic>
        <p:nvPicPr>
          <p:cNvPr id="15" name="object 15"/>
          <p:cNvPicPr/>
          <p:nvPr/>
        </p:nvPicPr>
        <p:blipFill>
          <a:blip r:embed="rId6" cstate="print"/>
          <a:stretch>
            <a:fillRect/>
          </a:stretch>
        </p:blipFill>
        <p:spPr>
          <a:xfrm>
            <a:off x="1372735" y="1734412"/>
            <a:ext cx="10410013" cy="4544136"/>
          </a:xfrm>
          <a:prstGeom prst="rect">
            <a:avLst/>
          </a:prstGeom>
        </p:spPr>
      </p:pic>
      <p:sp>
        <p:nvSpPr>
          <p:cNvPr id="16" name="object 16"/>
          <p:cNvSpPr txBox="1"/>
          <p:nvPr/>
        </p:nvSpPr>
        <p:spPr>
          <a:xfrm>
            <a:off x="10058182" y="2550878"/>
            <a:ext cx="271780" cy="509541"/>
          </a:xfrm>
          <a:prstGeom prst="rect">
            <a:avLst/>
          </a:prstGeom>
        </p:spPr>
        <p:txBody>
          <a:bodyPr vert="horz" wrap="square" lIns="0" tIns="16933" rIns="0" bIns="0" rtlCol="0">
            <a:spAutoFit/>
          </a:bodyPr>
          <a:lstStyle/>
          <a:p>
            <a:pPr marL="16933">
              <a:spcBef>
                <a:spcPts val="133"/>
              </a:spcBef>
            </a:pPr>
            <a:r>
              <a:rPr sz="3200" dirty="0">
                <a:latin typeface="Arial"/>
                <a:cs typeface="Arial"/>
              </a:rPr>
              <a:t>+</a:t>
            </a:r>
            <a:endParaRPr sz="3200">
              <a:latin typeface="Arial"/>
              <a:cs typeface="Arial"/>
            </a:endParaRPr>
          </a:p>
        </p:txBody>
      </p:sp>
      <p:sp>
        <p:nvSpPr>
          <p:cNvPr id="17" name="object 17"/>
          <p:cNvSpPr txBox="1"/>
          <p:nvPr/>
        </p:nvSpPr>
        <p:spPr>
          <a:xfrm>
            <a:off x="10560319" y="3779118"/>
            <a:ext cx="811107" cy="304421"/>
          </a:xfrm>
          <a:prstGeom prst="rect">
            <a:avLst/>
          </a:prstGeom>
        </p:spPr>
        <p:txBody>
          <a:bodyPr vert="horz" wrap="square" lIns="0" tIns="16933" rIns="0" bIns="0" rtlCol="0">
            <a:spAutoFit/>
          </a:bodyPr>
          <a:lstStyle/>
          <a:p>
            <a:pPr marL="16933">
              <a:spcBef>
                <a:spcPts val="133"/>
              </a:spcBef>
            </a:pPr>
            <a:r>
              <a:rPr sz="1867" dirty="0">
                <a:latin typeface="Arial"/>
                <a:cs typeface="Arial"/>
              </a:rPr>
              <a:t>matmul</a:t>
            </a:r>
            <a:endParaRPr sz="1867">
              <a:latin typeface="Arial"/>
              <a:cs typeface="Arial"/>
            </a:endParaRPr>
          </a:p>
        </p:txBody>
      </p:sp>
      <p:sp>
        <p:nvSpPr>
          <p:cNvPr id="18" name="object 18"/>
          <p:cNvSpPr txBox="1"/>
          <p:nvPr/>
        </p:nvSpPr>
        <p:spPr>
          <a:xfrm>
            <a:off x="8857414" y="4790610"/>
            <a:ext cx="418253" cy="509541"/>
          </a:xfrm>
          <a:prstGeom prst="rect">
            <a:avLst/>
          </a:prstGeom>
        </p:spPr>
        <p:txBody>
          <a:bodyPr vert="horz" wrap="square" lIns="0" tIns="16933" rIns="0" bIns="0" rtlCol="0">
            <a:spAutoFit/>
          </a:bodyPr>
          <a:lstStyle/>
          <a:p>
            <a:pPr marL="16933">
              <a:spcBef>
                <a:spcPts val="133"/>
              </a:spcBef>
            </a:pPr>
            <a:r>
              <a:rPr sz="3200" dirty="0">
                <a:latin typeface="Arial"/>
                <a:cs typeface="Arial"/>
              </a:rPr>
              <a:t>W</a:t>
            </a:r>
            <a:endParaRPr sz="3200">
              <a:latin typeface="Arial"/>
              <a:cs typeface="Arial"/>
            </a:endParaRPr>
          </a:p>
        </p:txBody>
      </p:sp>
      <p:sp>
        <p:nvSpPr>
          <p:cNvPr id="19" name="object 19"/>
          <p:cNvSpPr txBox="1"/>
          <p:nvPr/>
        </p:nvSpPr>
        <p:spPr>
          <a:xfrm>
            <a:off x="8905274" y="3737077"/>
            <a:ext cx="259927" cy="509541"/>
          </a:xfrm>
          <a:prstGeom prst="rect">
            <a:avLst/>
          </a:prstGeom>
        </p:spPr>
        <p:txBody>
          <a:bodyPr vert="horz" wrap="square" lIns="0" tIns="16933" rIns="0" bIns="0" rtlCol="0">
            <a:spAutoFit/>
          </a:bodyPr>
          <a:lstStyle/>
          <a:p>
            <a:pPr marL="16933">
              <a:spcBef>
                <a:spcPts val="133"/>
              </a:spcBef>
            </a:pPr>
            <a:r>
              <a:rPr sz="3200" dirty="0">
                <a:latin typeface="Arial"/>
                <a:cs typeface="Arial"/>
              </a:rPr>
              <a:t>b</a:t>
            </a:r>
            <a:endParaRPr sz="3200">
              <a:latin typeface="Arial"/>
              <a:cs typeface="Arial"/>
            </a:endParaRPr>
          </a:p>
        </p:txBody>
      </p:sp>
      <p:sp>
        <p:nvSpPr>
          <p:cNvPr id="20" name="object 20"/>
          <p:cNvSpPr txBox="1"/>
          <p:nvPr/>
        </p:nvSpPr>
        <p:spPr>
          <a:xfrm>
            <a:off x="11173533" y="5705910"/>
            <a:ext cx="237067" cy="509541"/>
          </a:xfrm>
          <a:prstGeom prst="rect">
            <a:avLst/>
          </a:prstGeom>
        </p:spPr>
        <p:txBody>
          <a:bodyPr vert="horz" wrap="square" lIns="0" tIns="16933" rIns="0" bIns="0" rtlCol="0">
            <a:spAutoFit/>
          </a:bodyPr>
          <a:lstStyle/>
          <a:p>
            <a:pPr marL="16933">
              <a:spcBef>
                <a:spcPts val="133"/>
              </a:spcBef>
            </a:pPr>
            <a:r>
              <a:rPr sz="3200" dirty="0">
                <a:latin typeface="Arial"/>
                <a:cs typeface="Arial"/>
              </a:rPr>
              <a:t>x</a:t>
            </a:r>
            <a:endParaRPr sz="3200">
              <a:latin typeface="Arial"/>
              <a:cs typeface="Arial"/>
            </a:endParaRPr>
          </a:p>
        </p:txBody>
      </p:sp>
      <p:sp>
        <p:nvSpPr>
          <p:cNvPr id="21" name="object 21"/>
          <p:cNvSpPr txBox="1"/>
          <p:nvPr/>
        </p:nvSpPr>
        <p:spPr>
          <a:xfrm>
            <a:off x="6791666" y="2997899"/>
            <a:ext cx="1579033" cy="2263206"/>
          </a:xfrm>
          <a:prstGeom prst="rect">
            <a:avLst/>
          </a:prstGeom>
          <a:ln w="9524">
            <a:solidFill>
              <a:srgbClr val="595959"/>
            </a:solidFill>
          </a:ln>
        </p:spPr>
        <p:txBody>
          <a:bodyPr vert="horz" wrap="square" lIns="0" tIns="104987" rIns="0" bIns="0" rtlCol="0">
            <a:spAutoFit/>
          </a:bodyPr>
          <a:lstStyle/>
          <a:p>
            <a:pPr marL="439409">
              <a:spcBef>
                <a:spcPts val="827"/>
              </a:spcBef>
            </a:pPr>
            <a:r>
              <a:rPr sz="1867" spc="-7" dirty="0">
                <a:latin typeface="Arial"/>
                <a:cs typeface="Arial"/>
              </a:rPr>
              <a:t>init_op</a:t>
            </a:r>
            <a:endParaRPr sz="1867">
              <a:latin typeface="Arial"/>
              <a:cs typeface="Arial"/>
            </a:endParaRPr>
          </a:p>
          <a:p>
            <a:pPr>
              <a:lnSpc>
                <a:spcPct val="100000"/>
              </a:lnSpc>
            </a:pPr>
            <a:endParaRPr sz="2000">
              <a:latin typeface="Arial"/>
              <a:cs typeface="Arial"/>
            </a:endParaRPr>
          </a:p>
          <a:p>
            <a:pPr marL="470735">
              <a:spcBef>
                <a:spcPts val="1440"/>
              </a:spcBef>
            </a:pPr>
            <a:r>
              <a:rPr sz="1867" spc="-7" dirty="0">
                <a:latin typeface="Arial"/>
                <a:cs typeface="Arial"/>
              </a:rPr>
              <a:t>assign</a:t>
            </a:r>
            <a:endParaRPr sz="1867">
              <a:latin typeface="Arial"/>
              <a:cs typeface="Arial"/>
            </a:endParaRPr>
          </a:p>
          <a:p>
            <a:pPr>
              <a:lnSpc>
                <a:spcPct val="100000"/>
              </a:lnSpc>
            </a:pPr>
            <a:endParaRPr sz="2000">
              <a:latin typeface="Arial"/>
              <a:cs typeface="Arial"/>
            </a:endParaRPr>
          </a:p>
          <a:p>
            <a:pPr>
              <a:lnSpc>
                <a:spcPct val="100000"/>
              </a:lnSpc>
            </a:pPr>
            <a:endParaRPr sz="2000">
              <a:latin typeface="Arial"/>
              <a:cs typeface="Arial"/>
            </a:endParaRPr>
          </a:p>
          <a:p>
            <a:pPr marL="430943">
              <a:spcBef>
                <a:spcPts val="1453"/>
              </a:spcBef>
            </a:pPr>
            <a:r>
              <a:rPr sz="1867" spc="-7" dirty="0">
                <a:latin typeface="Arial"/>
                <a:cs typeface="Arial"/>
              </a:rPr>
              <a:t>assign</a:t>
            </a:r>
            <a:endParaRPr sz="1867">
              <a:latin typeface="Arial"/>
              <a:cs typeface="Arial"/>
            </a:endParaRPr>
          </a:p>
        </p:txBody>
      </p:sp>
      <p:sp>
        <p:nvSpPr>
          <p:cNvPr id="22" name="object 22"/>
          <p:cNvSpPr txBox="1"/>
          <p:nvPr/>
        </p:nvSpPr>
        <p:spPr>
          <a:xfrm>
            <a:off x="5230446" y="3845450"/>
            <a:ext cx="955887"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initializer</a:t>
            </a:r>
            <a:endParaRPr sz="1867">
              <a:latin typeface="Arial"/>
              <a:cs typeface="Arial"/>
            </a:endParaRPr>
          </a:p>
        </p:txBody>
      </p:sp>
      <p:sp>
        <p:nvSpPr>
          <p:cNvPr id="23" name="object 23"/>
          <p:cNvSpPr txBox="1"/>
          <p:nvPr/>
        </p:nvSpPr>
        <p:spPr>
          <a:xfrm>
            <a:off x="5230446" y="4899385"/>
            <a:ext cx="955887"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initializer</a:t>
            </a:r>
            <a:endParaRPr sz="1867">
              <a:latin typeface="Arial"/>
              <a:cs typeface="Arial"/>
            </a:endParaRPr>
          </a:p>
        </p:txBody>
      </p:sp>
      <p:sp>
        <p:nvSpPr>
          <p:cNvPr id="24" name="object 24"/>
          <p:cNvSpPr txBox="1"/>
          <p:nvPr/>
        </p:nvSpPr>
        <p:spPr>
          <a:xfrm>
            <a:off x="644967" y="4400675"/>
            <a:ext cx="2929467" cy="386430"/>
          </a:xfrm>
          <a:prstGeom prst="rect">
            <a:avLst/>
          </a:prstGeom>
        </p:spPr>
        <p:txBody>
          <a:bodyPr vert="horz" wrap="square" lIns="0" tIns="16933" rIns="0" bIns="0" rtlCol="0">
            <a:spAutoFit/>
          </a:bodyPr>
          <a:lstStyle/>
          <a:p>
            <a:pPr marL="16933">
              <a:spcBef>
                <a:spcPts val="133"/>
              </a:spcBef>
            </a:pPr>
            <a:r>
              <a:rPr sz="2400" b="1" spc="80" dirty="0">
                <a:solidFill>
                  <a:srgbClr val="595959"/>
                </a:solidFill>
                <a:latin typeface="Trebuchet MS"/>
                <a:cs typeface="Trebuchet MS"/>
              </a:rPr>
              <a:t>sess</a:t>
            </a:r>
            <a:r>
              <a:rPr sz="2400" b="1" spc="447" dirty="0">
                <a:solidFill>
                  <a:srgbClr val="595959"/>
                </a:solidFill>
                <a:latin typeface="Trebuchet MS"/>
                <a:cs typeface="Trebuchet MS"/>
              </a:rPr>
              <a:t> </a:t>
            </a:r>
            <a:r>
              <a:rPr sz="2400" b="1" spc="-207" dirty="0">
                <a:solidFill>
                  <a:srgbClr val="595959"/>
                </a:solidFill>
                <a:latin typeface="Trebuchet MS"/>
                <a:cs typeface="Trebuchet MS"/>
              </a:rPr>
              <a:t>=</a:t>
            </a:r>
            <a:r>
              <a:rPr sz="2400" b="1" spc="447" dirty="0">
                <a:solidFill>
                  <a:srgbClr val="595959"/>
                </a:solidFill>
                <a:latin typeface="Trebuchet MS"/>
                <a:cs typeface="Trebuchet MS"/>
              </a:rPr>
              <a:t> </a:t>
            </a:r>
            <a:r>
              <a:rPr sz="2400" b="1" spc="140" dirty="0">
                <a:solidFill>
                  <a:srgbClr val="595959"/>
                </a:solidFill>
                <a:latin typeface="Trebuchet MS"/>
                <a:cs typeface="Trebuchet MS"/>
              </a:rPr>
              <a:t>tf.</a:t>
            </a:r>
            <a:r>
              <a:rPr sz="2400" b="1" spc="140" dirty="0">
                <a:solidFill>
                  <a:srgbClr val="4184F3"/>
                </a:solidFill>
                <a:latin typeface="Trebuchet MS"/>
                <a:cs typeface="Trebuchet MS"/>
              </a:rPr>
              <a:t>Session</a:t>
            </a:r>
            <a:r>
              <a:rPr sz="2400" b="1" spc="140" dirty="0">
                <a:solidFill>
                  <a:srgbClr val="595959"/>
                </a:solidFill>
                <a:latin typeface="Trebuchet MS"/>
                <a:cs typeface="Trebuchet MS"/>
              </a:rPr>
              <a:t>()</a:t>
            </a:r>
            <a:endParaRPr sz="2400">
              <a:latin typeface="Trebuchet MS"/>
              <a:cs typeface="Trebuchet MS"/>
            </a:endParaRPr>
          </a:p>
        </p:txBody>
      </p:sp>
      <p:sp>
        <p:nvSpPr>
          <p:cNvPr id="25" name="object 25"/>
          <p:cNvSpPr txBox="1"/>
          <p:nvPr/>
        </p:nvSpPr>
        <p:spPr>
          <a:xfrm>
            <a:off x="644967" y="5086475"/>
            <a:ext cx="2624667" cy="386430"/>
          </a:xfrm>
          <a:prstGeom prst="rect">
            <a:avLst/>
          </a:prstGeom>
        </p:spPr>
        <p:txBody>
          <a:bodyPr vert="horz" wrap="square" lIns="0" tIns="16933" rIns="0" bIns="0" rtlCol="0">
            <a:spAutoFit/>
          </a:bodyPr>
          <a:lstStyle/>
          <a:p>
            <a:pPr marL="16933">
              <a:spcBef>
                <a:spcPts val="133"/>
              </a:spcBef>
            </a:pPr>
            <a:r>
              <a:rPr sz="2400" b="1" spc="80" dirty="0">
                <a:solidFill>
                  <a:srgbClr val="595959"/>
                </a:solidFill>
                <a:latin typeface="Trebuchet MS"/>
                <a:cs typeface="Trebuchet MS"/>
              </a:rPr>
              <a:t>sess.run(</a:t>
            </a:r>
            <a:r>
              <a:rPr sz="2400" b="1" spc="80" dirty="0">
                <a:solidFill>
                  <a:srgbClr val="4184F3"/>
                </a:solidFill>
                <a:latin typeface="Trebuchet MS"/>
                <a:cs typeface="Trebuchet MS"/>
              </a:rPr>
              <a:t>init_op</a:t>
            </a:r>
            <a:r>
              <a:rPr sz="2400" b="1" spc="80" dirty="0">
                <a:solidFill>
                  <a:srgbClr val="595959"/>
                </a:solidFill>
                <a:latin typeface="Trebuchet MS"/>
                <a:cs typeface="Trebuchet MS"/>
              </a:rPr>
              <a:t>)</a:t>
            </a:r>
            <a:endParaRPr sz="2400">
              <a:latin typeface="Trebuchet MS"/>
              <a:cs typeface="Trebuchet MS"/>
            </a:endParaRPr>
          </a:p>
        </p:txBody>
      </p:sp>
      <p:sp>
        <p:nvSpPr>
          <p:cNvPr id="26" name="object 26"/>
          <p:cNvSpPr txBox="1"/>
          <p:nvPr/>
        </p:nvSpPr>
        <p:spPr>
          <a:xfrm>
            <a:off x="10410999" y="1438078"/>
            <a:ext cx="237067" cy="509541"/>
          </a:xfrm>
          <a:prstGeom prst="rect">
            <a:avLst/>
          </a:prstGeom>
        </p:spPr>
        <p:txBody>
          <a:bodyPr vert="horz" wrap="square" lIns="0" tIns="16933" rIns="0" bIns="0" rtlCol="0">
            <a:spAutoFit/>
          </a:bodyPr>
          <a:lstStyle/>
          <a:p>
            <a:pPr marL="16933">
              <a:spcBef>
                <a:spcPts val="133"/>
              </a:spcBef>
            </a:pPr>
            <a:r>
              <a:rPr sz="3200" dirty="0">
                <a:latin typeface="Arial"/>
                <a:cs typeface="Arial"/>
              </a:rPr>
              <a:t>y</a:t>
            </a:r>
            <a:endParaRPr sz="3200">
              <a:latin typeface="Arial"/>
              <a:cs typeface="Arial"/>
            </a:endParaRPr>
          </a:p>
        </p:txBody>
      </p:sp>
    </p:spTree>
    <p:extLst>
      <p:ext uri="{BB962C8B-B14F-4D97-AF65-F5344CB8AC3E}">
        <p14:creationId xmlns:p14="http://schemas.microsoft.com/office/powerpoint/2010/main" val="12610942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0075050" y="5516449"/>
            <a:ext cx="1707727" cy="927947"/>
            <a:chOff x="7556287" y="4137337"/>
            <a:chExt cx="1280795" cy="695960"/>
          </a:xfrm>
        </p:grpSpPr>
        <p:sp>
          <p:nvSpPr>
            <p:cNvPr id="3" name="object 3"/>
            <p:cNvSpPr/>
            <p:nvPr/>
          </p:nvSpPr>
          <p:spPr>
            <a:xfrm>
              <a:off x="7561050" y="4142099"/>
              <a:ext cx="1271270" cy="686435"/>
            </a:xfrm>
            <a:custGeom>
              <a:avLst/>
              <a:gdLst/>
              <a:ahLst/>
              <a:cxnLst/>
              <a:rect l="l" t="t" r="r" b="b"/>
              <a:pathLst>
                <a:path w="1271270" h="686435">
                  <a:moveTo>
                    <a:pt x="1271099" y="686399"/>
                  </a:moveTo>
                  <a:lnTo>
                    <a:pt x="0" y="686399"/>
                  </a:lnTo>
                  <a:lnTo>
                    <a:pt x="0" y="0"/>
                  </a:lnTo>
                  <a:lnTo>
                    <a:pt x="1271099" y="0"/>
                  </a:lnTo>
                  <a:lnTo>
                    <a:pt x="1271099" y="686399"/>
                  </a:lnTo>
                  <a:close/>
                </a:path>
              </a:pathLst>
            </a:custGeom>
            <a:solidFill>
              <a:srgbClr val="A4C1F4"/>
            </a:solidFill>
          </p:spPr>
          <p:txBody>
            <a:bodyPr wrap="square" lIns="0" tIns="0" rIns="0" bIns="0" rtlCol="0"/>
            <a:lstStyle/>
            <a:p>
              <a:endParaRPr sz="2400"/>
            </a:p>
          </p:txBody>
        </p:sp>
        <p:sp>
          <p:nvSpPr>
            <p:cNvPr id="4" name="object 4"/>
            <p:cNvSpPr/>
            <p:nvPr/>
          </p:nvSpPr>
          <p:spPr>
            <a:xfrm>
              <a:off x="7561050" y="4142099"/>
              <a:ext cx="1271270" cy="686435"/>
            </a:xfrm>
            <a:custGeom>
              <a:avLst/>
              <a:gdLst/>
              <a:ahLst/>
              <a:cxnLst/>
              <a:rect l="l" t="t" r="r" b="b"/>
              <a:pathLst>
                <a:path w="1271270" h="686435">
                  <a:moveTo>
                    <a:pt x="0" y="0"/>
                  </a:moveTo>
                  <a:lnTo>
                    <a:pt x="1271099" y="0"/>
                  </a:lnTo>
                  <a:lnTo>
                    <a:pt x="1271099" y="686399"/>
                  </a:lnTo>
                  <a:lnTo>
                    <a:pt x="0" y="686399"/>
                  </a:lnTo>
                  <a:lnTo>
                    <a:pt x="0" y="0"/>
                  </a:lnTo>
                  <a:close/>
                </a:path>
              </a:pathLst>
            </a:custGeom>
            <a:ln w="9524">
              <a:solidFill>
                <a:srgbClr val="595959"/>
              </a:solidFill>
            </a:ln>
          </p:spPr>
          <p:txBody>
            <a:bodyPr wrap="square" lIns="0" tIns="0" rIns="0" bIns="0" rtlCol="0"/>
            <a:lstStyle/>
            <a:p>
              <a:endParaRPr sz="2400"/>
            </a:p>
          </p:txBody>
        </p:sp>
      </p:grpSp>
      <p:sp>
        <p:nvSpPr>
          <p:cNvPr id="5" name="object 5"/>
          <p:cNvSpPr txBox="1"/>
          <p:nvPr/>
        </p:nvSpPr>
        <p:spPr>
          <a:xfrm>
            <a:off x="10178767" y="5814285"/>
            <a:ext cx="495300"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feed</a:t>
            </a:r>
            <a:endParaRPr sz="1867">
              <a:latin typeface="Arial"/>
              <a:cs typeface="Arial"/>
            </a:endParaRPr>
          </a:p>
        </p:txBody>
      </p:sp>
      <p:grpSp>
        <p:nvGrpSpPr>
          <p:cNvPr id="6" name="object 6"/>
          <p:cNvGrpSpPr/>
          <p:nvPr/>
        </p:nvGrpSpPr>
        <p:grpSpPr>
          <a:xfrm>
            <a:off x="9013850" y="1267083"/>
            <a:ext cx="1783927" cy="927947"/>
            <a:chOff x="6760387" y="950312"/>
            <a:chExt cx="1337945" cy="695960"/>
          </a:xfrm>
        </p:grpSpPr>
        <p:sp>
          <p:nvSpPr>
            <p:cNvPr id="7" name="object 7"/>
            <p:cNvSpPr/>
            <p:nvPr/>
          </p:nvSpPr>
          <p:spPr>
            <a:xfrm>
              <a:off x="6765149" y="955075"/>
              <a:ext cx="1328420" cy="686435"/>
            </a:xfrm>
            <a:custGeom>
              <a:avLst/>
              <a:gdLst/>
              <a:ahLst/>
              <a:cxnLst/>
              <a:rect l="l" t="t" r="r" b="b"/>
              <a:pathLst>
                <a:path w="1328420" h="686435">
                  <a:moveTo>
                    <a:pt x="1328099" y="686399"/>
                  </a:moveTo>
                  <a:lnTo>
                    <a:pt x="0" y="686399"/>
                  </a:lnTo>
                  <a:lnTo>
                    <a:pt x="0" y="0"/>
                  </a:lnTo>
                  <a:lnTo>
                    <a:pt x="1328099" y="0"/>
                  </a:lnTo>
                  <a:lnTo>
                    <a:pt x="1328099" y="686399"/>
                  </a:lnTo>
                  <a:close/>
                </a:path>
              </a:pathLst>
            </a:custGeom>
            <a:solidFill>
              <a:srgbClr val="EA9999"/>
            </a:solidFill>
          </p:spPr>
          <p:txBody>
            <a:bodyPr wrap="square" lIns="0" tIns="0" rIns="0" bIns="0" rtlCol="0"/>
            <a:lstStyle/>
            <a:p>
              <a:endParaRPr sz="2400"/>
            </a:p>
          </p:txBody>
        </p:sp>
        <p:sp>
          <p:nvSpPr>
            <p:cNvPr id="8" name="object 8"/>
            <p:cNvSpPr/>
            <p:nvPr/>
          </p:nvSpPr>
          <p:spPr>
            <a:xfrm>
              <a:off x="6765149" y="955075"/>
              <a:ext cx="1328420" cy="686435"/>
            </a:xfrm>
            <a:custGeom>
              <a:avLst/>
              <a:gdLst/>
              <a:ahLst/>
              <a:cxnLst/>
              <a:rect l="l" t="t" r="r" b="b"/>
              <a:pathLst>
                <a:path w="1328420" h="686435">
                  <a:moveTo>
                    <a:pt x="0" y="0"/>
                  </a:moveTo>
                  <a:lnTo>
                    <a:pt x="1328099" y="0"/>
                  </a:lnTo>
                  <a:lnTo>
                    <a:pt x="1328099" y="686399"/>
                  </a:lnTo>
                  <a:lnTo>
                    <a:pt x="0" y="686399"/>
                  </a:lnTo>
                  <a:lnTo>
                    <a:pt x="0" y="0"/>
                  </a:lnTo>
                  <a:close/>
                </a:path>
              </a:pathLst>
            </a:custGeom>
            <a:ln w="9524">
              <a:solidFill>
                <a:srgbClr val="595959"/>
              </a:solidFill>
            </a:ln>
          </p:spPr>
          <p:txBody>
            <a:bodyPr wrap="square" lIns="0" tIns="0" rIns="0" bIns="0" rtlCol="0"/>
            <a:lstStyle/>
            <a:p>
              <a:endParaRPr sz="2400"/>
            </a:p>
          </p:txBody>
        </p:sp>
      </p:grpSp>
      <p:sp>
        <p:nvSpPr>
          <p:cNvPr id="9" name="object 9"/>
          <p:cNvSpPr txBox="1"/>
          <p:nvPr/>
        </p:nvSpPr>
        <p:spPr>
          <a:xfrm>
            <a:off x="9134499" y="1564918"/>
            <a:ext cx="530013" cy="304421"/>
          </a:xfrm>
          <a:prstGeom prst="rect">
            <a:avLst/>
          </a:prstGeom>
        </p:spPr>
        <p:txBody>
          <a:bodyPr vert="horz" wrap="square" lIns="0" tIns="16933" rIns="0" bIns="0" rtlCol="0">
            <a:spAutoFit/>
          </a:bodyPr>
          <a:lstStyle/>
          <a:p>
            <a:pPr>
              <a:spcBef>
                <a:spcPts val="133"/>
              </a:spcBef>
            </a:pPr>
            <a:r>
              <a:rPr sz="1867" spc="-7" dirty="0">
                <a:latin typeface="Arial"/>
                <a:cs typeface="Arial"/>
              </a:rPr>
              <a:t>fetch</a:t>
            </a:r>
            <a:endParaRPr sz="1867">
              <a:latin typeface="Arial"/>
              <a:cs typeface="Arial"/>
            </a:endParaRPr>
          </a:p>
        </p:txBody>
      </p:sp>
      <p:sp>
        <p:nvSpPr>
          <p:cNvPr id="10" name="object 10"/>
          <p:cNvSpPr txBox="1">
            <a:spLocks noGrp="1"/>
          </p:cNvSpPr>
          <p:nvPr>
            <p:ph type="title"/>
          </p:nvPr>
        </p:nvSpPr>
        <p:spPr>
          <a:xfrm>
            <a:off x="512967" y="671161"/>
            <a:ext cx="7013787" cy="755762"/>
          </a:xfrm>
          <a:prstGeom prst="rect">
            <a:avLst/>
          </a:prstGeom>
        </p:spPr>
        <p:txBody>
          <a:bodyPr vert="horz" wrap="square" lIns="0" tIns="16933" rIns="0" bIns="0" rtlCol="0" anchor="ctr">
            <a:spAutoFit/>
          </a:bodyPr>
          <a:lstStyle/>
          <a:p>
            <a:pPr marL="16933">
              <a:lnSpc>
                <a:spcPct val="100000"/>
              </a:lnSpc>
              <a:spcBef>
                <a:spcPts val="133"/>
              </a:spcBef>
            </a:pPr>
            <a:r>
              <a:rPr sz="4800" spc="-87" dirty="0"/>
              <a:t>Runnin</a:t>
            </a:r>
            <a:r>
              <a:rPr sz="4800" spc="-80" dirty="0"/>
              <a:t>g</a:t>
            </a:r>
            <a:r>
              <a:rPr sz="4800" spc="-147" dirty="0"/>
              <a:t> </a:t>
            </a:r>
            <a:r>
              <a:rPr sz="4800" spc="-173" dirty="0"/>
              <a:t>th</a:t>
            </a:r>
            <a:r>
              <a:rPr sz="4800" spc="-180" dirty="0"/>
              <a:t>e</a:t>
            </a:r>
            <a:r>
              <a:rPr sz="4800" spc="-152" dirty="0"/>
              <a:t> </a:t>
            </a:r>
            <a:r>
              <a:rPr sz="4800" spc="-213" dirty="0"/>
              <a:t>Computation</a:t>
            </a:r>
            <a:endParaRPr sz="4800" dirty="0"/>
          </a:p>
        </p:txBody>
      </p:sp>
      <p:grpSp>
        <p:nvGrpSpPr>
          <p:cNvPr id="11" name="object 11"/>
          <p:cNvGrpSpPr/>
          <p:nvPr/>
        </p:nvGrpSpPr>
        <p:grpSpPr>
          <a:xfrm>
            <a:off x="2129662" y="1620166"/>
            <a:ext cx="6664113" cy="962660"/>
            <a:chOff x="1597246" y="1215124"/>
            <a:chExt cx="4998085" cy="721995"/>
          </a:xfrm>
        </p:grpSpPr>
        <p:sp>
          <p:nvSpPr>
            <p:cNvPr id="12" name="object 12"/>
            <p:cNvSpPr/>
            <p:nvPr/>
          </p:nvSpPr>
          <p:spPr>
            <a:xfrm>
              <a:off x="1670153" y="1276602"/>
              <a:ext cx="4781550" cy="530225"/>
            </a:xfrm>
            <a:custGeom>
              <a:avLst/>
              <a:gdLst/>
              <a:ahLst/>
              <a:cxnLst/>
              <a:rect l="l" t="t" r="r" b="b"/>
              <a:pathLst>
                <a:path w="4781550" h="530225">
                  <a:moveTo>
                    <a:pt x="0" y="530219"/>
                  </a:moveTo>
                  <a:lnTo>
                    <a:pt x="1222" y="528818"/>
                  </a:lnTo>
                  <a:lnTo>
                    <a:pt x="2069" y="527866"/>
                  </a:lnTo>
                  <a:lnTo>
                    <a:pt x="2934" y="526913"/>
                  </a:lnTo>
                  <a:lnTo>
                    <a:pt x="3816" y="525959"/>
                  </a:lnTo>
                  <a:lnTo>
                    <a:pt x="5582" y="524051"/>
                  </a:lnTo>
                  <a:lnTo>
                    <a:pt x="36206" y="497078"/>
                  </a:lnTo>
                  <a:lnTo>
                    <a:pt x="71848" y="473803"/>
                  </a:lnTo>
                  <a:lnTo>
                    <a:pt x="117714" y="450637"/>
                  </a:lnTo>
                  <a:lnTo>
                    <a:pt x="154688" y="435372"/>
                  </a:lnTo>
                  <a:lnTo>
                    <a:pt x="197281" y="420331"/>
                  </a:lnTo>
                  <a:lnTo>
                    <a:pt x="245925" y="405587"/>
                  </a:lnTo>
                  <a:lnTo>
                    <a:pt x="301049" y="391210"/>
                  </a:lnTo>
                  <a:lnTo>
                    <a:pt x="363084" y="377271"/>
                  </a:lnTo>
                  <a:lnTo>
                    <a:pt x="432459" y="363841"/>
                  </a:lnTo>
                  <a:lnTo>
                    <a:pt x="495645" y="353007"/>
                  </a:lnTo>
                  <a:lnTo>
                    <a:pt x="565804" y="341924"/>
                  </a:lnTo>
                  <a:lnTo>
                    <a:pt x="642470" y="330621"/>
                  </a:lnTo>
                  <a:lnTo>
                    <a:pt x="683098" y="324896"/>
                  </a:lnTo>
                  <a:lnTo>
                    <a:pt x="725179" y="319127"/>
                  </a:lnTo>
                  <a:lnTo>
                    <a:pt x="768654" y="313317"/>
                  </a:lnTo>
                  <a:lnTo>
                    <a:pt x="813465" y="307471"/>
                  </a:lnTo>
                  <a:lnTo>
                    <a:pt x="859554" y="301591"/>
                  </a:lnTo>
                  <a:lnTo>
                    <a:pt x="906864" y="295683"/>
                  </a:lnTo>
                  <a:lnTo>
                    <a:pt x="955335" y="289748"/>
                  </a:lnTo>
                  <a:lnTo>
                    <a:pt x="1004910" y="283791"/>
                  </a:lnTo>
                  <a:lnTo>
                    <a:pt x="1055530" y="277816"/>
                  </a:lnTo>
                  <a:lnTo>
                    <a:pt x="1107139" y="271825"/>
                  </a:lnTo>
                  <a:lnTo>
                    <a:pt x="1159676" y="265824"/>
                  </a:lnTo>
                  <a:lnTo>
                    <a:pt x="1213085" y="259815"/>
                  </a:lnTo>
                  <a:lnTo>
                    <a:pt x="1267307" y="253801"/>
                  </a:lnTo>
                  <a:lnTo>
                    <a:pt x="1322284" y="247788"/>
                  </a:lnTo>
                  <a:lnTo>
                    <a:pt x="1377957" y="241778"/>
                  </a:lnTo>
                  <a:lnTo>
                    <a:pt x="1434270" y="235774"/>
                  </a:lnTo>
                  <a:lnTo>
                    <a:pt x="1491163" y="229782"/>
                  </a:lnTo>
                  <a:lnTo>
                    <a:pt x="1548578" y="223804"/>
                  </a:lnTo>
                  <a:lnTo>
                    <a:pt x="1606458" y="217843"/>
                  </a:lnTo>
                  <a:lnTo>
                    <a:pt x="1664744" y="211904"/>
                  </a:lnTo>
                  <a:lnTo>
                    <a:pt x="1723378" y="205990"/>
                  </a:lnTo>
                  <a:lnTo>
                    <a:pt x="1782302" y="200106"/>
                  </a:lnTo>
                  <a:lnTo>
                    <a:pt x="1841458" y="194253"/>
                  </a:lnTo>
                  <a:lnTo>
                    <a:pt x="1900788" y="188437"/>
                  </a:lnTo>
                  <a:lnTo>
                    <a:pt x="1960233" y="182660"/>
                  </a:lnTo>
                  <a:lnTo>
                    <a:pt x="2019736" y="176927"/>
                  </a:lnTo>
                  <a:lnTo>
                    <a:pt x="2079238" y="171241"/>
                  </a:lnTo>
                  <a:lnTo>
                    <a:pt x="2138681" y="165606"/>
                  </a:lnTo>
                  <a:lnTo>
                    <a:pt x="2198007" y="160025"/>
                  </a:lnTo>
                  <a:lnTo>
                    <a:pt x="2257158" y="154502"/>
                  </a:lnTo>
                  <a:lnTo>
                    <a:pt x="2316076" y="149041"/>
                  </a:lnTo>
                  <a:lnTo>
                    <a:pt x="2374703" y="143644"/>
                  </a:lnTo>
                  <a:lnTo>
                    <a:pt x="2432980" y="138317"/>
                  </a:lnTo>
                  <a:lnTo>
                    <a:pt x="2490849" y="133063"/>
                  </a:lnTo>
                  <a:lnTo>
                    <a:pt x="2548253" y="127884"/>
                  </a:lnTo>
                  <a:lnTo>
                    <a:pt x="2605133" y="122786"/>
                  </a:lnTo>
                  <a:lnTo>
                    <a:pt x="2661431" y="117771"/>
                  </a:lnTo>
                  <a:lnTo>
                    <a:pt x="2717089" y="112843"/>
                  </a:lnTo>
                  <a:lnTo>
                    <a:pt x="2772049" y="108006"/>
                  </a:lnTo>
                  <a:lnTo>
                    <a:pt x="2826252" y="103263"/>
                  </a:lnTo>
                  <a:lnTo>
                    <a:pt x="2879641" y="98619"/>
                  </a:lnTo>
                  <a:lnTo>
                    <a:pt x="2932158" y="94076"/>
                  </a:lnTo>
                  <a:lnTo>
                    <a:pt x="2983743" y="89638"/>
                  </a:lnTo>
                  <a:lnTo>
                    <a:pt x="3034340" y="85310"/>
                  </a:lnTo>
                  <a:lnTo>
                    <a:pt x="3083890" y="81094"/>
                  </a:lnTo>
                  <a:lnTo>
                    <a:pt x="3132334" y="76995"/>
                  </a:lnTo>
                  <a:lnTo>
                    <a:pt x="3179615" y="73015"/>
                  </a:lnTo>
                  <a:lnTo>
                    <a:pt x="3225675" y="69159"/>
                  </a:lnTo>
                  <a:lnTo>
                    <a:pt x="3270456" y="65430"/>
                  </a:lnTo>
                  <a:lnTo>
                    <a:pt x="3313899" y="61833"/>
                  </a:lnTo>
                  <a:lnTo>
                    <a:pt x="3355946" y="58369"/>
                  </a:lnTo>
                  <a:lnTo>
                    <a:pt x="3396539" y="55044"/>
                  </a:lnTo>
                  <a:lnTo>
                    <a:pt x="3435620" y="51861"/>
                  </a:lnTo>
                  <a:lnTo>
                    <a:pt x="3494591" y="47187"/>
                  </a:lnTo>
                  <a:lnTo>
                    <a:pt x="3552552" y="42820"/>
                  </a:lnTo>
                  <a:lnTo>
                    <a:pt x="3609501" y="38749"/>
                  </a:lnTo>
                  <a:lnTo>
                    <a:pt x="3665437" y="34962"/>
                  </a:lnTo>
                  <a:lnTo>
                    <a:pt x="3720359" y="31448"/>
                  </a:lnTo>
                  <a:lnTo>
                    <a:pt x="3774264" y="28197"/>
                  </a:lnTo>
                  <a:lnTo>
                    <a:pt x="3827152" y="25197"/>
                  </a:lnTo>
                  <a:lnTo>
                    <a:pt x="3879019" y="22437"/>
                  </a:lnTo>
                  <a:lnTo>
                    <a:pt x="3929865" y="19907"/>
                  </a:lnTo>
                  <a:lnTo>
                    <a:pt x="3979688" y="17595"/>
                  </a:lnTo>
                  <a:lnTo>
                    <a:pt x="4028486" y="15491"/>
                  </a:lnTo>
                  <a:lnTo>
                    <a:pt x="4076258" y="13583"/>
                  </a:lnTo>
                  <a:lnTo>
                    <a:pt x="4123002" y="11859"/>
                  </a:lnTo>
                  <a:lnTo>
                    <a:pt x="4168716" y="10310"/>
                  </a:lnTo>
                  <a:lnTo>
                    <a:pt x="4213398" y="8925"/>
                  </a:lnTo>
                  <a:lnTo>
                    <a:pt x="4257047" y="7691"/>
                  </a:lnTo>
                  <a:lnTo>
                    <a:pt x="4299661" y="6599"/>
                  </a:lnTo>
                  <a:lnTo>
                    <a:pt x="4341239" y="5636"/>
                  </a:lnTo>
                  <a:lnTo>
                    <a:pt x="4381779" y="4793"/>
                  </a:lnTo>
                  <a:lnTo>
                    <a:pt x="4435133" y="3819"/>
                  </a:lnTo>
                  <a:lnTo>
                    <a:pt x="4486568" y="3017"/>
                  </a:lnTo>
                  <a:lnTo>
                    <a:pt x="4536079" y="2358"/>
                  </a:lnTo>
                  <a:lnTo>
                    <a:pt x="4583663" y="1816"/>
                  </a:lnTo>
                  <a:lnTo>
                    <a:pt x="4629314" y="1362"/>
                  </a:lnTo>
                  <a:lnTo>
                    <a:pt x="4673030" y="969"/>
                  </a:lnTo>
                  <a:lnTo>
                    <a:pt x="4714804" y="610"/>
                  </a:lnTo>
                  <a:lnTo>
                    <a:pt x="4781124" y="0"/>
                  </a:lnTo>
                </a:path>
              </a:pathLst>
            </a:custGeom>
            <a:ln w="28574">
              <a:solidFill>
                <a:srgbClr val="595959"/>
              </a:solidFill>
            </a:ln>
          </p:spPr>
          <p:txBody>
            <a:bodyPr wrap="square" lIns="0" tIns="0" rIns="0" bIns="0" rtlCol="0"/>
            <a:lstStyle/>
            <a:p>
              <a:endParaRPr sz="2400"/>
            </a:p>
          </p:txBody>
        </p:sp>
        <p:pic>
          <p:nvPicPr>
            <p:cNvPr id="13" name="object 13"/>
            <p:cNvPicPr/>
            <p:nvPr/>
          </p:nvPicPr>
          <p:blipFill>
            <a:blip r:embed="rId3" cstate="print"/>
            <a:stretch>
              <a:fillRect/>
            </a:stretch>
          </p:blipFill>
          <p:spPr>
            <a:xfrm>
              <a:off x="1597246" y="1771198"/>
              <a:ext cx="129294" cy="165581"/>
            </a:xfrm>
            <a:prstGeom prst="rect">
              <a:avLst/>
            </a:prstGeom>
          </p:spPr>
        </p:pic>
        <p:pic>
          <p:nvPicPr>
            <p:cNvPr id="14" name="object 14"/>
            <p:cNvPicPr/>
            <p:nvPr/>
          </p:nvPicPr>
          <p:blipFill>
            <a:blip r:embed="rId4" cstate="print"/>
            <a:stretch>
              <a:fillRect/>
            </a:stretch>
          </p:blipFill>
          <p:spPr>
            <a:xfrm>
              <a:off x="6436087" y="1215124"/>
              <a:ext cx="159129" cy="122954"/>
            </a:xfrm>
            <a:prstGeom prst="rect">
              <a:avLst/>
            </a:prstGeom>
          </p:spPr>
        </p:pic>
      </p:grpSp>
      <p:grpSp>
        <p:nvGrpSpPr>
          <p:cNvPr id="15" name="object 15"/>
          <p:cNvGrpSpPr/>
          <p:nvPr/>
        </p:nvGrpSpPr>
        <p:grpSpPr>
          <a:xfrm>
            <a:off x="9849549" y="2474216"/>
            <a:ext cx="729827" cy="702733"/>
            <a:chOff x="7387162" y="1855662"/>
            <a:chExt cx="547370" cy="527050"/>
          </a:xfrm>
        </p:grpSpPr>
        <p:sp>
          <p:nvSpPr>
            <p:cNvPr id="16" name="object 16"/>
            <p:cNvSpPr/>
            <p:nvPr/>
          </p:nvSpPr>
          <p:spPr>
            <a:xfrm>
              <a:off x="7391924" y="1860425"/>
              <a:ext cx="537845" cy="517525"/>
            </a:xfrm>
            <a:custGeom>
              <a:avLst/>
              <a:gdLst/>
              <a:ahLst/>
              <a:cxnLst/>
              <a:rect l="l" t="t" r="r" b="b"/>
              <a:pathLst>
                <a:path w="537845" h="517525">
                  <a:moveTo>
                    <a:pt x="268649" y="517199"/>
                  </a:moveTo>
                  <a:lnTo>
                    <a:pt x="220359" y="513033"/>
                  </a:lnTo>
                  <a:lnTo>
                    <a:pt x="174909" y="501021"/>
                  </a:lnTo>
                  <a:lnTo>
                    <a:pt x="133057" y="481893"/>
                  </a:lnTo>
                  <a:lnTo>
                    <a:pt x="95562" y="456380"/>
                  </a:lnTo>
                  <a:lnTo>
                    <a:pt x="63183" y="425212"/>
                  </a:lnTo>
                  <a:lnTo>
                    <a:pt x="36678" y="389120"/>
                  </a:lnTo>
                  <a:lnTo>
                    <a:pt x="16807" y="348833"/>
                  </a:lnTo>
                  <a:lnTo>
                    <a:pt x="4328" y="305083"/>
                  </a:lnTo>
                  <a:lnTo>
                    <a:pt x="0" y="258599"/>
                  </a:lnTo>
                  <a:lnTo>
                    <a:pt x="4328" y="212116"/>
                  </a:lnTo>
                  <a:lnTo>
                    <a:pt x="16807" y="168366"/>
                  </a:lnTo>
                  <a:lnTo>
                    <a:pt x="36678" y="128079"/>
                  </a:lnTo>
                  <a:lnTo>
                    <a:pt x="63183" y="91987"/>
                  </a:lnTo>
                  <a:lnTo>
                    <a:pt x="95562" y="60819"/>
                  </a:lnTo>
                  <a:lnTo>
                    <a:pt x="133057" y="35306"/>
                  </a:lnTo>
                  <a:lnTo>
                    <a:pt x="174909" y="16178"/>
                  </a:lnTo>
                  <a:lnTo>
                    <a:pt x="220359" y="4166"/>
                  </a:lnTo>
                  <a:lnTo>
                    <a:pt x="268649" y="0"/>
                  </a:lnTo>
                  <a:lnTo>
                    <a:pt x="321305" y="5014"/>
                  </a:lnTo>
                  <a:lnTo>
                    <a:pt x="371457" y="19684"/>
                  </a:lnTo>
                  <a:lnTo>
                    <a:pt x="417697" y="43447"/>
                  </a:lnTo>
                  <a:lnTo>
                    <a:pt x="458613" y="75742"/>
                  </a:lnTo>
                  <a:lnTo>
                    <a:pt x="492163" y="115128"/>
                  </a:lnTo>
                  <a:lnTo>
                    <a:pt x="516850" y="159638"/>
                  </a:lnTo>
                  <a:lnTo>
                    <a:pt x="532090" y="207914"/>
                  </a:lnTo>
                  <a:lnTo>
                    <a:pt x="537299" y="258599"/>
                  </a:lnTo>
                  <a:lnTo>
                    <a:pt x="532971" y="305083"/>
                  </a:lnTo>
                  <a:lnTo>
                    <a:pt x="520492" y="348833"/>
                  </a:lnTo>
                  <a:lnTo>
                    <a:pt x="500621" y="389120"/>
                  </a:lnTo>
                  <a:lnTo>
                    <a:pt x="474116" y="425212"/>
                  </a:lnTo>
                  <a:lnTo>
                    <a:pt x="441737" y="456380"/>
                  </a:lnTo>
                  <a:lnTo>
                    <a:pt x="404242" y="481893"/>
                  </a:lnTo>
                  <a:lnTo>
                    <a:pt x="362390" y="501021"/>
                  </a:lnTo>
                  <a:lnTo>
                    <a:pt x="316940" y="513033"/>
                  </a:lnTo>
                  <a:lnTo>
                    <a:pt x="268649" y="517199"/>
                  </a:lnTo>
                  <a:close/>
                </a:path>
              </a:pathLst>
            </a:custGeom>
            <a:solidFill>
              <a:srgbClr val="EEEEEE"/>
            </a:solidFill>
          </p:spPr>
          <p:txBody>
            <a:bodyPr wrap="square" lIns="0" tIns="0" rIns="0" bIns="0" rtlCol="0"/>
            <a:lstStyle/>
            <a:p>
              <a:endParaRPr sz="2400"/>
            </a:p>
          </p:txBody>
        </p:sp>
        <p:sp>
          <p:nvSpPr>
            <p:cNvPr id="17" name="object 17"/>
            <p:cNvSpPr/>
            <p:nvPr/>
          </p:nvSpPr>
          <p:spPr>
            <a:xfrm>
              <a:off x="7391924" y="1860425"/>
              <a:ext cx="537845" cy="517525"/>
            </a:xfrm>
            <a:custGeom>
              <a:avLst/>
              <a:gdLst/>
              <a:ahLst/>
              <a:cxnLst/>
              <a:rect l="l" t="t" r="r" b="b"/>
              <a:pathLst>
                <a:path w="537845" h="517525">
                  <a:moveTo>
                    <a:pt x="0" y="258599"/>
                  </a:moveTo>
                  <a:lnTo>
                    <a:pt x="4328" y="212116"/>
                  </a:lnTo>
                  <a:lnTo>
                    <a:pt x="16807" y="168366"/>
                  </a:lnTo>
                  <a:lnTo>
                    <a:pt x="36678" y="128079"/>
                  </a:lnTo>
                  <a:lnTo>
                    <a:pt x="63183" y="91987"/>
                  </a:lnTo>
                  <a:lnTo>
                    <a:pt x="95562" y="60819"/>
                  </a:lnTo>
                  <a:lnTo>
                    <a:pt x="133057" y="35306"/>
                  </a:lnTo>
                  <a:lnTo>
                    <a:pt x="174909" y="16178"/>
                  </a:lnTo>
                  <a:lnTo>
                    <a:pt x="220359" y="4166"/>
                  </a:lnTo>
                  <a:lnTo>
                    <a:pt x="268649" y="0"/>
                  </a:lnTo>
                  <a:lnTo>
                    <a:pt x="321305" y="5014"/>
                  </a:lnTo>
                  <a:lnTo>
                    <a:pt x="371457" y="19684"/>
                  </a:lnTo>
                  <a:lnTo>
                    <a:pt x="417697" y="43447"/>
                  </a:lnTo>
                  <a:lnTo>
                    <a:pt x="458613" y="75742"/>
                  </a:lnTo>
                  <a:lnTo>
                    <a:pt x="492163" y="115128"/>
                  </a:lnTo>
                  <a:lnTo>
                    <a:pt x="516850" y="159638"/>
                  </a:lnTo>
                  <a:lnTo>
                    <a:pt x="532090" y="207914"/>
                  </a:lnTo>
                  <a:lnTo>
                    <a:pt x="537299" y="258599"/>
                  </a:lnTo>
                  <a:lnTo>
                    <a:pt x="532971" y="305083"/>
                  </a:lnTo>
                  <a:lnTo>
                    <a:pt x="520492" y="348833"/>
                  </a:lnTo>
                  <a:lnTo>
                    <a:pt x="500621" y="389120"/>
                  </a:lnTo>
                  <a:lnTo>
                    <a:pt x="474116" y="425212"/>
                  </a:lnTo>
                  <a:lnTo>
                    <a:pt x="441737" y="456380"/>
                  </a:lnTo>
                  <a:lnTo>
                    <a:pt x="404242" y="481893"/>
                  </a:lnTo>
                  <a:lnTo>
                    <a:pt x="362390" y="501021"/>
                  </a:lnTo>
                  <a:lnTo>
                    <a:pt x="316940" y="513033"/>
                  </a:lnTo>
                  <a:lnTo>
                    <a:pt x="268649" y="517199"/>
                  </a:lnTo>
                  <a:lnTo>
                    <a:pt x="220359" y="513033"/>
                  </a:lnTo>
                  <a:lnTo>
                    <a:pt x="174909" y="501021"/>
                  </a:lnTo>
                  <a:lnTo>
                    <a:pt x="133057" y="481893"/>
                  </a:lnTo>
                  <a:lnTo>
                    <a:pt x="95562" y="456380"/>
                  </a:lnTo>
                  <a:lnTo>
                    <a:pt x="63183" y="425212"/>
                  </a:lnTo>
                  <a:lnTo>
                    <a:pt x="36678" y="389120"/>
                  </a:lnTo>
                  <a:lnTo>
                    <a:pt x="16807" y="348833"/>
                  </a:lnTo>
                  <a:lnTo>
                    <a:pt x="4328" y="305083"/>
                  </a:lnTo>
                  <a:lnTo>
                    <a:pt x="0" y="258599"/>
                  </a:lnTo>
                  <a:close/>
                </a:path>
              </a:pathLst>
            </a:custGeom>
            <a:ln w="9524">
              <a:solidFill>
                <a:srgbClr val="595959"/>
              </a:solidFill>
            </a:ln>
          </p:spPr>
          <p:txBody>
            <a:bodyPr wrap="square" lIns="0" tIns="0" rIns="0" bIns="0" rtlCol="0"/>
            <a:lstStyle/>
            <a:p>
              <a:endParaRPr sz="2400"/>
            </a:p>
          </p:txBody>
        </p:sp>
      </p:grpSp>
      <p:sp>
        <p:nvSpPr>
          <p:cNvPr id="18" name="object 18"/>
          <p:cNvSpPr txBox="1"/>
          <p:nvPr/>
        </p:nvSpPr>
        <p:spPr>
          <a:xfrm>
            <a:off x="10058182" y="2550878"/>
            <a:ext cx="271780" cy="509541"/>
          </a:xfrm>
          <a:prstGeom prst="rect">
            <a:avLst/>
          </a:prstGeom>
        </p:spPr>
        <p:txBody>
          <a:bodyPr vert="horz" wrap="square" lIns="0" tIns="16933" rIns="0" bIns="0" rtlCol="0">
            <a:spAutoFit/>
          </a:bodyPr>
          <a:lstStyle/>
          <a:p>
            <a:pPr marL="16933">
              <a:spcBef>
                <a:spcPts val="133"/>
              </a:spcBef>
            </a:pPr>
            <a:r>
              <a:rPr sz="3200" dirty="0">
                <a:latin typeface="Arial"/>
                <a:cs typeface="Arial"/>
              </a:rPr>
              <a:t>+</a:t>
            </a:r>
            <a:endParaRPr sz="3200">
              <a:latin typeface="Arial"/>
              <a:cs typeface="Arial"/>
            </a:endParaRPr>
          </a:p>
        </p:txBody>
      </p:sp>
      <p:grpSp>
        <p:nvGrpSpPr>
          <p:cNvPr id="19" name="object 19"/>
          <p:cNvGrpSpPr/>
          <p:nvPr/>
        </p:nvGrpSpPr>
        <p:grpSpPr>
          <a:xfrm>
            <a:off x="10231250" y="3594083"/>
            <a:ext cx="1551940" cy="702733"/>
            <a:chOff x="7673437" y="2695562"/>
            <a:chExt cx="1163955" cy="527050"/>
          </a:xfrm>
        </p:grpSpPr>
        <p:sp>
          <p:nvSpPr>
            <p:cNvPr id="20" name="object 20"/>
            <p:cNvSpPr/>
            <p:nvPr/>
          </p:nvSpPr>
          <p:spPr>
            <a:xfrm>
              <a:off x="7678200" y="2700324"/>
              <a:ext cx="1154430" cy="517525"/>
            </a:xfrm>
            <a:custGeom>
              <a:avLst/>
              <a:gdLst/>
              <a:ahLst/>
              <a:cxnLst/>
              <a:rect l="l" t="t" r="r" b="b"/>
              <a:pathLst>
                <a:path w="1154429" h="517525">
                  <a:moveTo>
                    <a:pt x="577049" y="517199"/>
                  </a:moveTo>
                  <a:lnTo>
                    <a:pt x="514174" y="515682"/>
                  </a:lnTo>
                  <a:lnTo>
                    <a:pt x="453259" y="511235"/>
                  </a:lnTo>
                  <a:lnTo>
                    <a:pt x="394657" y="504016"/>
                  </a:lnTo>
                  <a:lnTo>
                    <a:pt x="338721" y="494183"/>
                  </a:lnTo>
                  <a:lnTo>
                    <a:pt x="285801" y="481893"/>
                  </a:lnTo>
                  <a:lnTo>
                    <a:pt x="236251" y="467305"/>
                  </a:lnTo>
                  <a:lnTo>
                    <a:pt x="190422" y="450575"/>
                  </a:lnTo>
                  <a:lnTo>
                    <a:pt x="148667" y="431863"/>
                  </a:lnTo>
                  <a:lnTo>
                    <a:pt x="111337" y="411325"/>
                  </a:lnTo>
                  <a:lnTo>
                    <a:pt x="78784" y="389120"/>
                  </a:lnTo>
                  <a:lnTo>
                    <a:pt x="29418" y="340337"/>
                  </a:lnTo>
                  <a:lnTo>
                    <a:pt x="3386" y="286777"/>
                  </a:lnTo>
                  <a:lnTo>
                    <a:pt x="0" y="258599"/>
                  </a:lnTo>
                  <a:lnTo>
                    <a:pt x="3386" y="230422"/>
                  </a:lnTo>
                  <a:lnTo>
                    <a:pt x="29418" y="176862"/>
                  </a:lnTo>
                  <a:lnTo>
                    <a:pt x="78784" y="128079"/>
                  </a:lnTo>
                  <a:lnTo>
                    <a:pt x="111337" y="105874"/>
                  </a:lnTo>
                  <a:lnTo>
                    <a:pt x="148667" y="85336"/>
                  </a:lnTo>
                  <a:lnTo>
                    <a:pt x="190422" y="66624"/>
                  </a:lnTo>
                  <a:lnTo>
                    <a:pt x="236251" y="49894"/>
                  </a:lnTo>
                  <a:lnTo>
                    <a:pt x="285801" y="35306"/>
                  </a:lnTo>
                  <a:lnTo>
                    <a:pt x="338721" y="23016"/>
                  </a:lnTo>
                  <a:lnTo>
                    <a:pt x="394657" y="13183"/>
                  </a:lnTo>
                  <a:lnTo>
                    <a:pt x="453259" y="5964"/>
                  </a:lnTo>
                  <a:lnTo>
                    <a:pt x="514174" y="1517"/>
                  </a:lnTo>
                  <a:lnTo>
                    <a:pt x="577049" y="0"/>
                  </a:lnTo>
                  <a:lnTo>
                    <a:pt x="639925" y="1517"/>
                  </a:lnTo>
                  <a:lnTo>
                    <a:pt x="700840" y="5964"/>
                  </a:lnTo>
                  <a:lnTo>
                    <a:pt x="759442" y="13183"/>
                  </a:lnTo>
                  <a:lnTo>
                    <a:pt x="815378" y="23016"/>
                  </a:lnTo>
                  <a:lnTo>
                    <a:pt x="868298" y="35306"/>
                  </a:lnTo>
                  <a:lnTo>
                    <a:pt x="917848" y="49894"/>
                  </a:lnTo>
                  <a:lnTo>
                    <a:pt x="963677" y="66624"/>
                  </a:lnTo>
                  <a:lnTo>
                    <a:pt x="1005432" y="85336"/>
                  </a:lnTo>
                  <a:lnTo>
                    <a:pt x="1042762" y="105874"/>
                  </a:lnTo>
                  <a:lnTo>
                    <a:pt x="1075315" y="128079"/>
                  </a:lnTo>
                  <a:lnTo>
                    <a:pt x="1124681" y="176862"/>
                  </a:lnTo>
                  <a:lnTo>
                    <a:pt x="1150713" y="230422"/>
                  </a:lnTo>
                  <a:lnTo>
                    <a:pt x="1154099" y="258599"/>
                  </a:lnTo>
                  <a:lnTo>
                    <a:pt x="1150713" y="286777"/>
                  </a:lnTo>
                  <a:lnTo>
                    <a:pt x="1124681" y="340337"/>
                  </a:lnTo>
                  <a:lnTo>
                    <a:pt x="1075315" y="389120"/>
                  </a:lnTo>
                  <a:lnTo>
                    <a:pt x="1042762" y="411325"/>
                  </a:lnTo>
                  <a:lnTo>
                    <a:pt x="1005432" y="431863"/>
                  </a:lnTo>
                  <a:lnTo>
                    <a:pt x="963677" y="450575"/>
                  </a:lnTo>
                  <a:lnTo>
                    <a:pt x="917848" y="467305"/>
                  </a:lnTo>
                  <a:lnTo>
                    <a:pt x="868298" y="481893"/>
                  </a:lnTo>
                  <a:lnTo>
                    <a:pt x="815378" y="494183"/>
                  </a:lnTo>
                  <a:lnTo>
                    <a:pt x="759442" y="504016"/>
                  </a:lnTo>
                  <a:lnTo>
                    <a:pt x="700840" y="511235"/>
                  </a:lnTo>
                  <a:lnTo>
                    <a:pt x="639925" y="515682"/>
                  </a:lnTo>
                  <a:lnTo>
                    <a:pt x="577049" y="517199"/>
                  </a:lnTo>
                  <a:close/>
                </a:path>
              </a:pathLst>
            </a:custGeom>
            <a:solidFill>
              <a:srgbClr val="EEEEEE"/>
            </a:solidFill>
          </p:spPr>
          <p:txBody>
            <a:bodyPr wrap="square" lIns="0" tIns="0" rIns="0" bIns="0" rtlCol="0"/>
            <a:lstStyle/>
            <a:p>
              <a:endParaRPr sz="2400"/>
            </a:p>
          </p:txBody>
        </p:sp>
        <p:sp>
          <p:nvSpPr>
            <p:cNvPr id="21" name="object 21"/>
            <p:cNvSpPr/>
            <p:nvPr/>
          </p:nvSpPr>
          <p:spPr>
            <a:xfrm>
              <a:off x="7678200" y="2700324"/>
              <a:ext cx="1154430" cy="517525"/>
            </a:xfrm>
            <a:custGeom>
              <a:avLst/>
              <a:gdLst/>
              <a:ahLst/>
              <a:cxnLst/>
              <a:rect l="l" t="t" r="r" b="b"/>
              <a:pathLst>
                <a:path w="1154429" h="517525">
                  <a:moveTo>
                    <a:pt x="0" y="258599"/>
                  </a:moveTo>
                  <a:lnTo>
                    <a:pt x="3386" y="230422"/>
                  </a:lnTo>
                  <a:lnTo>
                    <a:pt x="13309" y="203124"/>
                  </a:lnTo>
                  <a:lnTo>
                    <a:pt x="51360" y="151794"/>
                  </a:lnTo>
                  <a:lnTo>
                    <a:pt x="111337" y="105874"/>
                  </a:lnTo>
                  <a:lnTo>
                    <a:pt x="148667" y="85336"/>
                  </a:lnTo>
                  <a:lnTo>
                    <a:pt x="190422" y="66624"/>
                  </a:lnTo>
                  <a:lnTo>
                    <a:pt x="236251" y="49894"/>
                  </a:lnTo>
                  <a:lnTo>
                    <a:pt x="285801" y="35306"/>
                  </a:lnTo>
                  <a:lnTo>
                    <a:pt x="338721" y="23016"/>
                  </a:lnTo>
                  <a:lnTo>
                    <a:pt x="394657" y="13183"/>
                  </a:lnTo>
                  <a:lnTo>
                    <a:pt x="453259" y="5964"/>
                  </a:lnTo>
                  <a:lnTo>
                    <a:pt x="514174" y="1517"/>
                  </a:lnTo>
                  <a:lnTo>
                    <a:pt x="577049" y="0"/>
                  </a:lnTo>
                  <a:lnTo>
                    <a:pt x="639925" y="1517"/>
                  </a:lnTo>
                  <a:lnTo>
                    <a:pt x="700840" y="5964"/>
                  </a:lnTo>
                  <a:lnTo>
                    <a:pt x="759442" y="13183"/>
                  </a:lnTo>
                  <a:lnTo>
                    <a:pt x="815378" y="23016"/>
                  </a:lnTo>
                  <a:lnTo>
                    <a:pt x="868298" y="35306"/>
                  </a:lnTo>
                  <a:lnTo>
                    <a:pt x="917848" y="49894"/>
                  </a:lnTo>
                  <a:lnTo>
                    <a:pt x="963677" y="66624"/>
                  </a:lnTo>
                  <a:lnTo>
                    <a:pt x="1005432" y="85336"/>
                  </a:lnTo>
                  <a:lnTo>
                    <a:pt x="1042762" y="105874"/>
                  </a:lnTo>
                  <a:lnTo>
                    <a:pt x="1075315" y="128079"/>
                  </a:lnTo>
                  <a:lnTo>
                    <a:pt x="1124681" y="176862"/>
                  </a:lnTo>
                  <a:lnTo>
                    <a:pt x="1150713" y="230422"/>
                  </a:lnTo>
                  <a:lnTo>
                    <a:pt x="1154099" y="258599"/>
                  </a:lnTo>
                  <a:lnTo>
                    <a:pt x="1140790" y="314075"/>
                  </a:lnTo>
                  <a:lnTo>
                    <a:pt x="1102739" y="365405"/>
                  </a:lnTo>
                  <a:lnTo>
                    <a:pt x="1042762" y="411325"/>
                  </a:lnTo>
                  <a:lnTo>
                    <a:pt x="1005432" y="431863"/>
                  </a:lnTo>
                  <a:lnTo>
                    <a:pt x="963677" y="450575"/>
                  </a:lnTo>
                  <a:lnTo>
                    <a:pt x="917848" y="467305"/>
                  </a:lnTo>
                  <a:lnTo>
                    <a:pt x="868298" y="481893"/>
                  </a:lnTo>
                  <a:lnTo>
                    <a:pt x="815378" y="494183"/>
                  </a:lnTo>
                  <a:lnTo>
                    <a:pt x="759442" y="504016"/>
                  </a:lnTo>
                  <a:lnTo>
                    <a:pt x="700840" y="511235"/>
                  </a:lnTo>
                  <a:lnTo>
                    <a:pt x="639925" y="515682"/>
                  </a:lnTo>
                  <a:lnTo>
                    <a:pt x="577049" y="517199"/>
                  </a:lnTo>
                  <a:lnTo>
                    <a:pt x="514174" y="515682"/>
                  </a:lnTo>
                  <a:lnTo>
                    <a:pt x="453259" y="511235"/>
                  </a:lnTo>
                  <a:lnTo>
                    <a:pt x="394657" y="504016"/>
                  </a:lnTo>
                  <a:lnTo>
                    <a:pt x="338721" y="494183"/>
                  </a:lnTo>
                  <a:lnTo>
                    <a:pt x="285801" y="481893"/>
                  </a:lnTo>
                  <a:lnTo>
                    <a:pt x="236251" y="467305"/>
                  </a:lnTo>
                  <a:lnTo>
                    <a:pt x="190422" y="450575"/>
                  </a:lnTo>
                  <a:lnTo>
                    <a:pt x="148667" y="431863"/>
                  </a:lnTo>
                  <a:lnTo>
                    <a:pt x="111337" y="411325"/>
                  </a:lnTo>
                  <a:lnTo>
                    <a:pt x="78784" y="389120"/>
                  </a:lnTo>
                  <a:lnTo>
                    <a:pt x="29418" y="340337"/>
                  </a:lnTo>
                  <a:lnTo>
                    <a:pt x="3386" y="286777"/>
                  </a:lnTo>
                  <a:lnTo>
                    <a:pt x="0" y="258599"/>
                  </a:lnTo>
                  <a:close/>
                </a:path>
              </a:pathLst>
            </a:custGeom>
            <a:ln w="9524">
              <a:solidFill>
                <a:srgbClr val="595959"/>
              </a:solidFill>
            </a:ln>
          </p:spPr>
          <p:txBody>
            <a:bodyPr wrap="square" lIns="0" tIns="0" rIns="0" bIns="0" rtlCol="0"/>
            <a:lstStyle/>
            <a:p>
              <a:endParaRPr sz="2400"/>
            </a:p>
          </p:txBody>
        </p:sp>
      </p:grpSp>
      <p:sp>
        <p:nvSpPr>
          <p:cNvPr id="22" name="object 22"/>
          <p:cNvSpPr txBox="1"/>
          <p:nvPr/>
        </p:nvSpPr>
        <p:spPr>
          <a:xfrm>
            <a:off x="10560319" y="3779118"/>
            <a:ext cx="811107" cy="304421"/>
          </a:xfrm>
          <a:prstGeom prst="rect">
            <a:avLst/>
          </a:prstGeom>
        </p:spPr>
        <p:txBody>
          <a:bodyPr vert="horz" wrap="square" lIns="0" tIns="16933" rIns="0" bIns="0" rtlCol="0">
            <a:spAutoFit/>
          </a:bodyPr>
          <a:lstStyle/>
          <a:p>
            <a:pPr marL="16933">
              <a:spcBef>
                <a:spcPts val="133"/>
              </a:spcBef>
            </a:pPr>
            <a:r>
              <a:rPr sz="1867" dirty="0">
                <a:latin typeface="Arial"/>
                <a:cs typeface="Arial"/>
              </a:rPr>
              <a:t>matmul</a:t>
            </a:r>
            <a:endParaRPr sz="1867">
              <a:latin typeface="Arial"/>
              <a:cs typeface="Arial"/>
            </a:endParaRPr>
          </a:p>
        </p:txBody>
      </p:sp>
      <p:grpSp>
        <p:nvGrpSpPr>
          <p:cNvPr id="23" name="object 23"/>
          <p:cNvGrpSpPr/>
          <p:nvPr/>
        </p:nvGrpSpPr>
        <p:grpSpPr>
          <a:xfrm>
            <a:off x="8562683" y="4713950"/>
            <a:ext cx="968587" cy="702733"/>
            <a:chOff x="6422012" y="3535462"/>
            <a:chExt cx="726440" cy="527050"/>
          </a:xfrm>
        </p:grpSpPr>
        <p:sp>
          <p:nvSpPr>
            <p:cNvPr id="24" name="object 24"/>
            <p:cNvSpPr/>
            <p:nvPr/>
          </p:nvSpPr>
          <p:spPr>
            <a:xfrm>
              <a:off x="6426775" y="3540224"/>
              <a:ext cx="716915" cy="517525"/>
            </a:xfrm>
            <a:custGeom>
              <a:avLst/>
              <a:gdLst/>
              <a:ahLst/>
              <a:cxnLst/>
              <a:rect l="l" t="t" r="r" b="b"/>
              <a:pathLst>
                <a:path w="716915" h="517525">
                  <a:moveTo>
                    <a:pt x="573039" y="517199"/>
                  </a:moveTo>
                  <a:lnTo>
                    <a:pt x="0" y="517199"/>
                  </a:lnTo>
                  <a:lnTo>
                    <a:pt x="143259" y="0"/>
                  </a:lnTo>
                  <a:lnTo>
                    <a:pt x="716299" y="0"/>
                  </a:lnTo>
                  <a:lnTo>
                    <a:pt x="573039" y="517199"/>
                  </a:lnTo>
                  <a:close/>
                </a:path>
              </a:pathLst>
            </a:custGeom>
            <a:solidFill>
              <a:srgbClr val="EEEEEE"/>
            </a:solidFill>
          </p:spPr>
          <p:txBody>
            <a:bodyPr wrap="square" lIns="0" tIns="0" rIns="0" bIns="0" rtlCol="0"/>
            <a:lstStyle/>
            <a:p>
              <a:endParaRPr sz="2400"/>
            </a:p>
          </p:txBody>
        </p:sp>
        <p:sp>
          <p:nvSpPr>
            <p:cNvPr id="25" name="object 25"/>
            <p:cNvSpPr/>
            <p:nvPr/>
          </p:nvSpPr>
          <p:spPr>
            <a:xfrm>
              <a:off x="6426775" y="3540224"/>
              <a:ext cx="716915" cy="517525"/>
            </a:xfrm>
            <a:custGeom>
              <a:avLst/>
              <a:gdLst/>
              <a:ahLst/>
              <a:cxnLst/>
              <a:rect l="l" t="t" r="r" b="b"/>
              <a:pathLst>
                <a:path w="716915" h="517525">
                  <a:moveTo>
                    <a:pt x="0" y="517199"/>
                  </a:moveTo>
                  <a:lnTo>
                    <a:pt x="143259" y="0"/>
                  </a:lnTo>
                  <a:lnTo>
                    <a:pt x="716299" y="0"/>
                  </a:lnTo>
                  <a:lnTo>
                    <a:pt x="573039" y="517199"/>
                  </a:lnTo>
                  <a:lnTo>
                    <a:pt x="0" y="517199"/>
                  </a:lnTo>
                  <a:close/>
                </a:path>
              </a:pathLst>
            </a:custGeom>
            <a:ln w="9524">
              <a:solidFill>
                <a:srgbClr val="595959"/>
              </a:solidFill>
            </a:ln>
          </p:spPr>
          <p:txBody>
            <a:bodyPr wrap="square" lIns="0" tIns="0" rIns="0" bIns="0" rtlCol="0"/>
            <a:lstStyle/>
            <a:p>
              <a:endParaRPr sz="2400"/>
            </a:p>
          </p:txBody>
        </p:sp>
      </p:grpSp>
      <p:sp>
        <p:nvSpPr>
          <p:cNvPr id="26" name="object 26"/>
          <p:cNvSpPr txBox="1"/>
          <p:nvPr/>
        </p:nvSpPr>
        <p:spPr>
          <a:xfrm>
            <a:off x="8857414" y="4790610"/>
            <a:ext cx="418253" cy="509541"/>
          </a:xfrm>
          <a:prstGeom prst="rect">
            <a:avLst/>
          </a:prstGeom>
        </p:spPr>
        <p:txBody>
          <a:bodyPr vert="horz" wrap="square" lIns="0" tIns="16933" rIns="0" bIns="0" rtlCol="0">
            <a:spAutoFit/>
          </a:bodyPr>
          <a:lstStyle/>
          <a:p>
            <a:pPr marL="16933">
              <a:spcBef>
                <a:spcPts val="133"/>
              </a:spcBef>
            </a:pPr>
            <a:r>
              <a:rPr sz="3200" dirty="0">
                <a:latin typeface="Arial"/>
                <a:cs typeface="Arial"/>
              </a:rPr>
              <a:t>W</a:t>
            </a:r>
            <a:endParaRPr sz="3200">
              <a:latin typeface="Arial"/>
              <a:cs typeface="Arial"/>
            </a:endParaRPr>
          </a:p>
        </p:txBody>
      </p:sp>
      <p:grpSp>
        <p:nvGrpSpPr>
          <p:cNvPr id="27" name="object 27"/>
          <p:cNvGrpSpPr/>
          <p:nvPr/>
        </p:nvGrpSpPr>
        <p:grpSpPr>
          <a:xfrm>
            <a:off x="8642450" y="3660416"/>
            <a:ext cx="808567" cy="702733"/>
            <a:chOff x="6481837" y="2745312"/>
            <a:chExt cx="606425" cy="527050"/>
          </a:xfrm>
        </p:grpSpPr>
        <p:sp>
          <p:nvSpPr>
            <p:cNvPr id="28" name="object 28"/>
            <p:cNvSpPr/>
            <p:nvPr/>
          </p:nvSpPr>
          <p:spPr>
            <a:xfrm>
              <a:off x="6486599" y="2750074"/>
              <a:ext cx="596900" cy="517525"/>
            </a:xfrm>
            <a:custGeom>
              <a:avLst/>
              <a:gdLst/>
              <a:ahLst/>
              <a:cxnLst/>
              <a:rect l="l" t="t" r="r" b="b"/>
              <a:pathLst>
                <a:path w="596900" h="517525">
                  <a:moveTo>
                    <a:pt x="477319" y="517199"/>
                  </a:moveTo>
                  <a:lnTo>
                    <a:pt x="0" y="517199"/>
                  </a:lnTo>
                  <a:lnTo>
                    <a:pt x="119329" y="0"/>
                  </a:lnTo>
                  <a:lnTo>
                    <a:pt x="596649" y="0"/>
                  </a:lnTo>
                  <a:lnTo>
                    <a:pt x="477319" y="517199"/>
                  </a:lnTo>
                  <a:close/>
                </a:path>
              </a:pathLst>
            </a:custGeom>
            <a:solidFill>
              <a:srgbClr val="EEEEEE"/>
            </a:solidFill>
          </p:spPr>
          <p:txBody>
            <a:bodyPr wrap="square" lIns="0" tIns="0" rIns="0" bIns="0" rtlCol="0"/>
            <a:lstStyle/>
            <a:p>
              <a:endParaRPr sz="2400"/>
            </a:p>
          </p:txBody>
        </p:sp>
        <p:sp>
          <p:nvSpPr>
            <p:cNvPr id="29" name="object 29"/>
            <p:cNvSpPr/>
            <p:nvPr/>
          </p:nvSpPr>
          <p:spPr>
            <a:xfrm>
              <a:off x="6486599" y="2750074"/>
              <a:ext cx="596900" cy="517525"/>
            </a:xfrm>
            <a:custGeom>
              <a:avLst/>
              <a:gdLst/>
              <a:ahLst/>
              <a:cxnLst/>
              <a:rect l="l" t="t" r="r" b="b"/>
              <a:pathLst>
                <a:path w="596900" h="517525">
                  <a:moveTo>
                    <a:pt x="0" y="517199"/>
                  </a:moveTo>
                  <a:lnTo>
                    <a:pt x="119329" y="0"/>
                  </a:lnTo>
                  <a:lnTo>
                    <a:pt x="596649" y="0"/>
                  </a:lnTo>
                  <a:lnTo>
                    <a:pt x="477319" y="517199"/>
                  </a:lnTo>
                  <a:lnTo>
                    <a:pt x="0" y="517199"/>
                  </a:lnTo>
                  <a:close/>
                </a:path>
              </a:pathLst>
            </a:custGeom>
            <a:ln w="9524">
              <a:solidFill>
                <a:srgbClr val="595959"/>
              </a:solidFill>
            </a:ln>
          </p:spPr>
          <p:txBody>
            <a:bodyPr wrap="square" lIns="0" tIns="0" rIns="0" bIns="0" rtlCol="0"/>
            <a:lstStyle/>
            <a:p>
              <a:endParaRPr sz="2400"/>
            </a:p>
          </p:txBody>
        </p:sp>
      </p:grpSp>
      <p:sp>
        <p:nvSpPr>
          <p:cNvPr id="30" name="object 30"/>
          <p:cNvSpPr txBox="1"/>
          <p:nvPr/>
        </p:nvSpPr>
        <p:spPr>
          <a:xfrm>
            <a:off x="8905274" y="3737077"/>
            <a:ext cx="259927" cy="509541"/>
          </a:xfrm>
          <a:prstGeom prst="rect">
            <a:avLst/>
          </a:prstGeom>
        </p:spPr>
        <p:txBody>
          <a:bodyPr vert="horz" wrap="square" lIns="0" tIns="16933" rIns="0" bIns="0" rtlCol="0">
            <a:spAutoFit/>
          </a:bodyPr>
          <a:lstStyle/>
          <a:p>
            <a:pPr marL="16933">
              <a:spcBef>
                <a:spcPts val="133"/>
              </a:spcBef>
            </a:pPr>
            <a:r>
              <a:rPr sz="3200" dirty="0">
                <a:latin typeface="Arial"/>
                <a:cs typeface="Arial"/>
              </a:rPr>
              <a:t>b</a:t>
            </a:r>
            <a:endParaRPr sz="3200">
              <a:latin typeface="Arial"/>
              <a:cs typeface="Arial"/>
            </a:endParaRPr>
          </a:p>
        </p:txBody>
      </p:sp>
      <p:grpSp>
        <p:nvGrpSpPr>
          <p:cNvPr id="31" name="object 31"/>
          <p:cNvGrpSpPr/>
          <p:nvPr/>
        </p:nvGrpSpPr>
        <p:grpSpPr>
          <a:xfrm>
            <a:off x="11000517" y="5682250"/>
            <a:ext cx="583353" cy="596900"/>
            <a:chOff x="8250387" y="4261687"/>
            <a:chExt cx="437515" cy="447675"/>
          </a:xfrm>
        </p:grpSpPr>
        <p:sp>
          <p:nvSpPr>
            <p:cNvPr id="32" name="object 32"/>
            <p:cNvSpPr/>
            <p:nvPr/>
          </p:nvSpPr>
          <p:spPr>
            <a:xfrm>
              <a:off x="8255149" y="4266450"/>
              <a:ext cx="427990" cy="438150"/>
            </a:xfrm>
            <a:custGeom>
              <a:avLst/>
              <a:gdLst/>
              <a:ahLst/>
              <a:cxnLst/>
              <a:rect l="l" t="t" r="r" b="b"/>
              <a:pathLst>
                <a:path w="427990" h="438150">
                  <a:moveTo>
                    <a:pt x="356499" y="437699"/>
                  </a:moveTo>
                  <a:lnTo>
                    <a:pt x="71299" y="437699"/>
                  </a:lnTo>
                  <a:lnTo>
                    <a:pt x="43546" y="432096"/>
                  </a:lnTo>
                  <a:lnTo>
                    <a:pt x="20883" y="416816"/>
                  </a:lnTo>
                  <a:lnTo>
                    <a:pt x="5603" y="394153"/>
                  </a:lnTo>
                  <a:lnTo>
                    <a:pt x="0" y="366399"/>
                  </a:lnTo>
                  <a:lnTo>
                    <a:pt x="0" y="71299"/>
                  </a:lnTo>
                  <a:lnTo>
                    <a:pt x="5603" y="43546"/>
                  </a:lnTo>
                  <a:lnTo>
                    <a:pt x="20883" y="20883"/>
                  </a:lnTo>
                  <a:lnTo>
                    <a:pt x="43546" y="5603"/>
                  </a:lnTo>
                  <a:lnTo>
                    <a:pt x="71299" y="0"/>
                  </a:lnTo>
                  <a:lnTo>
                    <a:pt x="356499" y="0"/>
                  </a:lnTo>
                  <a:lnTo>
                    <a:pt x="396057" y="11979"/>
                  </a:lnTo>
                  <a:lnTo>
                    <a:pt x="422372" y="44014"/>
                  </a:lnTo>
                  <a:lnTo>
                    <a:pt x="427799" y="71299"/>
                  </a:lnTo>
                  <a:lnTo>
                    <a:pt x="427799" y="366399"/>
                  </a:lnTo>
                  <a:lnTo>
                    <a:pt x="422196" y="394153"/>
                  </a:lnTo>
                  <a:lnTo>
                    <a:pt x="406916" y="416816"/>
                  </a:lnTo>
                  <a:lnTo>
                    <a:pt x="384253" y="432096"/>
                  </a:lnTo>
                  <a:lnTo>
                    <a:pt x="356499" y="437699"/>
                  </a:lnTo>
                  <a:close/>
                </a:path>
              </a:pathLst>
            </a:custGeom>
            <a:solidFill>
              <a:srgbClr val="EEEEEE"/>
            </a:solidFill>
          </p:spPr>
          <p:txBody>
            <a:bodyPr wrap="square" lIns="0" tIns="0" rIns="0" bIns="0" rtlCol="0"/>
            <a:lstStyle/>
            <a:p>
              <a:endParaRPr sz="2400"/>
            </a:p>
          </p:txBody>
        </p:sp>
        <p:sp>
          <p:nvSpPr>
            <p:cNvPr id="33" name="object 33"/>
            <p:cNvSpPr/>
            <p:nvPr/>
          </p:nvSpPr>
          <p:spPr>
            <a:xfrm>
              <a:off x="8255149" y="4266450"/>
              <a:ext cx="427990" cy="438150"/>
            </a:xfrm>
            <a:custGeom>
              <a:avLst/>
              <a:gdLst/>
              <a:ahLst/>
              <a:cxnLst/>
              <a:rect l="l" t="t" r="r" b="b"/>
              <a:pathLst>
                <a:path w="427990" h="438150">
                  <a:moveTo>
                    <a:pt x="0" y="71299"/>
                  </a:moveTo>
                  <a:lnTo>
                    <a:pt x="5603" y="43546"/>
                  </a:lnTo>
                  <a:lnTo>
                    <a:pt x="20883" y="20883"/>
                  </a:lnTo>
                  <a:lnTo>
                    <a:pt x="43546" y="5603"/>
                  </a:lnTo>
                  <a:lnTo>
                    <a:pt x="71299" y="0"/>
                  </a:lnTo>
                  <a:lnTo>
                    <a:pt x="356499" y="0"/>
                  </a:lnTo>
                  <a:lnTo>
                    <a:pt x="396057" y="11979"/>
                  </a:lnTo>
                  <a:lnTo>
                    <a:pt x="422372" y="44014"/>
                  </a:lnTo>
                  <a:lnTo>
                    <a:pt x="427799" y="71299"/>
                  </a:lnTo>
                  <a:lnTo>
                    <a:pt x="427799" y="366399"/>
                  </a:lnTo>
                  <a:lnTo>
                    <a:pt x="422196" y="394153"/>
                  </a:lnTo>
                  <a:lnTo>
                    <a:pt x="406916" y="416816"/>
                  </a:lnTo>
                  <a:lnTo>
                    <a:pt x="384253" y="432096"/>
                  </a:lnTo>
                  <a:lnTo>
                    <a:pt x="356499" y="437699"/>
                  </a:lnTo>
                  <a:lnTo>
                    <a:pt x="71299" y="437699"/>
                  </a:lnTo>
                  <a:lnTo>
                    <a:pt x="43546" y="432096"/>
                  </a:lnTo>
                  <a:lnTo>
                    <a:pt x="20883" y="416816"/>
                  </a:lnTo>
                  <a:lnTo>
                    <a:pt x="5603" y="394153"/>
                  </a:lnTo>
                  <a:lnTo>
                    <a:pt x="0" y="366399"/>
                  </a:lnTo>
                  <a:lnTo>
                    <a:pt x="0" y="71299"/>
                  </a:lnTo>
                  <a:close/>
                </a:path>
              </a:pathLst>
            </a:custGeom>
            <a:ln w="9524">
              <a:solidFill>
                <a:srgbClr val="595959"/>
              </a:solidFill>
            </a:ln>
          </p:spPr>
          <p:txBody>
            <a:bodyPr wrap="square" lIns="0" tIns="0" rIns="0" bIns="0" rtlCol="0"/>
            <a:lstStyle/>
            <a:p>
              <a:endParaRPr sz="2400"/>
            </a:p>
          </p:txBody>
        </p:sp>
      </p:grpSp>
      <p:sp>
        <p:nvSpPr>
          <p:cNvPr id="34" name="object 34"/>
          <p:cNvSpPr txBox="1"/>
          <p:nvPr/>
        </p:nvSpPr>
        <p:spPr>
          <a:xfrm>
            <a:off x="11173533" y="5705910"/>
            <a:ext cx="237067" cy="509541"/>
          </a:xfrm>
          <a:prstGeom prst="rect">
            <a:avLst/>
          </a:prstGeom>
        </p:spPr>
        <p:txBody>
          <a:bodyPr vert="horz" wrap="square" lIns="0" tIns="16933" rIns="0" bIns="0" rtlCol="0">
            <a:spAutoFit/>
          </a:bodyPr>
          <a:lstStyle/>
          <a:p>
            <a:pPr marL="16933">
              <a:spcBef>
                <a:spcPts val="133"/>
              </a:spcBef>
            </a:pPr>
            <a:r>
              <a:rPr sz="3200" dirty="0">
                <a:latin typeface="Arial"/>
                <a:cs typeface="Arial"/>
              </a:rPr>
              <a:t>x</a:t>
            </a:r>
            <a:endParaRPr sz="3200">
              <a:latin typeface="Arial"/>
              <a:cs typeface="Arial"/>
            </a:endParaRPr>
          </a:p>
        </p:txBody>
      </p:sp>
      <p:grpSp>
        <p:nvGrpSpPr>
          <p:cNvPr id="35" name="object 35"/>
          <p:cNvGrpSpPr/>
          <p:nvPr/>
        </p:nvGrpSpPr>
        <p:grpSpPr>
          <a:xfrm>
            <a:off x="4233031" y="1734413"/>
            <a:ext cx="7078133" cy="3973407"/>
            <a:chOff x="3174773" y="1300809"/>
            <a:chExt cx="5308600" cy="2980055"/>
          </a:xfrm>
        </p:grpSpPr>
        <p:sp>
          <p:nvSpPr>
            <p:cNvPr id="36" name="object 36"/>
            <p:cNvSpPr/>
            <p:nvPr/>
          </p:nvSpPr>
          <p:spPr>
            <a:xfrm>
              <a:off x="7023585" y="1444768"/>
              <a:ext cx="1445895" cy="2821940"/>
            </a:xfrm>
            <a:custGeom>
              <a:avLst/>
              <a:gdLst/>
              <a:ahLst/>
              <a:cxnLst/>
              <a:rect l="l" t="t" r="r" b="b"/>
              <a:pathLst>
                <a:path w="1445895" h="2821940">
                  <a:moveTo>
                    <a:pt x="47859" y="2354056"/>
                  </a:moveTo>
                  <a:lnTo>
                    <a:pt x="107028" y="2353098"/>
                  </a:lnTo>
                  <a:lnTo>
                    <a:pt x="166064" y="2350266"/>
                  </a:lnTo>
                  <a:lnTo>
                    <a:pt x="224838" y="2345626"/>
                  </a:lnTo>
                  <a:lnTo>
                    <a:pt x="283216" y="2339241"/>
                  </a:lnTo>
                  <a:lnTo>
                    <a:pt x="341069" y="2331177"/>
                  </a:lnTo>
                  <a:lnTo>
                    <a:pt x="398264" y="2321498"/>
                  </a:lnTo>
                  <a:lnTo>
                    <a:pt x="454670" y="2310268"/>
                  </a:lnTo>
                  <a:lnTo>
                    <a:pt x="510155" y="2297553"/>
                  </a:lnTo>
                  <a:lnTo>
                    <a:pt x="564588" y="2283416"/>
                  </a:lnTo>
                  <a:lnTo>
                    <a:pt x="617837" y="2267923"/>
                  </a:lnTo>
                  <a:lnTo>
                    <a:pt x="669771" y="2251137"/>
                  </a:lnTo>
                  <a:lnTo>
                    <a:pt x="720258" y="2233125"/>
                  </a:lnTo>
                  <a:lnTo>
                    <a:pt x="769166" y="2213949"/>
                  </a:lnTo>
                  <a:lnTo>
                    <a:pt x="816365" y="2193676"/>
                  </a:lnTo>
                  <a:lnTo>
                    <a:pt x="861722" y="2172368"/>
                  </a:lnTo>
                  <a:lnTo>
                    <a:pt x="905106" y="2150092"/>
                  </a:lnTo>
                  <a:lnTo>
                    <a:pt x="946386" y="2126912"/>
                  </a:lnTo>
                  <a:lnTo>
                    <a:pt x="985429" y="2102891"/>
                  </a:lnTo>
                  <a:lnTo>
                    <a:pt x="1022105" y="2078096"/>
                  </a:lnTo>
                  <a:lnTo>
                    <a:pt x="1056282" y="2052589"/>
                  </a:lnTo>
                  <a:lnTo>
                    <a:pt x="1087828" y="2026437"/>
                  </a:lnTo>
                  <a:lnTo>
                    <a:pt x="1116612" y="1999703"/>
                  </a:lnTo>
                  <a:lnTo>
                    <a:pt x="1165367" y="1944750"/>
                  </a:lnTo>
                  <a:lnTo>
                    <a:pt x="1201495" y="1888247"/>
                  </a:lnTo>
                  <a:lnTo>
                    <a:pt x="1223943" y="1830710"/>
                  </a:lnTo>
                  <a:lnTo>
                    <a:pt x="1229708" y="1801715"/>
                  </a:lnTo>
                  <a:lnTo>
                    <a:pt x="1231659" y="1772656"/>
                  </a:lnTo>
                </a:path>
                <a:path w="1445895" h="2821940">
                  <a:moveTo>
                    <a:pt x="1445464" y="2821681"/>
                  </a:moveTo>
                  <a:lnTo>
                    <a:pt x="1444179" y="2753315"/>
                  </a:lnTo>
                  <a:lnTo>
                    <a:pt x="1440483" y="2690859"/>
                  </a:lnTo>
                  <a:lnTo>
                    <a:pt x="1434617" y="2633723"/>
                  </a:lnTo>
                  <a:lnTo>
                    <a:pt x="1426823" y="2581314"/>
                  </a:lnTo>
                  <a:lnTo>
                    <a:pt x="1417341" y="2533044"/>
                  </a:lnTo>
                  <a:lnTo>
                    <a:pt x="1406413" y="2488319"/>
                  </a:lnTo>
                  <a:lnTo>
                    <a:pt x="1394280" y="2446551"/>
                  </a:lnTo>
                  <a:lnTo>
                    <a:pt x="1381182" y="2407147"/>
                  </a:lnTo>
                  <a:lnTo>
                    <a:pt x="1367361" y="2369518"/>
                  </a:lnTo>
                  <a:lnTo>
                    <a:pt x="1353058" y="2333072"/>
                  </a:lnTo>
                  <a:lnTo>
                    <a:pt x="1338514" y="2297218"/>
                  </a:lnTo>
                  <a:lnTo>
                    <a:pt x="1323971" y="2261366"/>
                  </a:lnTo>
                  <a:lnTo>
                    <a:pt x="1309668" y="2224924"/>
                  </a:lnTo>
                  <a:lnTo>
                    <a:pt x="1295847" y="2187301"/>
                  </a:lnTo>
                  <a:lnTo>
                    <a:pt x="1282749" y="2147907"/>
                  </a:lnTo>
                  <a:lnTo>
                    <a:pt x="1270616" y="2106150"/>
                  </a:lnTo>
                  <a:lnTo>
                    <a:pt x="1259688" y="2061438"/>
                  </a:lnTo>
                  <a:lnTo>
                    <a:pt x="1250206" y="2013182"/>
                  </a:lnTo>
                  <a:lnTo>
                    <a:pt x="1242412" y="1960789"/>
                  </a:lnTo>
                  <a:lnTo>
                    <a:pt x="1236546" y="1903668"/>
                  </a:lnTo>
                  <a:lnTo>
                    <a:pt x="1232850" y="1841230"/>
                  </a:lnTo>
                  <a:lnTo>
                    <a:pt x="1231564" y="1772881"/>
                  </a:lnTo>
                </a:path>
                <a:path w="1445895" h="2821940">
                  <a:moveTo>
                    <a:pt x="0" y="1563906"/>
                  </a:moveTo>
                  <a:lnTo>
                    <a:pt x="45458" y="1561794"/>
                  </a:lnTo>
                  <a:lnTo>
                    <a:pt x="90710" y="1555595"/>
                  </a:lnTo>
                  <a:lnTo>
                    <a:pt x="135550" y="1545512"/>
                  </a:lnTo>
                  <a:lnTo>
                    <a:pt x="179770" y="1531751"/>
                  </a:lnTo>
                  <a:lnTo>
                    <a:pt x="223166" y="1514516"/>
                  </a:lnTo>
                  <a:lnTo>
                    <a:pt x="265529" y="1494010"/>
                  </a:lnTo>
                  <a:lnTo>
                    <a:pt x="306655" y="1470439"/>
                  </a:lnTo>
                  <a:lnTo>
                    <a:pt x="346337" y="1444007"/>
                  </a:lnTo>
                  <a:lnTo>
                    <a:pt x="384368" y="1414918"/>
                  </a:lnTo>
                  <a:lnTo>
                    <a:pt x="420542" y="1383376"/>
                  </a:lnTo>
                  <a:lnTo>
                    <a:pt x="454653" y="1349587"/>
                  </a:lnTo>
                  <a:lnTo>
                    <a:pt x="486495" y="1313753"/>
                  </a:lnTo>
                  <a:lnTo>
                    <a:pt x="515860" y="1276080"/>
                  </a:lnTo>
                  <a:lnTo>
                    <a:pt x="542544" y="1236773"/>
                  </a:lnTo>
                  <a:lnTo>
                    <a:pt x="566339" y="1196034"/>
                  </a:lnTo>
                  <a:lnTo>
                    <a:pt x="587040" y="1154070"/>
                  </a:lnTo>
                  <a:lnTo>
                    <a:pt x="604439" y="1111083"/>
                  </a:lnTo>
                  <a:lnTo>
                    <a:pt x="618331" y="1067279"/>
                  </a:lnTo>
                  <a:lnTo>
                    <a:pt x="628509" y="1022862"/>
                  </a:lnTo>
                  <a:lnTo>
                    <a:pt x="634768" y="978036"/>
                  </a:lnTo>
                  <a:lnTo>
                    <a:pt x="636899" y="933006"/>
                  </a:lnTo>
                </a:path>
                <a:path w="1445895" h="2821940">
                  <a:moveTo>
                    <a:pt x="1231664" y="1255556"/>
                  </a:moveTo>
                  <a:lnTo>
                    <a:pt x="1206115" y="1201984"/>
                  </a:lnTo>
                  <a:lnTo>
                    <a:pt x="1138758" y="1159758"/>
                  </a:lnTo>
                  <a:lnTo>
                    <a:pt x="1093757" y="1141717"/>
                  </a:lnTo>
                  <a:lnTo>
                    <a:pt x="1043529" y="1125093"/>
                  </a:lnTo>
                  <a:lnTo>
                    <a:pt x="989818" y="1109413"/>
                  </a:lnTo>
                  <a:lnTo>
                    <a:pt x="934364" y="1094204"/>
                  </a:lnTo>
                  <a:lnTo>
                    <a:pt x="878911" y="1078993"/>
                  </a:lnTo>
                  <a:lnTo>
                    <a:pt x="825200" y="1063307"/>
                  </a:lnTo>
                  <a:lnTo>
                    <a:pt x="774972" y="1046674"/>
                  </a:lnTo>
                  <a:lnTo>
                    <a:pt x="729971" y="1028621"/>
                  </a:lnTo>
                  <a:lnTo>
                    <a:pt x="691937" y="1008675"/>
                  </a:lnTo>
                  <a:lnTo>
                    <a:pt x="643742" y="961215"/>
                  </a:lnTo>
                  <a:lnTo>
                    <a:pt x="637064" y="932756"/>
                  </a:lnTo>
                </a:path>
                <a:path w="1445895" h="2821940">
                  <a:moveTo>
                    <a:pt x="636989" y="415656"/>
                  </a:moveTo>
                  <a:lnTo>
                    <a:pt x="636795" y="348044"/>
                  </a:lnTo>
                  <a:lnTo>
                    <a:pt x="636256" y="290625"/>
                  </a:lnTo>
                  <a:lnTo>
                    <a:pt x="635443" y="241361"/>
                  </a:lnTo>
                  <a:lnTo>
                    <a:pt x="634423" y="198212"/>
                  </a:lnTo>
                  <a:lnTo>
                    <a:pt x="633266" y="159140"/>
                  </a:lnTo>
                  <a:lnTo>
                    <a:pt x="631116" y="94442"/>
                  </a:lnTo>
                  <a:lnTo>
                    <a:pt x="630222" y="65919"/>
                  </a:lnTo>
                  <a:lnTo>
                    <a:pt x="629386" y="35675"/>
                  </a:lnTo>
                  <a:lnTo>
                    <a:pt x="628636" y="2851"/>
                  </a:lnTo>
                  <a:lnTo>
                    <a:pt x="628582" y="0"/>
                  </a:lnTo>
                </a:path>
              </a:pathLst>
            </a:custGeom>
            <a:ln w="28574">
              <a:solidFill>
                <a:srgbClr val="595959"/>
              </a:solidFill>
            </a:ln>
          </p:spPr>
          <p:txBody>
            <a:bodyPr wrap="square" lIns="0" tIns="0" rIns="0" bIns="0" rtlCol="0"/>
            <a:lstStyle/>
            <a:p>
              <a:endParaRPr sz="2400"/>
            </a:p>
          </p:txBody>
        </p:sp>
        <p:pic>
          <p:nvPicPr>
            <p:cNvPr id="37" name="object 37"/>
            <p:cNvPicPr/>
            <p:nvPr/>
          </p:nvPicPr>
          <p:blipFill>
            <a:blip r:embed="rId5" cstate="print"/>
            <a:stretch>
              <a:fillRect/>
            </a:stretch>
          </p:blipFill>
          <p:spPr>
            <a:xfrm>
              <a:off x="7590684" y="1300809"/>
              <a:ext cx="122967" cy="158657"/>
            </a:xfrm>
            <a:prstGeom prst="rect">
              <a:avLst/>
            </a:prstGeom>
          </p:spPr>
        </p:pic>
        <p:sp>
          <p:nvSpPr>
            <p:cNvPr id="38" name="object 38"/>
            <p:cNvSpPr/>
            <p:nvPr/>
          </p:nvSpPr>
          <p:spPr>
            <a:xfrm>
              <a:off x="3254749" y="2363174"/>
              <a:ext cx="4225290" cy="1903730"/>
            </a:xfrm>
            <a:custGeom>
              <a:avLst/>
              <a:gdLst/>
              <a:ahLst/>
              <a:cxnLst/>
              <a:rect l="l" t="t" r="r" b="b"/>
              <a:pathLst>
                <a:path w="4225290" h="1903729">
                  <a:moveTo>
                    <a:pt x="0" y="0"/>
                  </a:moveTo>
                  <a:lnTo>
                    <a:pt x="2138" y="3478"/>
                  </a:lnTo>
                  <a:lnTo>
                    <a:pt x="3529" y="5710"/>
                  </a:lnTo>
                  <a:lnTo>
                    <a:pt x="4941" y="7949"/>
                  </a:lnTo>
                  <a:lnTo>
                    <a:pt x="6378" y="10194"/>
                  </a:lnTo>
                  <a:lnTo>
                    <a:pt x="9250" y="14684"/>
                  </a:lnTo>
                  <a:lnTo>
                    <a:pt x="38036" y="54931"/>
                  </a:lnTo>
                  <a:lnTo>
                    <a:pt x="64579" y="86025"/>
                  </a:lnTo>
                  <a:lnTo>
                    <a:pt x="95500" y="116416"/>
                  </a:lnTo>
                  <a:lnTo>
                    <a:pt x="131386" y="145510"/>
                  </a:lnTo>
                  <a:lnTo>
                    <a:pt x="172820" y="172712"/>
                  </a:lnTo>
                  <a:lnTo>
                    <a:pt x="220388" y="197428"/>
                  </a:lnTo>
                  <a:lnTo>
                    <a:pt x="274674" y="219065"/>
                  </a:lnTo>
                  <a:lnTo>
                    <a:pt x="343249" y="237782"/>
                  </a:lnTo>
                  <a:lnTo>
                    <a:pt x="381909" y="245312"/>
                  </a:lnTo>
                  <a:lnTo>
                    <a:pt x="423183" y="251805"/>
                  </a:lnTo>
                  <a:lnTo>
                    <a:pt x="466842" y="257398"/>
                  </a:lnTo>
                  <a:lnTo>
                    <a:pt x="512660" y="262228"/>
                  </a:lnTo>
                  <a:lnTo>
                    <a:pt x="560410" y="266432"/>
                  </a:lnTo>
                  <a:lnTo>
                    <a:pt x="609864" y="270147"/>
                  </a:lnTo>
                  <a:lnTo>
                    <a:pt x="660795" y="273509"/>
                  </a:lnTo>
                  <a:lnTo>
                    <a:pt x="712977" y="276656"/>
                  </a:lnTo>
                  <a:lnTo>
                    <a:pt x="766183" y="279723"/>
                  </a:lnTo>
                  <a:lnTo>
                    <a:pt x="820185" y="282849"/>
                  </a:lnTo>
                  <a:lnTo>
                    <a:pt x="874756" y="286169"/>
                  </a:lnTo>
                  <a:lnTo>
                    <a:pt x="929669" y="289822"/>
                  </a:lnTo>
                  <a:lnTo>
                    <a:pt x="984698" y="293942"/>
                  </a:lnTo>
                  <a:lnTo>
                    <a:pt x="1039615" y="298669"/>
                  </a:lnTo>
                  <a:lnTo>
                    <a:pt x="1094193" y="304137"/>
                  </a:lnTo>
                  <a:lnTo>
                    <a:pt x="1148204" y="310484"/>
                  </a:lnTo>
                  <a:lnTo>
                    <a:pt x="1201423" y="317848"/>
                  </a:lnTo>
                  <a:lnTo>
                    <a:pt x="1253622" y="326364"/>
                  </a:lnTo>
                  <a:lnTo>
                    <a:pt x="1304573" y="336169"/>
                  </a:lnTo>
                  <a:lnTo>
                    <a:pt x="1354051" y="347401"/>
                  </a:lnTo>
                  <a:lnTo>
                    <a:pt x="1401827" y="360197"/>
                  </a:lnTo>
                  <a:lnTo>
                    <a:pt x="1447674" y="374692"/>
                  </a:lnTo>
                  <a:lnTo>
                    <a:pt x="1491367" y="391024"/>
                  </a:lnTo>
                  <a:lnTo>
                    <a:pt x="1532676" y="409331"/>
                  </a:lnTo>
                  <a:lnTo>
                    <a:pt x="1575223" y="431490"/>
                  </a:lnTo>
                  <a:lnTo>
                    <a:pt x="1616181" y="455953"/>
                  </a:lnTo>
                  <a:lnTo>
                    <a:pt x="1655671" y="482545"/>
                  </a:lnTo>
                  <a:lnTo>
                    <a:pt x="1693812" y="511092"/>
                  </a:lnTo>
                  <a:lnTo>
                    <a:pt x="1730723" y="541421"/>
                  </a:lnTo>
                  <a:lnTo>
                    <a:pt x="1766523" y="573356"/>
                  </a:lnTo>
                  <a:lnTo>
                    <a:pt x="1801332" y="606725"/>
                  </a:lnTo>
                  <a:lnTo>
                    <a:pt x="1835268" y="641352"/>
                  </a:lnTo>
                  <a:lnTo>
                    <a:pt x="1868451" y="677066"/>
                  </a:lnTo>
                  <a:lnTo>
                    <a:pt x="1901000" y="713690"/>
                  </a:lnTo>
                  <a:lnTo>
                    <a:pt x="1933035" y="751051"/>
                  </a:lnTo>
                  <a:lnTo>
                    <a:pt x="1964674" y="788976"/>
                  </a:lnTo>
                  <a:lnTo>
                    <a:pt x="1996037" y="827290"/>
                  </a:lnTo>
                  <a:lnTo>
                    <a:pt x="2027244" y="865819"/>
                  </a:lnTo>
                  <a:lnTo>
                    <a:pt x="2058412" y="904390"/>
                  </a:lnTo>
                  <a:lnTo>
                    <a:pt x="2089663" y="942827"/>
                  </a:lnTo>
                  <a:lnTo>
                    <a:pt x="2121114" y="980959"/>
                  </a:lnTo>
                  <a:lnTo>
                    <a:pt x="2152885" y="1018609"/>
                  </a:lnTo>
                  <a:lnTo>
                    <a:pt x="2185095" y="1055605"/>
                  </a:lnTo>
                  <a:lnTo>
                    <a:pt x="2217864" y="1091772"/>
                  </a:lnTo>
                  <a:lnTo>
                    <a:pt x="2251311" y="1126936"/>
                  </a:lnTo>
                  <a:lnTo>
                    <a:pt x="2285554" y="1160924"/>
                  </a:lnTo>
                  <a:lnTo>
                    <a:pt x="2320714" y="1193562"/>
                  </a:lnTo>
                  <a:lnTo>
                    <a:pt x="2356910" y="1224674"/>
                  </a:lnTo>
                  <a:lnTo>
                    <a:pt x="2395331" y="1256559"/>
                  </a:lnTo>
                  <a:lnTo>
                    <a:pt x="2433899" y="1288914"/>
                  </a:lnTo>
                  <a:lnTo>
                    <a:pt x="2472625" y="1321619"/>
                  </a:lnTo>
                  <a:lnTo>
                    <a:pt x="2511520" y="1354552"/>
                  </a:lnTo>
                  <a:lnTo>
                    <a:pt x="2550594" y="1387594"/>
                  </a:lnTo>
                  <a:lnTo>
                    <a:pt x="2589859" y="1420624"/>
                  </a:lnTo>
                  <a:lnTo>
                    <a:pt x="2629324" y="1453520"/>
                  </a:lnTo>
                  <a:lnTo>
                    <a:pt x="2669001" y="1486164"/>
                  </a:lnTo>
                  <a:lnTo>
                    <a:pt x="2708900" y="1518433"/>
                  </a:lnTo>
                  <a:lnTo>
                    <a:pt x="2749032" y="1550207"/>
                  </a:lnTo>
                  <a:lnTo>
                    <a:pt x="2789408" y="1581366"/>
                  </a:lnTo>
                  <a:lnTo>
                    <a:pt x="2830038" y="1611789"/>
                  </a:lnTo>
                  <a:lnTo>
                    <a:pt x="2870933" y="1641355"/>
                  </a:lnTo>
                  <a:lnTo>
                    <a:pt x="2912104" y="1669944"/>
                  </a:lnTo>
                  <a:lnTo>
                    <a:pt x="2953561" y="1697435"/>
                  </a:lnTo>
                  <a:lnTo>
                    <a:pt x="2995315" y="1723707"/>
                  </a:lnTo>
                  <a:lnTo>
                    <a:pt x="3037377" y="1748641"/>
                  </a:lnTo>
                  <a:lnTo>
                    <a:pt x="3079758" y="1772115"/>
                  </a:lnTo>
                  <a:lnTo>
                    <a:pt x="3122467" y="1794008"/>
                  </a:lnTo>
                  <a:lnTo>
                    <a:pt x="3165517" y="1814200"/>
                  </a:lnTo>
                  <a:lnTo>
                    <a:pt x="3208918" y="1832571"/>
                  </a:lnTo>
                  <a:lnTo>
                    <a:pt x="3252679" y="1848999"/>
                  </a:lnTo>
                  <a:lnTo>
                    <a:pt x="3296813" y="1863365"/>
                  </a:lnTo>
                  <a:lnTo>
                    <a:pt x="3340474" y="1874951"/>
                  </a:lnTo>
                  <a:lnTo>
                    <a:pt x="3386322" y="1884327"/>
                  </a:lnTo>
                  <a:lnTo>
                    <a:pt x="3434085" y="1891646"/>
                  </a:lnTo>
                  <a:lnTo>
                    <a:pt x="3483488" y="1897056"/>
                  </a:lnTo>
                  <a:lnTo>
                    <a:pt x="3534260" y="1900709"/>
                  </a:lnTo>
                  <a:lnTo>
                    <a:pt x="3586127" y="1902754"/>
                  </a:lnTo>
                  <a:lnTo>
                    <a:pt x="3638817" y="1903343"/>
                  </a:lnTo>
                  <a:lnTo>
                    <a:pt x="3692055" y="1902625"/>
                  </a:lnTo>
                  <a:lnTo>
                    <a:pt x="3745570" y="1900752"/>
                  </a:lnTo>
                  <a:lnTo>
                    <a:pt x="3799087" y="1897873"/>
                  </a:lnTo>
                  <a:lnTo>
                    <a:pt x="3852335" y="1894138"/>
                  </a:lnTo>
                  <a:lnTo>
                    <a:pt x="3905040" y="1889699"/>
                  </a:lnTo>
                  <a:lnTo>
                    <a:pt x="3956930" y="1884705"/>
                  </a:lnTo>
                  <a:lnTo>
                    <a:pt x="4007730" y="1879307"/>
                  </a:lnTo>
                  <a:lnTo>
                    <a:pt x="4057168" y="1873656"/>
                  </a:lnTo>
                  <a:lnTo>
                    <a:pt x="4104972" y="1867901"/>
                  </a:lnTo>
                  <a:lnTo>
                    <a:pt x="4150867" y="1862194"/>
                  </a:lnTo>
                  <a:lnTo>
                    <a:pt x="4194582" y="1856684"/>
                  </a:lnTo>
                  <a:lnTo>
                    <a:pt x="4225141" y="1852851"/>
                  </a:lnTo>
                </a:path>
              </a:pathLst>
            </a:custGeom>
            <a:ln w="28574">
              <a:solidFill>
                <a:srgbClr val="595959"/>
              </a:solidFill>
            </a:ln>
          </p:spPr>
          <p:txBody>
            <a:bodyPr wrap="square" lIns="0" tIns="0" rIns="0" bIns="0" rtlCol="0"/>
            <a:lstStyle/>
            <a:p>
              <a:endParaRPr sz="2400"/>
            </a:p>
          </p:txBody>
        </p:sp>
        <p:pic>
          <p:nvPicPr>
            <p:cNvPr id="39" name="object 39"/>
            <p:cNvPicPr/>
            <p:nvPr/>
          </p:nvPicPr>
          <p:blipFill>
            <a:blip r:embed="rId6" cstate="print"/>
            <a:stretch>
              <a:fillRect/>
            </a:stretch>
          </p:blipFill>
          <p:spPr>
            <a:xfrm>
              <a:off x="3174773" y="2237079"/>
              <a:ext cx="134958" cy="164291"/>
            </a:xfrm>
            <a:prstGeom prst="rect">
              <a:avLst/>
            </a:prstGeom>
          </p:spPr>
        </p:pic>
        <p:pic>
          <p:nvPicPr>
            <p:cNvPr id="40" name="object 40"/>
            <p:cNvPicPr/>
            <p:nvPr/>
          </p:nvPicPr>
          <p:blipFill>
            <a:blip r:embed="rId7" cstate="print"/>
            <a:stretch>
              <a:fillRect/>
            </a:stretch>
          </p:blipFill>
          <p:spPr>
            <a:xfrm>
              <a:off x="7461018" y="4154763"/>
              <a:ext cx="162222" cy="122524"/>
            </a:xfrm>
            <a:prstGeom prst="rect">
              <a:avLst/>
            </a:prstGeom>
          </p:spPr>
        </p:pic>
      </p:grpSp>
      <p:sp>
        <p:nvSpPr>
          <p:cNvPr id="41" name="object 41"/>
          <p:cNvSpPr txBox="1"/>
          <p:nvPr/>
        </p:nvSpPr>
        <p:spPr>
          <a:xfrm>
            <a:off x="10427932" y="1438078"/>
            <a:ext cx="220133" cy="509541"/>
          </a:xfrm>
          <a:prstGeom prst="rect">
            <a:avLst/>
          </a:prstGeom>
        </p:spPr>
        <p:txBody>
          <a:bodyPr vert="horz" wrap="square" lIns="0" tIns="16933" rIns="0" bIns="0" rtlCol="0">
            <a:spAutoFit/>
          </a:bodyPr>
          <a:lstStyle/>
          <a:p>
            <a:pPr>
              <a:spcBef>
                <a:spcPts val="133"/>
              </a:spcBef>
            </a:pPr>
            <a:r>
              <a:rPr sz="3200" dirty="0">
                <a:latin typeface="Arial"/>
                <a:cs typeface="Arial"/>
              </a:rPr>
              <a:t>y</a:t>
            </a:r>
            <a:endParaRPr sz="3200">
              <a:latin typeface="Arial"/>
              <a:cs typeface="Arial"/>
            </a:endParaRPr>
          </a:p>
        </p:txBody>
      </p:sp>
      <p:sp>
        <p:nvSpPr>
          <p:cNvPr id="42" name="object 42"/>
          <p:cNvSpPr txBox="1"/>
          <p:nvPr/>
        </p:nvSpPr>
        <p:spPr>
          <a:xfrm>
            <a:off x="512967" y="1782940"/>
            <a:ext cx="1253067" cy="386430"/>
          </a:xfrm>
          <a:prstGeom prst="rect">
            <a:avLst/>
          </a:prstGeom>
        </p:spPr>
        <p:txBody>
          <a:bodyPr vert="horz" wrap="square" lIns="0" tIns="16933" rIns="0" bIns="0" rtlCol="0">
            <a:spAutoFit/>
          </a:bodyPr>
          <a:lstStyle/>
          <a:p>
            <a:pPr marL="16933">
              <a:spcBef>
                <a:spcPts val="133"/>
              </a:spcBef>
            </a:pPr>
            <a:r>
              <a:rPr sz="2400" b="1" spc="-20" dirty="0">
                <a:solidFill>
                  <a:srgbClr val="595959"/>
                </a:solidFill>
                <a:latin typeface="Trebuchet MS"/>
                <a:cs typeface="Trebuchet MS"/>
              </a:rPr>
              <a:t>x_in</a:t>
            </a:r>
            <a:r>
              <a:rPr sz="2400" b="1" spc="420" dirty="0">
                <a:solidFill>
                  <a:srgbClr val="595959"/>
                </a:solidFill>
                <a:latin typeface="Trebuchet MS"/>
                <a:cs typeface="Trebuchet MS"/>
              </a:rPr>
              <a:t> </a:t>
            </a:r>
            <a:r>
              <a:rPr sz="2400" b="1" spc="-207" dirty="0">
                <a:solidFill>
                  <a:srgbClr val="595959"/>
                </a:solidFill>
                <a:latin typeface="Trebuchet MS"/>
                <a:cs typeface="Trebuchet MS"/>
              </a:rPr>
              <a:t>=</a:t>
            </a:r>
            <a:r>
              <a:rPr sz="2400" b="1" spc="420" dirty="0">
                <a:solidFill>
                  <a:srgbClr val="595959"/>
                </a:solidFill>
                <a:latin typeface="Trebuchet MS"/>
                <a:cs typeface="Trebuchet MS"/>
              </a:rPr>
              <a:t> </a:t>
            </a:r>
            <a:r>
              <a:rPr sz="2400" b="1" spc="-207" dirty="0">
                <a:solidFill>
                  <a:srgbClr val="595959"/>
                </a:solidFill>
                <a:latin typeface="Trebuchet MS"/>
                <a:cs typeface="Trebuchet MS"/>
              </a:rPr>
              <a:t>3</a:t>
            </a:r>
            <a:endParaRPr sz="2400">
              <a:latin typeface="Trebuchet MS"/>
              <a:cs typeface="Trebuchet MS"/>
            </a:endParaRPr>
          </a:p>
        </p:txBody>
      </p:sp>
      <p:sp>
        <p:nvSpPr>
          <p:cNvPr id="43" name="object 43"/>
          <p:cNvSpPr txBox="1"/>
          <p:nvPr/>
        </p:nvSpPr>
        <p:spPr>
          <a:xfrm>
            <a:off x="512967" y="2468741"/>
            <a:ext cx="4910667" cy="386430"/>
          </a:xfrm>
          <a:prstGeom prst="rect">
            <a:avLst/>
          </a:prstGeom>
        </p:spPr>
        <p:txBody>
          <a:bodyPr vert="horz" wrap="square" lIns="0" tIns="16933" rIns="0" bIns="0" rtlCol="0">
            <a:spAutoFit/>
          </a:bodyPr>
          <a:lstStyle/>
          <a:p>
            <a:pPr marL="16933">
              <a:spcBef>
                <a:spcPts val="133"/>
              </a:spcBef>
            </a:pPr>
            <a:r>
              <a:rPr sz="2400" b="1" spc="80" dirty="0">
                <a:solidFill>
                  <a:srgbClr val="595959"/>
                </a:solidFill>
                <a:latin typeface="Trebuchet MS"/>
                <a:cs typeface="Trebuchet MS"/>
              </a:rPr>
              <a:t>sess.</a:t>
            </a:r>
            <a:r>
              <a:rPr sz="2400" b="1" spc="80" dirty="0">
                <a:solidFill>
                  <a:srgbClr val="4184F3"/>
                </a:solidFill>
                <a:latin typeface="Trebuchet MS"/>
                <a:cs typeface="Trebuchet MS"/>
              </a:rPr>
              <a:t>run</a:t>
            </a:r>
            <a:r>
              <a:rPr sz="2400" b="1" spc="80" dirty="0">
                <a:solidFill>
                  <a:srgbClr val="595959"/>
                </a:solidFill>
                <a:latin typeface="Trebuchet MS"/>
                <a:cs typeface="Trebuchet MS"/>
              </a:rPr>
              <a:t>(</a:t>
            </a:r>
            <a:r>
              <a:rPr sz="2400" b="1" spc="80" dirty="0">
                <a:solidFill>
                  <a:srgbClr val="FF0000"/>
                </a:solidFill>
                <a:latin typeface="Trebuchet MS"/>
                <a:cs typeface="Trebuchet MS"/>
              </a:rPr>
              <a:t>y</a:t>
            </a:r>
            <a:r>
              <a:rPr sz="2400" b="1" spc="80" dirty="0">
                <a:solidFill>
                  <a:srgbClr val="595959"/>
                </a:solidFill>
                <a:latin typeface="Trebuchet MS"/>
                <a:cs typeface="Trebuchet MS"/>
              </a:rPr>
              <a:t>,</a:t>
            </a:r>
            <a:r>
              <a:rPr sz="2400" b="1" spc="460" dirty="0">
                <a:solidFill>
                  <a:srgbClr val="595959"/>
                </a:solidFill>
                <a:latin typeface="Trebuchet MS"/>
                <a:cs typeface="Trebuchet MS"/>
              </a:rPr>
              <a:t> </a:t>
            </a:r>
            <a:r>
              <a:rPr sz="2400" b="1" spc="13" dirty="0">
                <a:solidFill>
                  <a:srgbClr val="595959"/>
                </a:solidFill>
                <a:latin typeface="Trebuchet MS"/>
                <a:cs typeface="Trebuchet MS"/>
              </a:rPr>
              <a:t>feed_dict={</a:t>
            </a:r>
            <a:r>
              <a:rPr sz="2400" b="1" spc="13" dirty="0">
                <a:solidFill>
                  <a:srgbClr val="4A86E7"/>
                </a:solidFill>
                <a:latin typeface="Trebuchet MS"/>
                <a:cs typeface="Trebuchet MS"/>
              </a:rPr>
              <a:t>x:</a:t>
            </a:r>
            <a:r>
              <a:rPr sz="2400" b="1" spc="467" dirty="0">
                <a:solidFill>
                  <a:srgbClr val="4A86E7"/>
                </a:solidFill>
                <a:latin typeface="Trebuchet MS"/>
                <a:cs typeface="Trebuchet MS"/>
              </a:rPr>
              <a:t> </a:t>
            </a:r>
            <a:r>
              <a:rPr sz="2400" b="1" spc="67" dirty="0">
                <a:solidFill>
                  <a:srgbClr val="4A86E7"/>
                </a:solidFill>
                <a:latin typeface="Trebuchet MS"/>
                <a:cs typeface="Trebuchet MS"/>
              </a:rPr>
              <a:t>x_in</a:t>
            </a:r>
            <a:r>
              <a:rPr sz="2400" b="1" spc="67" dirty="0">
                <a:solidFill>
                  <a:srgbClr val="595959"/>
                </a:solidFill>
                <a:latin typeface="Trebuchet MS"/>
                <a:cs typeface="Trebuchet MS"/>
              </a:rPr>
              <a:t>})</a:t>
            </a:r>
            <a:endParaRPr sz="2400">
              <a:latin typeface="Trebuchet MS"/>
              <a:cs typeface="Trebuchet MS"/>
            </a:endParaRPr>
          </a:p>
        </p:txBody>
      </p:sp>
      <p:sp>
        <p:nvSpPr>
          <p:cNvPr id="44" name="object 44"/>
          <p:cNvSpPr txBox="1"/>
          <p:nvPr/>
        </p:nvSpPr>
        <p:spPr>
          <a:xfrm>
            <a:off x="633666" y="3787001"/>
            <a:ext cx="5961380" cy="1716025"/>
          </a:xfrm>
          <a:prstGeom prst="rect">
            <a:avLst/>
          </a:prstGeom>
        </p:spPr>
        <p:txBody>
          <a:bodyPr vert="horz" wrap="square" lIns="0" tIns="16933" rIns="0" bIns="0" rtlCol="0">
            <a:spAutoFit/>
          </a:bodyPr>
          <a:lstStyle/>
          <a:p>
            <a:pPr marL="505447" marR="6773" indent="-489361">
              <a:lnSpc>
                <a:spcPct val="114599"/>
              </a:lnSpc>
              <a:spcBef>
                <a:spcPts val="133"/>
              </a:spcBef>
              <a:buFont typeface="Arial"/>
              <a:buChar char="●"/>
              <a:tabLst>
                <a:tab pos="505447" algn="l"/>
                <a:tab pos="506294" algn="l"/>
              </a:tabLst>
            </a:pPr>
            <a:r>
              <a:rPr sz="2400" spc="-27" dirty="0">
                <a:solidFill>
                  <a:srgbClr val="595959"/>
                </a:solidFill>
                <a:latin typeface="Gill Sans MT"/>
                <a:cs typeface="Gill Sans MT"/>
              </a:rPr>
              <a:t>Only</a:t>
            </a:r>
            <a:r>
              <a:rPr sz="2400" spc="-87" dirty="0">
                <a:solidFill>
                  <a:srgbClr val="595959"/>
                </a:solidFill>
                <a:latin typeface="Gill Sans MT"/>
                <a:cs typeface="Gill Sans MT"/>
              </a:rPr>
              <a:t> </a:t>
            </a:r>
            <a:r>
              <a:rPr sz="2400" spc="113" dirty="0">
                <a:solidFill>
                  <a:srgbClr val="595959"/>
                </a:solidFill>
                <a:latin typeface="Gill Sans MT"/>
                <a:cs typeface="Gill Sans MT"/>
              </a:rPr>
              <a:t>what’s</a:t>
            </a:r>
            <a:r>
              <a:rPr sz="2400" spc="-80" dirty="0">
                <a:solidFill>
                  <a:srgbClr val="595959"/>
                </a:solidFill>
                <a:latin typeface="Gill Sans MT"/>
                <a:cs typeface="Gill Sans MT"/>
              </a:rPr>
              <a:t> </a:t>
            </a:r>
            <a:r>
              <a:rPr sz="2400" spc="167" dirty="0">
                <a:solidFill>
                  <a:srgbClr val="595959"/>
                </a:solidFill>
                <a:latin typeface="Gill Sans MT"/>
                <a:cs typeface="Gill Sans MT"/>
              </a:rPr>
              <a:t>used</a:t>
            </a:r>
            <a:r>
              <a:rPr sz="2400" spc="-87" dirty="0">
                <a:solidFill>
                  <a:srgbClr val="595959"/>
                </a:solidFill>
                <a:latin typeface="Gill Sans MT"/>
                <a:cs typeface="Gill Sans MT"/>
              </a:rPr>
              <a:t> </a:t>
            </a:r>
            <a:r>
              <a:rPr sz="2400" spc="7" dirty="0">
                <a:solidFill>
                  <a:srgbClr val="595959"/>
                </a:solidFill>
                <a:latin typeface="Gill Sans MT"/>
                <a:cs typeface="Gill Sans MT"/>
              </a:rPr>
              <a:t>to</a:t>
            </a:r>
            <a:r>
              <a:rPr sz="2400" spc="-80" dirty="0">
                <a:solidFill>
                  <a:srgbClr val="595959"/>
                </a:solidFill>
                <a:latin typeface="Gill Sans MT"/>
                <a:cs typeface="Gill Sans MT"/>
              </a:rPr>
              <a:t> </a:t>
            </a:r>
            <a:r>
              <a:rPr sz="2400" spc="113" dirty="0">
                <a:solidFill>
                  <a:srgbClr val="595959"/>
                </a:solidFill>
                <a:latin typeface="Gill Sans MT"/>
                <a:cs typeface="Gill Sans MT"/>
              </a:rPr>
              <a:t>compute</a:t>
            </a:r>
            <a:r>
              <a:rPr sz="2400" spc="-80" dirty="0">
                <a:solidFill>
                  <a:srgbClr val="595959"/>
                </a:solidFill>
                <a:latin typeface="Gill Sans MT"/>
                <a:cs typeface="Gill Sans MT"/>
              </a:rPr>
              <a:t> </a:t>
            </a:r>
            <a:r>
              <a:rPr sz="2400" spc="280" dirty="0">
                <a:solidFill>
                  <a:srgbClr val="595959"/>
                </a:solidFill>
                <a:latin typeface="Gill Sans MT"/>
                <a:cs typeface="Gill Sans MT"/>
              </a:rPr>
              <a:t>a</a:t>
            </a:r>
            <a:r>
              <a:rPr sz="2400" spc="-87" dirty="0">
                <a:solidFill>
                  <a:srgbClr val="595959"/>
                </a:solidFill>
                <a:latin typeface="Gill Sans MT"/>
                <a:cs typeface="Gill Sans MT"/>
              </a:rPr>
              <a:t> </a:t>
            </a:r>
            <a:r>
              <a:rPr sz="2400" spc="127" dirty="0">
                <a:solidFill>
                  <a:srgbClr val="595959"/>
                </a:solidFill>
                <a:latin typeface="Gill Sans MT"/>
                <a:cs typeface="Gill Sans MT"/>
              </a:rPr>
              <a:t>fetch</a:t>
            </a:r>
            <a:r>
              <a:rPr sz="2400" spc="-80" dirty="0">
                <a:solidFill>
                  <a:srgbClr val="595959"/>
                </a:solidFill>
                <a:latin typeface="Gill Sans MT"/>
                <a:cs typeface="Gill Sans MT"/>
              </a:rPr>
              <a:t> </a:t>
            </a:r>
            <a:r>
              <a:rPr sz="2400" spc="53" dirty="0">
                <a:solidFill>
                  <a:srgbClr val="595959"/>
                </a:solidFill>
                <a:latin typeface="Gill Sans MT"/>
                <a:cs typeface="Gill Sans MT"/>
              </a:rPr>
              <a:t>will </a:t>
            </a:r>
            <a:r>
              <a:rPr sz="2400" spc="-645" dirty="0">
                <a:solidFill>
                  <a:srgbClr val="595959"/>
                </a:solidFill>
                <a:latin typeface="Gill Sans MT"/>
                <a:cs typeface="Gill Sans MT"/>
              </a:rPr>
              <a:t> </a:t>
            </a:r>
            <a:r>
              <a:rPr sz="2400" spc="127" dirty="0">
                <a:solidFill>
                  <a:srgbClr val="595959"/>
                </a:solidFill>
                <a:latin typeface="Gill Sans MT"/>
                <a:cs typeface="Gill Sans MT"/>
              </a:rPr>
              <a:t>be</a:t>
            </a:r>
            <a:r>
              <a:rPr sz="2400" spc="-87" dirty="0">
                <a:solidFill>
                  <a:srgbClr val="595959"/>
                </a:solidFill>
                <a:latin typeface="Gill Sans MT"/>
                <a:cs typeface="Gill Sans MT"/>
              </a:rPr>
              <a:t> </a:t>
            </a:r>
            <a:r>
              <a:rPr sz="2400" spc="127" dirty="0">
                <a:solidFill>
                  <a:srgbClr val="595959"/>
                </a:solidFill>
                <a:latin typeface="Gill Sans MT"/>
                <a:cs typeface="Gill Sans MT"/>
              </a:rPr>
              <a:t>evaluated</a:t>
            </a:r>
            <a:endParaRPr sz="2400">
              <a:latin typeface="Gill Sans MT"/>
              <a:cs typeface="Gill Sans MT"/>
            </a:endParaRPr>
          </a:p>
          <a:p>
            <a:pPr marL="505447" marR="1472317" indent="-489361">
              <a:lnSpc>
                <a:spcPct val="114599"/>
              </a:lnSpc>
              <a:buFont typeface="Arial"/>
              <a:buChar char="●"/>
              <a:tabLst>
                <a:tab pos="505447" algn="l"/>
                <a:tab pos="506294" algn="l"/>
              </a:tabLst>
            </a:pPr>
            <a:r>
              <a:rPr sz="2400" spc="20" dirty="0">
                <a:solidFill>
                  <a:srgbClr val="595959"/>
                </a:solidFill>
                <a:latin typeface="Gill Sans MT"/>
                <a:cs typeface="Gill Sans MT"/>
              </a:rPr>
              <a:t>All</a:t>
            </a:r>
            <a:r>
              <a:rPr sz="2400" spc="-93" dirty="0">
                <a:solidFill>
                  <a:srgbClr val="595959"/>
                </a:solidFill>
                <a:latin typeface="Gill Sans MT"/>
                <a:cs typeface="Gill Sans MT"/>
              </a:rPr>
              <a:t> </a:t>
            </a:r>
            <a:r>
              <a:rPr sz="2400" spc="100" dirty="0">
                <a:solidFill>
                  <a:srgbClr val="595959"/>
                </a:solidFill>
                <a:latin typeface="Gill Sans MT"/>
                <a:cs typeface="Gill Sans MT"/>
              </a:rPr>
              <a:t>Tensors</a:t>
            </a:r>
            <a:r>
              <a:rPr sz="2400" spc="-87" dirty="0">
                <a:solidFill>
                  <a:srgbClr val="595959"/>
                </a:solidFill>
                <a:latin typeface="Gill Sans MT"/>
                <a:cs typeface="Gill Sans MT"/>
              </a:rPr>
              <a:t> </a:t>
            </a:r>
            <a:r>
              <a:rPr sz="2400" spc="193" dirty="0">
                <a:solidFill>
                  <a:srgbClr val="595959"/>
                </a:solidFill>
                <a:latin typeface="Gill Sans MT"/>
                <a:cs typeface="Gill Sans MT"/>
              </a:rPr>
              <a:t>can</a:t>
            </a:r>
            <a:r>
              <a:rPr sz="2400" spc="-93" dirty="0">
                <a:solidFill>
                  <a:srgbClr val="595959"/>
                </a:solidFill>
                <a:latin typeface="Gill Sans MT"/>
                <a:cs typeface="Gill Sans MT"/>
              </a:rPr>
              <a:t> </a:t>
            </a:r>
            <a:r>
              <a:rPr sz="2400" spc="127" dirty="0">
                <a:solidFill>
                  <a:srgbClr val="595959"/>
                </a:solidFill>
                <a:latin typeface="Gill Sans MT"/>
                <a:cs typeface="Gill Sans MT"/>
              </a:rPr>
              <a:t>be</a:t>
            </a:r>
            <a:r>
              <a:rPr sz="2400" spc="-87" dirty="0">
                <a:solidFill>
                  <a:srgbClr val="595959"/>
                </a:solidFill>
                <a:latin typeface="Gill Sans MT"/>
                <a:cs typeface="Gill Sans MT"/>
              </a:rPr>
              <a:t> </a:t>
            </a:r>
            <a:r>
              <a:rPr sz="2400" spc="100" dirty="0">
                <a:solidFill>
                  <a:srgbClr val="595959"/>
                </a:solidFill>
                <a:latin typeface="Gill Sans MT"/>
                <a:cs typeface="Gill Sans MT"/>
              </a:rPr>
              <a:t>fed,</a:t>
            </a:r>
            <a:r>
              <a:rPr sz="2400" spc="-87" dirty="0">
                <a:solidFill>
                  <a:srgbClr val="595959"/>
                </a:solidFill>
                <a:latin typeface="Gill Sans MT"/>
                <a:cs typeface="Gill Sans MT"/>
              </a:rPr>
              <a:t> </a:t>
            </a:r>
            <a:r>
              <a:rPr sz="2400" spc="80" dirty="0">
                <a:solidFill>
                  <a:srgbClr val="595959"/>
                </a:solidFill>
                <a:latin typeface="Gill Sans MT"/>
                <a:cs typeface="Gill Sans MT"/>
              </a:rPr>
              <a:t>but</a:t>
            </a:r>
            <a:r>
              <a:rPr sz="2400" spc="-93" dirty="0">
                <a:solidFill>
                  <a:srgbClr val="595959"/>
                </a:solidFill>
                <a:latin typeface="Gill Sans MT"/>
                <a:cs typeface="Gill Sans MT"/>
              </a:rPr>
              <a:t> </a:t>
            </a:r>
            <a:r>
              <a:rPr sz="2400" spc="120" dirty="0">
                <a:solidFill>
                  <a:srgbClr val="595959"/>
                </a:solidFill>
                <a:latin typeface="Gill Sans MT"/>
                <a:cs typeface="Gill Sans MT"/>
              </a:rPr>
              <a:t>all </a:t>
            </a:r>
            <a:r>
              <a:rPr sz="2400" spc="-645" dirty="0">
                <a:solidFill>
                  <a:srgbClr val="595959"/>
                </a:solidFill>
                <a:latin typeface="Gill Sans MT"/>
                <a:cs typeface="Gill Sans MT"/>
              </a:rPr>
              <a:t> </a:t>
            </a:r>
            <a:r>
              <a:rPr sz="2400" spc="113" dirty="0">
                <a:solidFill>
                  <a:srgbClr val="595959"/>
                </a:solidFill>
                <a:latin typeface="Gill Sans MT"/>
                <a:cs typeface="Gill Sans MT"/>
              </a:rPr>
              <a:t>placeholders</a:t>
            </a:r>
            <a:r>
              <a:rPr sz="2400" spc="-93" dirty="0">
                <a:solidFill>
                  <a:srgbClr val="595959"/>
                </a:solidFill>
                <a:latin typeface="Gill Sans MT"/>
                <a:cs typeface="Gill Sans MT"/>
              </a:rPr>
              <a:t> </a:t>
            </a:r>
            <a:r>
              <a:rPr sz="2400" spc="160" dirty="0">
                <a:solidFill>
                  <a:srgbClr val="595959"/>
                </a:solidFill>
                <a:latin typeface="Gill Sans MT"/>
                <a:cs typeface="Gill Sans MT"/>
              </a:rPr>
              <a:t>must</a:t>
            </a:r>
            <a:r>
              <a:rPr sz="2400" spc="-87" dirty="0">
                <a:solidFill>
                  <a:srgbClr val="595959"/>
                </a:solidFill>
                <a:latin typeface="Gill Sans MT"/>
                <a:cs typeface="Gill Sans MT"/>
              </a:rPr>
              <a:t> </a:t>
            </a:r>
            <a:r>
              <a:rPr sz="2400" spc="127" dirty="0">
                <a:solidFill>
                  <a:srgbClr val="595959"/>
                </a:solidFill>
                <a:latin typeface="Gill Sans MT"/>
                <a:cs typeface="Gill Sans MT"/>
              </a:rPr>
              <a:t>be</a:t>
            </a:r>
            <a:r>
              <a:rPr sz="2400" spc="-87" dirty="0">
                <a:solidFill>
                  <a:srgbClr val="595959"/>
                </a:solidFill>
                <a:latin typeface="Gill Sans MT"/>
                <a:cs typeface="Gill Sans MT"/>
              </a:rPr>
              <a:t> </a:t>
            </a:r>
            <a:r>
              <a:rPr sz="2400" spc="152" dirty="0">
                <a:solidFill>
                  <a:srgbClr val="595959"/>
                </a:solidFill>
                <a:latin typeface="Gill Sans MT"/>
                <a:cs typeface="Gill Sans MT"/>
              </a:rPr>
              <a:t>fed</a:t>
            </a:r>
            <a:endParaRPr sz="2400">
              <a:latin typeface="Gill Sans MT"/>
              <a:cs typeface="Gill Sans MT"/>
            </a:endParaRPr>
          </a:p>
        </p:txBody>
      </p:sp>
    </p:spTree>
    <p:extLst>
      <p:ext uri="{BB962C8B-B14F-4D97-AF65-F5344CB8AC3E}">
        <p14:creationId xmlns:p14="http://schemas.microsoft.com/office/powerpoint/2010/main" val="26223776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95160" y="5668511"/>
            <a:ext cx="7594600" cy="524930"/>
          </a:xfrm>
          <a:prstGeom prst="rect">
            <a:avLst/>
          </a:prstGeom>
        </p:spPr>
        <p:txBody>
          <a:bodyPr vert="horz" wrap="square" lIns="0" tIns="37253" rIns="0" bIns="0" rtlCol="0">
            <a:spAutoFit/>
          </a:bodyPr>
          <a:lstStyle/>
          <a:p>
            <a:pPr marL="16933" marR="6773" indent="665462" algn="ctr">
              <a:lnSpc>
                <a:spcPts val="3800"/>
              </a:lnSpc>
              <a:spcBef>
                <a:spcPts val="293"/>
              </a:spcBef>
            </a:pPr>
            <a:r>
              <a:rPr sz="3200" spc="-7" dirty="0" smtClean="0">
                <a:latin typeface="Arial"/>
                <a:cs typeface="Arial"/>
              </a:rPr>
              <a:t>OSDI</a:t>
            </a:r>
            <a:r>
              <a:rPr sz="3200" spc="-27" dirty="0" smtClean="0">
                <a:latin typeface="Arial"/>
                <a:cs typeface="Arial"/>
              </a:rPr>
              <a:t> </a:t>
            </a:r>
            <a:r>
              <a:rPr sz="3200" spc="-7" dirty="0">
                <a:latin typeface="Arial"/>
                <a:cs typeface="Arial"/>
              </a:rPr>
              <a:t>2016</a:t>
            </a:r>
            <a:endParaRPr sz="3200" dirty="0">
              <a:latin typeface="Arial"/>
              <a:cs typeface="Arial"/>
            </a:endParaRPr>
          </a:p>
        </p:txBody>
      </p:sp>
      <p:pic>
        <p:nvPicPr>
          <p:cNvPr id="3" name="object 3"/>
          <p:cNvPicPr/>
          <p:nvPr/>
        </p:nvPicPr>
        <p:blipFill>
          <a:blip r:embed="rId3" cstate="print"/>
          <a:stretch>
            <a:fillRect/>
          </a:stretch>
        </p:blipFill>
        <p:spPr>
          <a:xfrm>
            <a:off x="454360" y="841039"/>
            <a:ext cx="11459973" cy="3029067"/>
          </a:xfrm>
          <a:prstGeom prst="rect">
            <a:avLst/>
          </a:prstGeom>
        </p:spPr>
      </p:pic>
    </p:spTree>
    <p:extLst>
      <p:ext uri="{BB962C8B-B14F-4D97-AF65-F5344CB8AC3E}">
        <p14:creationId xmlns:p14="http://schemas.microsoft.com/office/powerpoint/2010/main" val="14711493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12967" y="1365267"/>
            <a:ext cx="5381413" cy="860918"/>
          </a:xfrm>
          <a:prstGeom prst="rect">
            <a:avLst/>
          </a:prstGeom>
        </p:spPr>
        <p:txBody>
          <a:bodyPr vert="horz" wrap="square" lIns="0" tIns="70272" rIns="0" bIns="0" rtlCol="0">
            <a:spAutoFit/>
          </a:bodyPr>
          <a:lstStyle/>
          <a:p>
            <a:pPr marL="16933">
              <a:spcBef>
                <a:spcPts val="552"/>
              </a:spcBef>
            </a:pPr>
            <a:r>
              <a:rPr sz="2400" spc="-7" dirty="0">
                <a:solidFill>
                  <a:srgbClr val="434343"/>
                </a:solidFill>
                <a:latin typeface="Consolas"/>
                <a:cs typeface="Consolas"/>
              </a:rPr>
              <a:t>import</a:t>
            </a:r>
            <a:r>
              <a:rPr sz="2400" spc="-40" dirty="0">
                <a:solidFill>
                  <a:srgbClr val="434343"/>
                </a:solidFill>
                <a:latin typeface="Consolas"/>
                <a:cs typeface="Consolas"/>
              </a:rPr>
              <a:t> </a:t>
            </a:r>
            <a:r>
              <a:rPr sz="2400" spc="-7" dirty="0">
                <a:solidFill>
                  <a:srgbClr val="434343"/>
                </a:solidFill>
                <a:latin typeface="Consolas"/>
                <a:cs typeface="Consolas"/>
              </a:rPr>
              <a:t>tensorflow</a:t>
            </a:r>
            <a:r>
              <a:rPr sz="2400" spc="-40" dirty="0">
                <a:solidFill>
                  <a:srgbClr val="434343"/>
                </a:solidFill>
                <a:latin typeface="Consolas"/>
                <a:cs typeface="Consolas"/>
              </a:rPr>
              <a:t> </a:t>
            </a:r>
            <a:r>
              <a:rPr sz="2400" spc="-7" dirty="0">
                <a:solidFill>
                  <a:srgbClr val="434343"/>
                </a:solidFill>
                <a:latin typeface="Consolas"/>
                <a:cs typeface="Consolas"/>
              </a:rPr>
              <a:t>as</a:t>
            </a:r>
            <a:r>
              <a:rPr sz="2400" spc="-40" dirty="0">
                <a:solidFill>
                  <a:srgbClr val="434343"/>
                </a:solidFill>
                <a:latin typeface="Consolas"/>
                <a:cs typeface="Consolas"/>
              </a:rPr>
              <a:t> </a:t>
            </a:r>
            <a:r>
              <a:rPr sz="2400" spc="-7" dirty="0">
                <a:solidFill>
                  <a:srgbClr val="434343"/>
                </a:solidFill>
                <a:latin typeface="Consolas"/>
                <a:cs typeface="Consolas"/>
              </a:rPr>
              <a:t>tf</a:t>
            </a:r>
            <a:endParaRPr sz="2400">
              <a:latin typeface="Consolas"/>
              <a:cs typeface="Consolas"/>
            </a:endParaRPr>
          </a:p>
          <a:p>
            <a:pPr marL="16933">
              <a:spcBef>
                <a:spcPts val="420"/>
              </a:spcBef>
            </a:pPr>
            <a:r>
              <a:rPr sz="2400" dirty="0">
                <a:solidFill>
                  <a:srgbClr val="434343"/>
                </a:solidFill>
                <a:latin typeface="Consolas"/>
                <a:cs typeface="Consolas"/>
              </a:rPr>
              <a:t>x</a:t>
            </a:r>
            <a:r>
              <a:rPr sz="2400" spc="-73" dirty="0">
                <a:solidFill>
                  <a:srgbClr val="434343"/>
                </a:solidFill>
                <a:latin typeface="Consolas"/>
                <a:cs typeface="Consolas"/>
              </a:rPr>
              <a:t> </a:t>
            </a:r>
            <a:r>
              <a:rPr sz="2400" dirty="0">
                <a:solidFill>
                  <a:srgbClr val="434343"/>
                </a:solidFill>
                <a:latin typeface="Consolas"/>
                <a:cs typeface="Consolas"/>
              </a:rPr>
              <a:t>=</a:t>
            </a:r>
            <a:r>
              <a:rPr sz="2400" spc="-67" dirty="0">
                <a:solidFill>
                  <a:srgbClr val="434343"/>
                </a:solidFill>
                <a:latin typeface="Consolas"/>
                <a:cs typeface="Consolas"/>
              </a:rPr>
              <a:t> </a:t>
            </a:r>
            <a:r>
              <a:rPr sz="2400" spc="-7" dirty="0">
                <a:solidFill>
                  <a:srgbClr val="434343"/>
                </a:solidFill>
                <a:latin typeface="Consolas"/>
                <a:cs typeface="Consolas"/>
              </a:rPr>
              <a:t>tf.placeholder(shape=[None],</a:t>
            </a:r>
            <a:endParaRPr sz="2400">
              <a:latin typeface="Consolas"/>
              <a:cs typeface="Consolas"/>
            </a:endParaRPr>
          </a:p>
        </p:txBody>
      </p:sp>
      <p:sp>
        <p:nvSpPr>
          <p:cNvPr id="3" name="object 3"/>
          <p:cNvSpPr txBox="1"/>
          <p:nvPr/>
        </p:nvSpPr>
        <p:spPr>
          <a:xfrm>
            <a:off x="3728302" y="2203469"/>
            <a:ext cx="2874433" cy="866562"/>
          </a:xfrm>
          <a:prstGeom prst="rect">
            <a:avLst/>
          </a:prstGeom>
        </p:spPr>
        <p:txBody>
          <a:bodyPr vert="horz" wrap="square" lIns="0" tIns="16933" rIns="0" bIns="0" rtlCol="0">
            <a:spAutoFit/>
          </a:bodyPr>
          <a:lstStyle/>
          <a:p>
            <a:pPr marL="16933" marR="6773">
              <a:lnSpc>
                <a:spcPct val="114599"/>
              </a:lnSpc>
              <a:spcBef>
                <a:spcPts val="133"/>
              </a:spcBef>
            </a:pPr>
            <a:r>
              <a:rPr sz="2400" spc="-7" dirty="0">
                <a:solidFill>
                  <a:srgbClr val="434343"/>
                </a:solidFill>
                <a:latin typeface="Consolas"/>
                <a:cs typeface="Consolas"/>
              </a:rPr>
              <a:t>dtype=tf.float32,  name='x')</a:t>
            </a:r>
            <a:endParaRPr sz="2400">
              <a:latin typeface="Consolas"/>
              <a:cs typeface="Consolas"/>
            </a:endParaRPr>
          </a:p>
        </p:txBody>
      </p:sp>
      <p:graphicFrame>
        <p:nvGraphicFramePr>
          <p:cNvPr id="4" name="object 4"/>
          <p:cNvGraphicFramePr>
            <a:graphicFrameLocks noGrp="1"/>
          </p:cNvGraphicFramePr>
          <p:nvPr/>
        </p:nvGraphicFramePr>
        <p:xfrm>
          <a:off x="487567" y="3190374"/>
          <a:ext cx="6603153" cy="1142154"/>
        </p:xfrm>
        <a:graphic>
          <a:graphicData uri="http://schemas.openxmlformats.org/drawingml/2006/table">
            <a:tbl>
              <a:tblPr firstRow="1" bandRow="1">
                <a:tableStyleId>{2D5ABB26-0587-4C30-8999-92F81FD0307C}</a:tableStyleId>
              </a:tblPr>
              <a:tblGrid>
                <a:gridCol w="292947">
                  <a:extLst>
                    <a:ext uri="{9D8B030D-6E8A-4147-A177-3AD203B41FA5}">
                      <a16:colId xmlns:a16="http://schemas.microsoft.com/office/drawing/2014/main" val="20000"/>
                    </a:ext>
                  </a:extLst>
                </a:gridCol>
                <a:gridCol w="334432">
                  <a:extLst>
                    <a:ext uri="{9D8B030D-6E8A-4147-A177-3AD203B41FA5}">
                      <a16:colId xmlns:a16="http://schemas.microsoft.com/office/drawing/2014/main" val="20001"/>
                    </a:ext>
                  </a:extLst>
                </a:gridCol>
                <a:gridCol w="4344247">
                  <a:extLst>
                    <a:ext uri="{9D8B030D-6E8A-4147-A177-3AD203B41FA5}">
                      <a16:colId xmlns:a16="http://schemas.microsoft.com/office/drawing/2014/main" val="20002"/>
                    </a:ext>
                  </a:extLst>
                </a:gridCol>
                <a:gridCol w="1631527">
                  <a:extLst>
                    <a:ext uri="{9D8B030D-6E8A-4147-A177-3AD203B41FA5}">
                      <a16:colId xmlns:a16="http://schemas.microsoft.com/office/drawing/2014/main" val="20003"/>
                    </a:ext>
                  </a:extLst>
                </a:gridCol>
              </a:tblGrid>
              <a:tr h="361527">
                <a:tc>
                  <a:txBody>
                    <a:bodyPr/>
                    <a:lstStyle/>
                    <a:p>
                      <a:pPr marL="31750">
                        <a:lnSpc>
                          <a:spcPts val="1695"/>
                        </a:lnSpc>
                      </a:pPr>
                      <a:r>
                        <a:rPr sz="2400" dirty="0">
                          <a:solidFill>
                            <a:srgbClr val="434343"/>
                          </a:solidFill>
                          <a:latin typeface="Consolas"/>
                          <a:cs typeface="Consolas"/>
                        </a:rPr>
                        <a:t>W</a:t>
                      </a:r>
                      <a:endParaRPr sz="2400">
                        <a:latin typeface="Consolas"/>
                        <a:cs typeface="Consolas"/>
                      </a:endParaRPr>
                    </a:p>
                  </a:txBody>
                  <a:tcPr marL="0" marR="0" marT="0" marB="0"/>
                </a:tc>
                <a:tc>
                  <a:txBody>
                    <a:bodyPr/>
                    <a:lstStyle/>
                    <a:p>
                      <a:pPr algn="ctr">
                        <a:lnSpc>
                          <a:spcPts val="1695"/>
                        </a:lnSpc>
                      </a:pPr>
                      <a:r>
                        <a:rPr sz="2400" dirty="0">
                          <a:solidFill>
                            <a:srgbClr val="434343"/>
                          </a:solidFill>
                          <a:latin typeface="Consolas"/>
                          <a:cs typeface="Consolas"/>
                        </a:rPr>
                        <a:t>=</a:t>
                      </a:r>
                      <a:endParaRPr sz="2400">
                        <a:latin typeface="Consolas"/>
                        <a:cs typeface="Consolas"/>
                      </a:endParaRPr>
                    </a:p>
                  </a:txBody>
                  <a:tcPr marL="0" marR="0" marT="0" marB="0"/>
                </a:tc>
                <a:tc>
                  <a:txBody>
                    <a:bodyPr/>
                    <a:lstStyle/>
                    <a:p>
                      <a:pPr marL="62230">
                        <a:lnSpc>
                          <a:spcPts val="1695"/>
                        </a:lnSpc>
                      </a:pPr>
                      <a:r>
                        <a:rPr sz="2400" spc="-5" dirty="0">
                          <a:solidFill>
                            <a:srgbClr val="434343"/>
                          </a:solidFill>
                          <a:latin typeface="Consolas"/>
                          <a:cs typeface="Consolas"/>
                        </a:rPr>
                        <a:t>tf.get_variable(shape=[],</a:t>
                      </a:r>
                      <a:endParaRPr sz="2400">
                        <a:latin typeface="Consolas"/>
                        <a:cs typeface="Consolas"/>
                      </a:endParaRPr>
                    </a:p>
                  </a:txBody>
                  <a:tcPr marL="0" marR="0" marT="0" marB="0"/>
                </a:tc>
                <a:tc>
                  <a:txBody>
                    <a:bodyPr/>
                    <a:lstStyle/>
                    <a:p>
                      <a:pPr marL="30480" algn="ctr">
                        <a:lnSpc>
                          <a:spcPts val="1695"/>
                        </a:lnSpc>
                      </a:pPr>
                      <a:r>
                        <a:rPr sz="2400" spc="-5" dirty="0">
                          <a:solidFill>
                            <a:srgbClr val="434343"/>
                          </a:solidFill>
                          <a:latin typeface="Consolas"/>
                          <a:cs typeface="Consolas"/>
                        </a:rPr>
                        <a:t>name='W')</a:t>
                      </a:r>
                      <a:endParaRPr sz="2400">
                        <a:latin typeface="Consolas"/>
                        <a:cs typeface="Consolas"/>
                      </a:endParaRPr>
                    </a:p>
                  </a:txBody>
                  <a:tcPr marL="0" marR="0" marT="0" marB="0"/>
                </a:tc>
                <a:extLst>
                  <a:ext uri="{0D108BD9-81ED-4DB2-BD59-A6C34878D82A}">
                    <a16:rowId xmlns:a16="http://schemas.microsoft.com/office/drawing/2014/main" val="10000"/>
                  </a:ext>
                </a:extLst>
              </a:tr>
              <a:tr h="419100">
                <a:tc>
                  <a:txBody>
                    <a:bodyPr/>
                    <a:lstStyle/>
                    <a:p>
                      <a:pPr marL="31750">
                        <a:lnSpc>
                          <a:spcPts val="2035"/>
                        </a:lnSpc>
                      </a:pPr>
                      <a:r>
                        <a:rPr sz="2400" dirty="0">
                          <a:solidFill>
                            <a:srgbClr val="434343"/>
                          </a:solidFill>
                          <a:latin typeface="Consolas"/>
                          <a:cs typeface="Consolas"/>
                        </a:rPr>
                        <a:t>b</a:t>
                      </a:r>
                      <a:endParaRPr sz="2400">
                        <a:latin typeface="Consolas"/>
                        <a:cs typeface="Consolas"/>
                      </a:endParaRPr>
                    </a:p>
                  </a:txBody>
                  <a:tcPr marL="0" marR="0" marT="0" marB="0"/>
                </a:tc>
                <a:tc>
                  <a:txBody>
                    <a:bodyPr/>
                    <a:lstStyle/>
                    <a:p>
                      <a:pPr algn="ctr">
                        <a:lnSpc>
                          <a:spcPts val="2035"/>
                        </a:lnSpc>
                      </a:pPr>
                      <a:r>
                        <a:rPr sz="2400" dirty="0">
                          <a:solidFill>
                            <a:srgbClr val="434343"/>
                          </a:solidFill>
                          <a:latin typeface="Consolas"/>
                          <a:cs typeface="Consolas"/>
                        </a:rPr>
                        <a:t>=</a:t>
                      </a:r>
                      <a:endParaRPr sz="2400">
                        <a:latin typeface="Consolas"/>
                        <a:cs typeface="Consolas"/>
                      </a:endParaRPr>
                    </a:p>
                  </a:txBody>
                  <a:tcPr marL="0" marR="0" marT="0" marB="0"/>
                </a:tc>
                <a:tc>
                  <a:txBody>
                    <a:bodyPr/>
                    <a:lstStyle/>
                    <a:p>
                      <a:pPr marL="62230">
                        <a:lnSpc>
                          <a:spcPts val="2035"/>
                        </a:lnSpc>
                      </a:pPr>
                      <a:r>
                        <a:rPr sz="2400" spc="-5" dirty="0">
                          <a:solidFill>
                            <a:srgbClr val="434343"/>
                          </a:solidFill>
                          <a:latin typeface="Consolas"/>
                          <a:cs typeface="Consolas"/>
                        </a:rPr>
                        <a:t>tf.get_variable(shape=[],</a:t>
                      </a:r>
                      <a:endParaRPr sz="2400">
                        <a:latin typeface="Consolas"/>
                        <a:cs typeface="Consolas"/>
                      </a:endParaRPr>
                    </a:p>
                  </a:txBody>
                  <a:tcPr marL="0" marR="0" marT="0" marB="0"/>
                </a:tc>
                <a:tc>
                  <a:txBody>
                    <a:bodyPr/>
                    <a:lstStyle/>
                    <a:p>
                      <a:pPr marL="30480" algn="ctr">
                        <a:lnSpc>
                          <a:spcPts val="2035"/>
                        </a:lnSpc>
                      </a:pPr>
                      <a:r>
                        <a:rPr sz="2400" spc="-5" dirty="0">
                          <a:solidFill>
                            <a:srgbClr val="434343"/>
                          </a:solidFill>
                          <a:latin typeface="Consolas"/>
                          <a:cs typeface="Consolas"/>
                        </a:rPr>
                        <a:t>name='b')</a:t>
                      </a:r>
                      <a:endParaRPr sz="2400">
                        <a:latin typeface="Consolas"/>
                        <a:cs typeface="Consolas"/>
                      </a:endParaRPr>
                    </a:p>
                  </a:txBody>
                  <a:tcPr marL="0" marR="0" marT="0" marB="0"/>
                </a:tc>
                <a:extLst>
                  <a:ext uri="{0D108BD9-81ED-4DB2-BD59-A6C34878D82A}">
                    <a16:rowId xmlns:a16="http://schemas.microsoft.com/office/drawing/2014/main" val="10001"/>
                  </a:ext>
                </a:extLst>
              </a:tr>
              <a:tr h="361527">
                <a:tc>
                  <a:txBody>
                    <a:bodyPr/>
                    <a:lstStyle/>
                    <a:p>
                      <a:pPr marL="31750">
                        <a:lnSpc>
                          <a:spcPts val="2035"/>
                        </a:lnSpc>
                      </a:pPr>
                      <a:r>
                        <a:rPr sz="2400" dirty="0">
                          <a:solidFill>
                            <a:srgbClr val="434343"/>
                          </a:solidFill>
                          <a:latin typeface="Consolas"/>
                          <a:cs typeface="Consolas"/>
                        </a:rPr>
                        <a:t>y</a:t>
                      </a:r>
                      <a:endParaRPr sz="2400">
                        <a:latin typeface="Consolas"/>
                        <a:cs typeface="Consolas"/>
                      </a:endParaRPr>
                    </a:p>
                  </a:txBody>
                  <a:tcPr marL="0" marR="0" marT="0" marB="0"/>
                </a:tc>
                <a:tc>
                  <a:txBody>
                    <a:bodyPr/>
                    <a:lstStyle/>
                    <a:p>
                      <a:pPr algn="ctr">
                        <a:lnSpc>
                          <a:spcPts val="2035"/>
                        </a:lnSpc>
                      </a:pPr>
                      <a:r>
                        <a:rPr sz="2400" dirty="0">
                          <a:solidFill>
                            <a:srgbClr val="434343"/>
                          </a:solidFill>
                          <a:latin typeface="Consolas"/>
                          <a:cs typeface="Consolas"/>
                        </a:rPr>
                        <a:t>=</a:t>
                      </a:r>
                      <a:endParaRPr sz="2400">
                        <a:latin typeface="Consolas"/>
                        <a:cs typeface="Consolas"/>
                      </a:endParaRPr>
                    </a:p>
                  </a:txBody>
                  <a:tcPr marL="0" marR="0" marT="0" marB="0"/>
                </a:tc>
                <a:tc>
                  <a:txBody>
                    <a:bodyPr/>
                    <a:lstStyle/>
                    <a:p>
                      <a:pPr marL="62230">
                        <a:lnSpc>
                          <a:spcPts val="2035"/>
                        </a:lnSpc>
                      </a:pPr>
                      <a:r>
                        <a:rPr sz="2400" dirty="0">
                          <a:solidFill>
                            <a:srgbClr val="434343"/>
                          </a:solidFill>
                          <a:latin typeface="Consolas"/>
                          <a:cs typeface="Consolas"/>
                        </a:rPr>
                        <a:t>W</a:t>
                      </a:r>
                      <a:r>
                        <a:rPr sz="2400" spc="-30" dirty="0">
                          <a:solidFill>
                            <a:srgbClr val="434343"/>
                          </a:solidFill>
                          <a:latin typeface="Consolas"/>
                          <a:cs typeface="Consolas"/>
                        </a:rPr>
                        <a:t> </a:t>
                      </a:r>
                      <a:r>
                        <a:rPr sz="2400" dirty="0">
                          <a:solidFill>
                            <a:srgbClr val="434343"/>
                          </a:solidFill>
                          <a:latin typeface="Consolas"/>
                          <a:cs typeface="Consolas"/>
                        </a:rPr>
                        <a:t>*</a:t>
                      </a:r>
                      <a:r>
                        <a:rPr sz="2400" spc="-25" dirty="0">
                          <a:solidFill>
                            <a:srgbClr val="434343"/>
                          </a:solidFill>
                          <a:latin typeface="Consolas"/>
                          <a:cs typeface="Consolas"/>
                        </a:rPr>
                        <a:t> </a:t>
                      </a:r>
                      <a:r>
                        <a:rPr sz="2400" dirty="0">
                          <a:solidFill>
                            <a:srgbClr val="434343"/>
                          </a:solidFill>
                          <a:latin typeface="Consolas"/>
                          <a:cs typeface="Consolas"/>
                        </a:rPr>
                        <a:t>x</a:t>
                      </a:r>
                      <a:r>
                        <a:rPr sz="2400" spc="-30" dirty="0">
                          <a:solidFill>
                            <a:srgbClr val="434343"/>
                          </a:solidFill>
                          <a:latin typeface="Consolas"/>
                          <a:cs typeface="Consolas"/>
                        </a:rPr>
                        <a:t> </a:t>
                      </a:r>
                      <a:r>
                        <a:rPr sz="2400" dirty="0">
                          <a:solidFill>
                            <a:srgbClr val="434343"/>
                          </a:solidFill>
                          <a:latin typeface="Consolas"/>
                          <a:cs typeface="Consolas"/>
                        </a:rPr>
                        <a:t>+</a:t>
                      </a:r>
                      <a:r>
                        <a:rPr sz="2400" spc="-25" dirty="0">
                          <a:solidFill>
                            <a:srgbClr val="434343"/>
                          </a:solidFill>
                          <a:latin typeface="Consolas"/>
                          <a:cs typeface="Consolas"/>
                        </a:rPr>
                        <a:t> </a:t>
                      </a:r>
                      <a:r>
                        <a:rPr sz="2400" dirty="0">
                          <a:solidFill>
                            <a:srgbClr val="434343"/>
                          </a:solidFill>
                          <a:latin typeface="Consolas"/>
                          <a:cs typeface="Consolas"/>
                        </a:rPr>
                        <a:t>b</a:t>
                      </a:r>
                      <a:endParaRPr sz="2400">
                        <a:latin typeface="Consolas"/>
                        <a:cs typeface="Consolas"/>
                      </a:endParaRPr>
                    </a:p>
                  </a:txBody>
                  <a:tcPr marL="0" marR="0" marT="0" marB="0"/>
                </a:tc>
                <a:tc>
                  <a:txBody>
                    <a:bodyPr/>
                    <a:lstStyle/>
                    <a:p>
                      <a:pPr>
                        <a:lnSpc>
                          <a:spcPct val="100000"/>
                        </a:lnSpc>
                      </a:pPr>
                      <a:endParaRPr sz="2100">
                        <a:latin typeface="Times New Roman"/>
                        <a:cs typeface="Times New Roman"/>
                      </a:endParaRPr>
                    </a:p>
                  </a:txBody>
                  <a:tcPr marL="0" marR="0" marT="0" marB="0"/>
                </a:tc>
                <a:extLst>
                  <a:ext uri="{0D108BD9-81ED-4DB2-BD59-A6C34878D82A}">
                    <a16:rowId xmlns:a16="http://schemas.microsoft.com/office/drawing/2014/main" val="10002"/>
                  </a:ext>
                </a:extLst>
              </a:tr>
            </a:tbl>
          </a:graphicData>
        </a:graphic>
      </p:graphicFrame>
      <p:sp>
        <p:nvSpPr>
          <p:cNvPr id="5" name="object 5"/>
          <p:cNvSpPr txBox="1"/>
          <p:nvPr/>
        </p:nvSpPr>
        <p:spPr>
          <a:xfrm>
            <a:off x="512967" y="4517407"/>
            <a:ext cx="4380653" cy="386430"/>
          </a:xfrm>
          <a:prstGeom prst="rect">
            <a:avLst/>
          </a:prstGeom>
        </p:spPr>
        <p:txBody>
          <a:bodyPr vert="horz" wrap="square" lIns="0" tIns="16933" rIns="0" bIns="0" rtlCol="0">
            <a:spAutoFit/>
          </a:bodyPr>
          <a:lstStyle/>
          <a:p>
            <a:pPr marL="16933">
              <a:spcBef>
                <a:spcPts val="133"/>
              </a:spcBef>
            </a:pPr>
            <a:r>
              <a:rPr sz="2400" spc="-7" dirty="0">
                <a:solidFill>
                  <a:srgbClr val="1155CC"/>
                </a:solidFill>
                <a:latin typeface="Consolas"/>
                <a:cs typeface="Consolas"/>
              </a:rPr>
              <a:t>with</a:t>
            </a:r>
            <a:r>
              <a:rPr sz="2400" spc="-47" dirty="0">
                <a:solidFill>
                  <a:srgbClr val="1155CC"/>
                </a:solidFill>
                <a:latin typeface="Consolas"/>
                <a:cs typeface="Consolas"/>
              </a:rPr>
              <a:t> </a:t>
            </a:r>
            <a:r>
              <a:rPr sz="2400" spc="-7" dirty="0">
                <a:solidFill>
                  <a:srgbClr val="1155CC"/>
                </a:solidFill>
                <a:latin typeface="Consolas"/>
                <a:cs typeface="Consolas"/>
              </a:rPr>
              <a:t>tf.Session()</a:t>
            </a:r>
            <a:r>
              <a:rPr sz="2400" spc="-40" dirty="0">
                <a:solidFill>
                  <a:srgbClr val="1155CC"/>
                </a:solidFill>
                <a:latin typeface="Consolas"/>
                <a:cs typeface="Consolas"/>
              </a:rPr>
              <a:t> </a:t>
            </a:r>
            <a:r>
              <a:rPr sz="2400" spc="-7" dirty="0">
                <a:solidFill>
                  <a:srgbClr val="1155CC"/>
                </a:solidFill>
                <a:latin typeface="Consolas"/>
                <a:cs typeface="Consolas"/>
              </a:rPr>
              <a:t>as</a:t>
            </a:r>
            <a:r>
              <a:rPr sz="2400" spc="-47" dirty="0">
                <a:solidFill>
                  <a:srgbClr val="1155CC"/>
                </a:solidFill>
                <a:latin typeface="Consolas"/>
                <a:cs typeface="Consolas"/>
              </a:rPr>
              <a:t> </a:t>
            </a:r>
            <a:r>
              <a:rPr sz="2400" spc="-7" dirty="0">
                <a:solidFill>
                  <a:srgbClr val="1155CC"/>
                </a:solidFill>
                <a:latin typeface="Consolas"/>
                <a:cs typeface="Consolas"/>
              </a:rPr>
              <a:t>sess:</a:t>
            </a:r>
            <a:endParaRPr sz="2400">
              <a:latin typeface="Consolas"/>
              <a:cs typeface="Consolas"/>
            </a:endParaRPr>
          </a:p>
        </p:txBody>
      </p:sp>
      <p:sp>
        <p:nvSpPr>
          <p:cNvPr id="6" name="object 6"/>
          <p:cNvSpPr txBox="1"/>
          <p:nvPr/>
        </p:nvSpPr>
        <p:spPr>
          <a:xfrm>
            <a:off x="847636" y="5101607"/>
            <a:ext cx="6559973" cy="386430"/>
          </a:xfrm>
          <a:prstGeom prst="rect">
            <a:avLst/>
          </a:prstGeom>
        </p:spPr>
        <p:txBody>
          <a:bodyPr vert="horz" wrap="square" lIns="0" tIns="16933" rIns="0" bIns="0" rtlCol="0">
            <a:spAutoFit/>
          </a:bodyPr>
          <a:lstStyle/>
          <a:p>
            <a:pPr marL="16933">
              <a:spcBef>
                <a:spcPts val="133"/>
              </a:spcBef>
            </a:pPr>
            <a:r>
              <a:rPr sz="2400" spc="-7" dirty="0">
                <a:solidFill>
                  <a:srgbClr val="37761C"/>
                </a:solidFill>
                <a:latin typeface="Consolas"/>
                <a:cs typeface="Consolas"/>
              </a:rPr>
              <a:t>sess.run(tf.initialize_all_variables())</a:t>
            </a:r>
            <a:endParaRPr sz="2400">
              <a:latin typeface="Consolas"/>
              <a:cs typeface="Consolas"/>
            </a:endParaRPr>
          </a:p>
        </p:txBody>
      </p:sp>
      <p:sp>
        <p:nvSpPr>
          <p:cNvPr id="7" name="object 7"/>
          <p:cNvSpPr txBox="1"/>
          <p:nvPr/>
        </p:nvSpPr>
        <p:spPr>
          <a:xfrm>
            <a:off x="847636" y="5685808"/>
            <a:ext cx="6553200" cy="386430"/>
          </a:xfrm>
          <a:prstGeom prst="rect">
            <a:avLst/>
          </a:prstGeom>
        </p:spPr>
        <p:txBody>
          <a:bodyPr vert="horz" wrap="square" lIns="0" tIns="16933" rIns="0" bIns="0" rtlCol="0">
            <a:spAutoFit/>
          </a:bodyPr>
          <a:lstStyle/>
          <a:p>
            <a:pPr marL="16933">
              <a:spcBef>
                <a:spcPts val="133"/>
              </a:spcBef>
            </a:pPr>
            <a:r>
              <a:rPr sz="2400" spc="-7" dirty="0">
                <a:solidFill>
                  <a:srgbClr val="EE6C00"/>
                </a:solidFill>
                <a:latin typeface="Consolas"/>
                <a:cs typeface="Consolas"/>
              </a:rPr>
              <a:t>print(sess.run(y,</a:t>
            </a:r>
            <a:r>
              <a:rPr sz="2400" spc="-67" dirty="0">
                <a:solidFill>
                  <a:srgbClr val="EE6C00"/>
                </a:solidFill>
                <a:latin typeface="Consolas"/>
                <a:cs typeface="Consolas"/>
              </a:rPr>
              <a:t> </a:t>
            </a:r>
            <a:r>
              <a:rPr sz="2400" spc="-7" dirty="0">
                <a:solidFill>
                  <a:srgbClr val="EE6C00"/>
                </a:solidFill>
                <a:latin typeface="Consolas"/>
                <a:cs typeface="Consolas"/>
              </a:rPr>
              <a:t>feed_dict={x:</a:t>
            </a:r>
            <a:r>
              <a:rPr sz="2400" spc="-60" dirty="0">
                <a:solidFill>
                  <a:srgbClr val="EE6C00"/>
                </a:solidFill>
                <a:latin typeface="Consolas"/>
                <a:cs typeface="Consolas"/>
              </a:rPr>
              <a:t> </a:t>
            </a:r>
            <a:r>
              <a:rPr sz="2400" spc="-7" dirty="0">
                <a:solidFill>
                  <a:srgbClr val="EE6C00"/>
                </a:solidFill>
                <a:latin typeface="Consolas"/>
                <a:cs typeface="Consolas"/>
              </a:rPr>
              <a:t>x_in}))</a:t>
            </a:r>
            <a:endParaRPr sz="2400">
              <a:latin typeface="Consolas"/>
              <a:cs typeface="Consolas"/>
            </a:endParaRPr>
          </a:p>
        </p:txBody>
      </p:sp>
      <p:sp>
        <p:nvSpPr>
          <p:cNvPr id="8" name="object 8"/>
          <p:cNvSpPr txBox="1">
            <a:spLocks noGrp="1"/>
          </p:cNvSpPr>
          <p:nvPr>
            <p:ph type="title"/>
          </p:nvPr>
        </p:nvSpPr>
        <p:spPr>
          <a:xfrm>
            <a:off x="512967" y="467961"/>
            <a:ext cx="5826760" cy="755762"/>
          </a:xfrm>
          <a:prstGeom prst="rect">
            <a:avLst/>
          </a:prstGeom>
        </p:spPr>
        <p:txBody>
          <a:bodyPr vert="horz" wrap="square" lIns="0" tIns="16933" rIns="0" bIns="0" rtlCol="0" anchor="ctr">
            <a:spAutoFit/>
          </a:bodyPr>
          <a:lstStyle/>
          <a:p>
            <a:pPr marL="16933">
              <a:lnSpc>
                <a:spcPct val="100000"/>
              </a:lnSpc>
              <a:spcBef>
                <a:spcPts val="133"/>
              </a:spcBef>
            </a:pPr>
            <a:r>
              <a:rPr sz="4800" spc="-127" dirty="0"/>
              <a:t>Puttin</a:t>
            </a:r>
            <a:r>
              <a:rPr sz="4800" spc="-133" dirty="0"/>
              <a:t>g</a:t>
            </a:r>
            <a:r>
              <a:rPr sz="4800" spc="-140" dirty="0"/>
              <a:t> </a:t>
            </a:r>
            <a:r>
              <a:rPr sz="4800" spc="-152" dirty="0"/>
              <a:t>i</a:t>
            </a:r>
            <a:r>
              <a:rPr sz="4800" spc="-213" dirty="0"/>
              <a:t>t</a:t>
            </a:r>
            <a:r>
              <a:rPr sz="4800" spc="-140" dirty="0"/>
              <a:t> </a:t>
            </a:r>
            <a:r>
              <a:rPr sz="4800" spc="-20" dirty="0"/>
              <a:t>al</a:t>
            </a:r>
            <a:r>
              <a:rPr sz="4800" spc="-13" dirty="0"/>
              <a:t>l</a:t>
            </a:r>
            <a:r>
              <a:rPr sz="4800" spc="-140" dirty="0"/>
              <a:t> </a:t>
            </a:r>
            <a:r>
              <a:rPr sz="4800" spc="-167" dirty="0"/>
              <a:t>together</a:t>
            </a:r>
            <a:endParaRPr sz="4800" dirty="0"/>
          </a:p>
        </p:txBody>
      </p:sp>
      <p:sp>
        <p:nvSpPr>
          <p:cNvPr id="9" name="object 9"/>
          <p:cNvSpPr txBox="1"/>
          <p:nvPr/>
        </p:nvSpPr>
        <p:spPr>
          <a:xfrm>
            <a:off x="8053565" y="2522318"/>
            <a:ext cx="1615440" cy="304421"/>
          </a:xfrm>
          <a:prstGeom prst="rect">
            <a:avLst/>
          </a:prstGeom>
        </p:spPr>
        <p:txBody>
          <a:bodyPr vert="horz" wrap="square" lIns="0" tIns="16933" rIns="0" bIns="0" rtlCol="0">
            <a:spAutoFit/>
          </a:bodyPr>
          <a:lstStyle/>
          <a:p>
            <a:pPr marL="16933">
              <a:spcBef>
                <a:spcPts val="133"/>
              </a:spcBef>
            </a:pPr>
            <a:r>
              <a:rPr sz="1867" spc="73" dirty="0">
                <a:solidFill>
                  <a:srgbClr val="434343"/>
                </a:solidFill>
                <a:latin typeface="Gill Sans MT"/>
                <a:cs typeface="Gill Sans MT"/>
              </a:rPr>
              <a:t>Build</a:t>
            </a:r>
            <a:r>
              <a:rPr sz="1867" spc="-113" dirty="0">
                <a:solidFill>
                  <a:srgbClr val="434343"/>
                </a:solidFill>
                <a:latin typeface="Gill Sans MT"/>
                <a:cs typeface="Gill Sans MT"/>
              </a:rPr>
              <a:t> </a:t>
            </a:r>
            <a:r>
              <a:rPr sz="1867" spc="53" dirty="0">
                <a:solidFill>
                  <a:srgbClr val="434343"/>
                </a:solidFill>
                <a:latin typeface="Gill Sans MT"/>
                <a:cs typeface="Gill Sans MT"/>
              </a:rPr>
              <a:t>the</a:t>
            </a:r>
            <a:r>
              <a:rPr sz="1867" spc="-113" dirty="0">
                <a:solidFill>
                  <a:srgbClr val="434343"/>
                </a:solidFill>
                <a:latin typeface="Gill Sans MT"/>
                <a:cs typeface="Gill Sans MT"/>
              </a:rPr>
              <a:t> </a:t>
            </a:r>
            <a:r>
              <a:rPr sz="1867" spc="113" dirty="0">
                <a:solidFill>
                  <a:srgbClr val="434343"/>
                </a:solidFill>
                <a:latin typeface="Gill Sans MT"/>
                <a:cs typeface="Gill Sans MT"/>
              </a:rPr>
              <a:t>graph</a:t>
            </a:r>
            <a:endParaRPr sz="1867">
              <a:latin typeface="Gill Sans MT"/>
              <a:cs typeface="Gill Sans MT"/>
            </a:endParaRPr>
          </a:p>
        </p:txBody>
      </p:sp>
      <p:sp>
        <p:nvSpPr>
          <p:cNvPr id="10" name="object 10"/>
          <p:cNvSpPr txBox="1"/>
          <p:nvPr/>
        </p:nvSpPr>
        <p:spPr>
          <a:xfrm>
            <a:off x="8053565" y="4401918"/>
            <a:ext cx="3307080" cy="304421"/>
          </a:xfrm>
          <a:prstGeom prst="rect">
            <a:avLst/>
          </a:prstGeom>
        </p:spPr>
        <p:txBody>
          <a:bodyPr vert="horz" wrap="square" lIns="0" tIns="16933" rIns="0" bIns="0" rtlCol="0">
            <a:spAutoFit/>
          </a:bodyPr>
          <a:lstStyle/>
          <a:p>
            <a:pPr marL="16933">
              <a:spcBef>
                <a:spcPts val="133"/>
              </a:spcBef>
            </a:pPr>
            <a:r>
              <a:rPr sz="1867" spc="67" dirty="0">
                <a:solidFill>
                  <a:srgbClr val="1155CC"/>
                </a:solidFill>
                <a:latin typeface="Gill Sans MT"/>
                <a:cs typeface="Gill Sans MT"/>
              </a:rPr>
              <a:t>Prepare</a:t>
            </a:r>
            <a:r>
              <a:rPr sz="1867" spc="-87" dirty="0">
                <a:solidFill>
                  <a:srgbClr val="1155CC"/>
                </a:solidFill>
                <a:latin typeface="Gill Sans MT"/>
                <a:cs typeface="Gill Sans MT"/>
              </a:rPr>
              <a:t> </a:t>
            </a:r>
            <a:r>
              <a:rPr sz="1867" spc="60" dirty="0">
                <a:solidFill>
                  <a:srgbClr val="1155CC"/>
                </a:solidFill>
                <a:latin typeface="Gill Sans MT"/>
                <a:cs typeface="Gill Sans MT"/>
              </a:rPr>
              <a:t>execution</a:t>
            </a:r>
            <a:r>
              <a:rPr sz="1867" spc="-80" dirty="0">
                <a:solidFill>
                  <a:srgbClr val="1155CC"/>
                </a:solidFill>
                <a:latin typeface="Gill Sans MT"/>
                <a:cs typeface="Gill Sans MT"/>
              </a:rPr>
              <a:t> </a:t>
            </a:r>
            <a:r>
              <a:rPr sz="1867" spc="53" dirty="0">
                <a:solidFill>
                  <a:srgbClr val="1155CC"/>
                </a:solidFill>
                <a:latin typeface="Gill Sans MT"/>
                <a:cs typeface="Gill Sans MT"/>
              </a:rPr>
              <a:t>environment</a:t>
            </a:r>
            <a:endParaRPr sz="1867">
              <a:latin typeface="Gill Sans MT"/>
              <a:cs typeface="Gill Sans MT"/>
            </a:endParaRPr>
          </a:p>
        </p:txBody>
      </p:sp>
      <p:sp>
        <p:nvSpPr>
          <p:cNvPr id="11" name="object 11"/>
          <p:cNvSpPr txBox="1"/>
          <p:nvPr/>
        </p:nvSpPr>
        <p:spPr>
          <a:xfrm>
            <a:off x="8053566" y="5138518"/>
            <a:ext cx="1910927" cy="304421"/>
          </a:xfrm>
          <a:prstGeom prst="rect">
            <a:avLst/>
          </a:prstGeom>
        </p:spPr>
        <p:txBody>
          <a:bodyPr vert="horz" wrap="square" lIns="0" tIns="16933" rIns="0" bIns="0" rtlCol="0">
            <a:spAutoFit/>
          </a:bodyPr>
          <a:lstStyle/>
          <a:p>
            <a:pPr marL="16933">
              <a:spcBef>
                <a:spcPts val="133"/>
              </a:spcBef>
            </a:pPr>
            <a:r>
              <a:rPr sz="1867" spc="67" dirty="0">
                <a:solidFill>
                  <a:srgbClr val="37761C"/>
                </a:solidFill>
                <a:latin typeface="Gill Sans MT"/>
                <a:cs typeface="Gill Sans MT"/>
              </a:rPr>
              <a:t>Initialize</a:t>
            </a:r>
            <a:r>
              <a:rPr sz="1867" spc="-100" dirty="0">
                <a:solidFill>
                  <a:srgbClr val="37761C"/>
                </a:solidFill>
                <a:latin typeface="Gill Sans MT"/>
                <a:cs typeface="Gill Sans MT"/>
              </a:rPr>
              <a:t> </a:t>
            </a:r>
            <a:r>
              <a:rPr sz="1867" spc="93" dirty="0">
                <a:solidFill>
                  <a:srgbClr val="37761C"/>
                </a:solidFill>
                <a:latin typeface="Gill Sans MT"/>
                <a:cs typeface="Gill Sans MT"/>
              </a:rPr>
              <a:t>variables</a:t>
            </a:r>
            <a:endParaRPr sz="1867">
              <a:latin typeface="Gill Sans MT"/>
              <a:cs typeface="Gill Sans MT"/>
            </a:endParaRPr>
          </a:p>
        </p:txBody>
      </p:sp>
      <p:sp>
        <p:nvSpPr>
          <p:cNvPr id="12" name="object 12"/>
          <p:cNvSpPr txBox="1"/>
          <p:nvPr/>
        </p:nvSpPr>
        <p:spPr>
          <a:xfrm>
            <a:off x="8053565" y="5697318"/>
            <a:ext cx="3794760" cy="304421"/>
          </a:xfrm>
          <a:prstGeom prst="rect">
            <a:avLst/>
          </a:prstGeom>
        </p:spPr>
        <p:txBody>
          <a:bodyPr vert="horz" wrap="square" lIns="0" tIns="16933" rIns="0" bIns="0" rtlCol="0">
            <a:spAutoFit/>
          </a:bodyPr>
          <a:lstStyle/>
          <a:p>
            <a:pPr marL="16933">
              <a:spcBef>
                <a:spcPts val="133"/>
              </a:spcBef>
            </a:pPr>
            <a:r>
              <a:rPr sz="1867" spc="67" dirty="0">
                <a:solidFill>
                  <a:srgbClr val="EE6C00"/>
                </a:solidFill>
                <a:latin typeface="Gill Sans MT"/>
                <a:cs typeface="Gill Sans MT"/>
              </a:rPr>
              <a:t>Run</a:t>
            </a:r>
            <a:r>
              <a:rPr sz="1867" spc="-80" dirty="0">
                <a:solidFill>
                  <a:srgbClr val="EE6C00"/>
                </a:solidFill>
                <a:latin typeface="Gill Sans MT"/>
                <a:cs typeface="Gill Sans MT"/>
              </a:rPr>
              <a:t> </a:t>
            </a:r>
            <a:r>
              <a:rPr sz="1867" spc="53" dirty="0">
                <a:solidFill>
                  <a:srgbClr val="EE6C00"/>
                </a:solidFill>
                <a:latin typeface="Gill Sans MT"/>
                <a:cs typeface="Gill Sans MT"/>
              </a:rPr>
              <a:t>the</a:t>
            </a:r>
            <a:r>
              <a:rPr sz="1867" spc="-73" dirty="0">
                <a:solidFill>
                  <a:srgbClr val="EE6C00"/>
                </a:solidFill>
                <a:latin typeface="Gill Sans MT"/>
                <a:cs typeface="Gill Sans MT"/>
              </a:rPr>
              <a:t> </a:t>
            </a:r>
            <a:r>
              <a:rPr sz="1867" spc="80" dirty="0">
                <a:solidFill>
                  <a:srgbClr val="EE6C00"/>
                </a:solidFill>
                <a:latin typeface="Gill Sans MT"/>
                <a:cs typeface="Gill Sans MT"/>
              </a:rPr>
              <a:t>computation</a:t>
            </a:r>
            <a:r>
              <a:rPr sz="1867" spc="-73" dirty="0">
                <a:solidFill>
                  <a:srgbClr val="EE6C00"/>
                </a:solidFill>
                <a:latin typeface="Gill Sans MT"/>
                <a:cs typeface="Gill Sans MT"/>
              </a:rPr>
              <a:t> </a:t>
            </a:r>
            <a:r>
              <a:rPr sz="1867" spc="93" dirty="0">
                <a:solidFill>
                  <a:srgbClr val="EE6C00"/>
                </a:solidFill>
                <a:latin typeface="Gill Sans MT"/>
                <a:cs typeface="Gill Sans MT"/>
              </a:rPr>
              <a:t>(usually</a:t>
            </a:r>
            <a:r>
              <a:rPr sz="1867" spc="-80" dirty="0">
                <a:solidFill>
                  <a:srgbClr val="EE6C00"/>
                </a:solidFill>
                <a:latin typeface="Gill Sans MT"/>
                <a:cs typeface="Gill Sans MT"/>
              </a:rPr>
              <a:t> </a:t>
            </a:r>
            <a:r>
              <a:rPr sz="1867" spc="67" dirty="0">
                <a:solidFill>
                  <a:srgbClr val="EE6C00"/>
                </a:solidFill>
                <a:latin typeface="Gill Sans MT"/>
                <a:cs typeface="Gill Sans MT"/>
              </a:rPr>
              <a:t>often)</a:t>
            </a:r>
            <a:endParaRPr sz="1867">
              <a:latin typeface="Gill Sans MT"/>
              <a:cs typeface="Gill Sans MT"/>
            </a:endParaRPr>
          </a:p>
        </p:txBody>
      </p:sp>
      <p:sp>
        <p:nvSpPr>
          <p:cNvPr id="13" name="object 13"/>
          <p:cNvSpPr/>
          <p:nvPr/>
        </p:nvSpPr>
        <p:spPr>
          <a:xfrm>
            <a:off x="7585800" y="1601834"/>
            <a:ext cx="370840" cy="2689860"/>
          </a:xfrm>
          <a:custGeom>
            <a:avLst/>
            <a:gdLst/>
            <a:ahLst/>
            <a:cxnLst/>
            <a:rect l="l" t="t" r="r" b="b"/>
            <a:pathLst>
              <a:path w="278129" h="2017395">
                <a:moveTo>
                  <a:pt x="0" y="0"/>
                </a:moveTo>
                <a:lnTo>
                  <a:pt x="54066" y="1819"/>
                </a:lnTo>
                <a:lnTo>
                  <a:pt x="98217" y="6780"/>
                </a:lnTo>
                <a:lnTo>
                  <a:pt x="127984" y="14138"/>
                </a:lnTo>
                <a:lnTo>
                  <a:pt x="138899" y="23149"/>
                </a:lnTo>
                <a:lnTo>
                  <a:pt x="138899" y="810317"/>
                </a:lnTo>
                <a:lnTo>
                  <a:pt x="149815" y="819328"/>
                </a:lnTo>
                <a:lnTo>
                  <a:pt x="179582" y="826686"/>
                </a:lnTo>
                <a:lnTo>
                  <a:pt x="223733" y="831647"/>
                </a:lnTo>
                <a:lnTo>
                  <a:pt x="277799" y="833466"/>
                </a:lnTo>
                <a:lnTo>
                  <a:pt x="223733" y="835285"/>
                </a:lnTo>
                <a:lnTo>
                  <a:pt x="179582" y="840246"/>
                </a:lnTo>
                <a:lnTo>
                  <a:pt x="149815" y="847605"/>
                </a:lnTo>
                <a:lnTo>
                  <a:pt x="138899" y="856615"/>
                </a:lnTo>
                <a:lnTo>
                  <a:pt x="138899" y="1994050"/>
                </a:lnTo>
                <a:lnTo>
                  <a:pt x="127984" y="2003061"/>
                </a:lnTo>
                <a:lnTo>
                  <a:pt x="98217" y="2010419"/>
                </a:lnTo>
                <a:lnTo>
                  <a:pt x="54066" y="2015380"/>
                </a:lnTo>
                <a:lnTo>
                  <a:pt x="0" y="2017199"/>
                </a:lnTo>
              </a:path>
            </a:pathLst>
          </a:custGeom>
          <a:ln w="28574">
            <a:solidFill>
              <a:srgbClr val="595959"/>
            </a:solidFill>
          </a:ln>
        </p:spPr>
        <p:txBody>
          <a:bodyPr wrap="square" lIns="0" tIns="0" rIns="0" bIns="0" rtlCol="0"/>
          <a:lstStyle/>
          <a:p>
            <a:endParaRPr sz="2400"/>
          </a:p>
        </p:txBody>
      </p:sp>
      <p:sp>
        <p:nvSpPr>
          <p:cNvPr id="14" name="object 14"/>
          <p:cNvSpPr/>
          <p:nvPr/>
        </p:nvSpPr>
        <p:spPr>
          <a:xfrm>
            <a:off x="7585800" y="4393033"/>
            <a:ext cx="370840" cy="515620"/>
          </a:xfrm>
          <a:custGeom>
            <a:avLst/>
            <a:gdLst/>
            <a:ahLst/>
            <a:cxnLst/>
            <a:rect l="l" t="t" r="r" b="b"/>
            <a:pathLst>
              <a:path w="278129" h="386714">
                <a:moveTo>
                  <a:pt x="0" y="0"/>
                </a:moveTo>
                <a:lnTo>
                  <a:pt x="54066" y="3799"/>
                </a:lnTo>
                <a:lnTo>
                  <a:pt x="98217" y="14160"/>
                </a:lnTo>
                <a:lnTo>
                  <a:pt x="127984" y="29528"/>
                </a:lnTo>
                <a:lnTo>
                  <a:pt x="138899" y="48348"/>
                </a:lnTo>
                <a:lnTo>
                  <a:pt x="138899" y="88299"/>
                </a:lnTo>
                <a:lnTo>
                  <a:pt x="149815" y="107119"/>
                </a:lnTo>
                <a:lnTo>
                  <a:pt x="179582" y="122487"/>
                </a:lnTo>
                <a:lnTo>
                  <a:pt x="223733" y="132848"/>
                </a:lnTo>
                <a:lnTo>
                  <a:pt x="277799" y="136647"/>
                </a:lnTo>
                <a:lnTo>
                  <a:pt x="223733" y="140447"/>
                </a:lnTo>
                <a:lnTo>
                  <a:pt x="179582" y="150808"/>
                </a:lnTo>
                <a:lnTo>
                  <a:pt x="149815" y="166177"/>
                </a:lnTo>
                <a:lnTo>
                  <a:pt x="138899" y="184996"/>
                </a:lnTo>
                <a:lnTo>
                  <a:pt x="138899" y="338351"/>
                </a:lnTo>
                <a:lnTo>
                  <a:pt x="127984" y="357171"/>
                </a:lnTo>
                <a:lnTo>
                  <a:pt x="98217" y="372539"/>
                </a:lnTo>
                <a:lnTo>
                  <a:pt x="54066" y="382900"/>
                </a:lnTo>
                <a:lnTo>
                  <a:pt x="0" y="386699"/>
                </a:lnTo>
              </a:path>
            </a:pathLst>
          </a:custGeom>
          <a:ln w="28574">
            <a:solidFill>
              <a:srgbClr val="595959"/>
            </a:solidFill>
          </a:ln>
        </p:spPr>
        <p:txBody>
          <a:bodyPr wrap="square" lIns="0" tIns="0" rIns="0" bIns="0" rtlCol="0"/>
          <a:lstStyle/>
          <a:p>
            <a:endParaRPr sz="2400"/>
          </a:p>
        </p:txBody>
      </p:sp>
      <p:sp>
        <p:nvSpPr>
          <p:cNvPr id="15" name="object 15"/>
          <p:cNvSpPr/>
          <p:nvPr/>
        </p:nvSpPr>
        <p:spPr>
          <a:xfrm>
            <a:off x="7585800" y="5072022"/>
            <a:ext cx="370840" cy="1125220"/>
          </a:xfrm>
          <a:custGeom>
            <a:avLst/>
            <a:gdLst/>
            <a:ahLst/>
            <a:cxnLst/>
            <a:rect l="l" t="t" r="r" b="b"/>
            <a:pathLst>
              <a:path w="278129" h="843914">
                <a:moveTo>
                  <a:pt x="0" y="0"/>
                </a:moveTo>
                <a:lnTo>
                  <a:pt x="54066" y="3799"/>
                </a:lnTo>
                <a:lnTo>
                  <a:pt x="98217" y="14160"/>
                </a:lnTo>
                <a:lnTo>
                  <a:pt x="127984" y="29529"/>
                </a:lnTo>
                <a:lnTo>
                  <a:pt x="138899" y="48348"/>
                </a:lnTo>
                <a:lnTo>
                  <a:pt x="138899" y="163481"/>
                </a:lnTo>
                <a:lnTo>
                  <a:pt x="149815" y="182301"/>
                </a:lnTo>
                <a:lnTo>
                  <a:pt x="179582" y="197669"/>
                </a:lnTo>
                <a:lnTo>
                  <a:pt x="223733" y="208031"/>
                </a:lnTo>
                <a:lnTo>
                  <a:pt x="277799" y="211830"/>
                </a:lnTo>
                <a:lnTo>
                  <a:pt x="223733" y="215629"/>
                </a:lnTo>
                <a:lnTo>
                  <a:pt x="179582" y="225991"/>
                </a:lnTo>
                <a:lnTo>
                  <a:pt x="149815" y="241359"/>
                </a:lnTo>
                <a:lnTo>
                  <a:pt x="138899" y="260178"/>
                </a:lnTo>
                <a:lnTo>
                  <a:pt x="138899" y="338351"/>
                </a:lnTo>
                <a:lnTo>
                  <a:pt x="127984" y="357171"/>
                </a:lnTo>
                <a:lnTo>
                  <a:pt x="98217" y="372539"/>
                </a:lnTo>
                <a:lnTo>
                  <a:pt x="54066" y="382900"/>
                </a:lnTo>
                <a:lnTo>
                  <a:pt x="0" y="386699"/>
                </a:lnTo>
              </a:path>
              <a:path w="278129" h="843914">
                <a:moveTo>
                  <a:pt x="0" y="457199"/>
                </a:moveTo>
                <a:lnTo>
                  <a:pt x="54066" y="460999"/>
                </a:lnTo>
                <a:lnTo>
                  <a:pt x="98217" y="471360"/>
                </a:lnTo>
                <a:lnTo>
                  <a:pt x="127984" y="486729"/>
                </a:lnTo>
                <a:lnTo>
                  <a:pt x="138899" y="505548"/>
                </a:lnTo>
                <a:lnTo>
                  <a:pt x="138899" y="568628"/>
                </a:lnTo>
                <a:lnTo>
                  <a:pt x="149815" y="587447"/>
                </a:lnTo>
                <a:lnTo>
                  <a:pt x="179582" y="602815"/>
                </a:lnTo>
                <a:lnTo>
                  <a:pt x="223733" y="613177"/>
                </a:lnTo>
                <a:lnTo>
                  <a:pt x="277799" y="616976"/>
                </a:lnTo>
                <a:lnTo>
                  <a:pt x="223733" y="620776"/>
                </a:lnTo>
                <a:lnTo>
                  <a:pt x="179582" y="631137"/>
                </a:lnTo>
                <a:lnTo>
                  <a:pt x="149815" y="646505"/>
                </a:lnTo>
                <a:lnTo>
                  <a:pt x="138899" y="665324"/>
                </a:lnTo>
                <a:lnTo>
                  <a:pt x="138899" y="795551"/>
                </a:lnTo>
                <a:lnTo>
                  <a:pt x="127984" y="814371"/>
                </a:lnTo>
                <a:lnTo>
                  <a:pt x="98217" y="829739"/>
                </a:lnTo>
                <a:lnTo>
                  <a:pt x="54066" y="840100"/>
                </a:lnTo>
                <a:lnTo>
                  <a:pt x="0" y="843899"/>
                </a:lnTo>
              </a:path>
            </a:pathLst>
          </a:custGeom>
          <a:ln w="28574">
            <a:solidFill>
              <a:srgbClr val="595959"/>
            </a:solidFill>
          </a:ln>
        </p:spPr>
        <p:txBody>
          <a:bodyPr wrap="square" lIns="0" tIns="0" rIns="0" bIns="0" rtlCol="0"/>
          <a:lstStyle/>
          <a:p>
            <a:endParaRPr sz="2400"/>
          </a:p>
        </p:txBody>
      </p:sp>
    </p:spTree>
    <p:extLst>
      <p:ext uri="{BB962C8B-B14F-4D97-AF65-F5344CB8AC3E}">
        <p14:creationId xmlns:p14="http://schemas.microsoft.com/office/powerpoint/2010/main" val="23172214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2967" y="671161"/>
            <a:ext cx="3734647" cy="755762"/>
          </a:xfrm>
          <a:prstGeom prst="rect">
            <a:avLst/>
          </a:prstGeom>
        </p:spPr>
        <p:txBody>
          <a:bodyPr vert="horz" wrap="square" lIns="0" tIns="16933" rIns="0" bIns="0" rtlCol="0" anchor="ctr">
            <a:spAutoFit/>
          </a:bodyPr>
          <a:lstStyle/>
          <a:p>
            <a:pPr marL="16933">
              <a:lnSpc>
                <a:spcPct val="100000"/>
              </a:lnSpc>
              <a:spcBef>
                <a:spcPts val="133"/>
              </a:spcBef>
            </a:pPr>
            <a:r>
              <a:rPr sz="4800" spc="-133" dirty="0"/>
              <a:t>Define</a:t>
            </a:r>
            <a:r>
              <a:rPr sz="4800" spc="-200" dirty="0"/>
              <a:t> </a:t>
            </a:r>
            <a:r>
              <a:rPr sz="4800" spc="20" dirty="0"/>
              <a:t>a</a:t>
            </a:r>
            <a:r>
              <a:rPr sz="4800" spc="-187" dirty="0"/>
              <a:t> </a:t>
            </a:r>
            <a:r>
              <a:rPr sz="4800" spc="80" dirty="0"/>
              <a:t>Loss</a:t>
            </a:r>
            <a:endParaRPr sz="4800" dirty="0"/>
          </a:p>
        </p:txBody>
      </p:sp>
      <p:sp>
        <p:nvSpPr>
          <p:cNvPr id="3" name="object 3"/>
          <p:cNvSpPr txBox="1"/>
          <p:nvPr/>
        </p:nvSpPr>
        <p:spPr>
          <a:xfrm>
            <a:off x="512967" y="1729478"/>
            <a:ext cx="7012093" cy="509541"/>
          </a:xfrm>
          <a:prstGeom prst="rect">
            <a:avLst/>
          </a:prstGeom>
        </p:spPr>
        <p:txBody>
          <a:bodyPr vert="horz" wrap="square" lIns="0" tIns="16933" rIns="0" bIns="0" rtlCol="0">
            <a:spAutoFit/>
          </a:bodyPr>
          <a:lstStyle/>
          <a:p>
            <a:pPr marL="16933">
              <a:spcBef>
                <a:spcPts val="133"/>
              </a:spcBef>
            </a:pPr>
            <a:r>
              <a:rPr sz="3200" spc="67" dirty="0">
                <a:solidFill>
                  <a:srgbClr val="595959"/>
                </a:solidFill>
                <a:latin typeface="Gill Sans MT"/>
                <a:cs typeface="Gill Sans MT"/>
              </a:rPr>
              <a:t>Given</a:t>
            </a:r>
            <a:r>
              <a:rPr sz="3200" spc="-107" dirty="0">
                <a:solidFill>
                  <a:srgbClr val="595959"/>
                </a:solidFill>
                <a:latin typeface="Gill Sans MT"/>
                <a:cs typeface="Gill Sans MT"/>
              </a:rPr>
              <a:t> </a:t>
            </a:r>
            <a:r>
              <a:rPr sz="3200" spc="-53" dirty="0">
                <a:latin typeface="Gill Sans MT"/>
                <a:cs typeface="Gill Sans MT"/>
              </a:rPr>
              <a:t>x,</a:t>
            </a:r>
            <a:r>
              <a:rPr sz="3200" spc="-113" dirty="0">
                <a:latin typeface="Gill Sans MT"/>
                <a:cs typeface="Gill Sans MT"/>
              </a:rPr>
              <a:t> </a:t>
            </a:r>
            <a:r>
              <a:rPr sz="3200" spc="107" dirty="0">
                <a:latin typeface="Gill Sans MT"/>
                <a:cs typeface="Gill Sans MT"/>
              </a:rPr>
              <a:t>y</a:t>
            </a:r>
            <a:r>
              <a:rPr sz="3200" spc="-107" dirty="0">
                <a:latin typeface="Gill Sans MT"/>
                <a:cs typeface="Gill Sans MT"/>
              </a:rPr>
              <a:t> </a:t>
            </a:r>
            <a:r>
              <a:rPr sz="3200" spc="160" dirty="0">
                <a:solidFill>
                  <a:srgbClr val="595959"/>
                </a:solidFill>
                <a:latin typeface="Gill Sans MT"/>
                <a:cs typeface="Gill Sans MT"/>
              </a:rPr>
              <a:t>compute</a:t>
            </a:r>
            <a:r>
              <a:rPr sz="3200" spc="-113" dirty="0">
                <a:solidFill>
                  <a:srgbClr val="595959"/>
                </a:solidFill>
                <a:latin typeface="Gill Sans MT"/>
                <a:cs typeface="Gill Sans MT"/>
              </a:rPr>
              <a:t> </a:t>
            </a:r>
            <a:r>
              <a:rPr sz="3200" spc="373" dirty="0">
                <a:solidFill>
                  <a:srgbClr val="595959"/>
                </a:solidFill>
                <a:latin typeface="Gill Sans MT"/>
                <a:cs typeface="Gill Sans MT"/>
              </a:rPr>
              <a:t>a</a:t>
            </a:r>
            <a:r>
              <a:rPr sz="3200" spc="-120" dirty="0">
                <a:solidFill>
                  <a:srgbClr val="595959"/>
                </a:solidFill>
                <a:latin typeface="Gill Sans MT"/>
                <a:cs typeface="Gill Sans MT"/>
              </a:rPr>
              <a:t> </a:t>
            </a:r>
            <a:r>
              <a:rPr sz="3200" spc="173" dirty="0">
                <a:solidFill>
                  <a:srgbClr val="595959"/>
                </a:solidFill>
                <a:latin typeface="Gill Sans MT"/>
                <a:cs typeface="Gill Sans MT"/>
              </a:rPr>
              <a:t>loss,</a:t>
            </a:r>
            <a:r>
              <a:rPr sz="3200" spc="-113" dirty="0">
                <a:solidFill>
                  <a:srgbClr val="595959"/>
                </a:solidFill>
                <a:latin typeface="Gill Sans MT"/>
                <a:cs typeface="Gill Sans MT"/>
              </a:rPr>
              <a:t> </a:t>
            </a:r>
            <a:r>
              <a:rPr sz="3200" spc="53" dirty="0">
                <a:solidFill>
                  <a:srgbClr val="595959"/>
                </a:solidFill>
                <a:latin typeface="Gill Sans MT"/>
                <a:cs typeface="Gill Sans MT"/>
              </a:rPr>
              <a:t>for</a:t>
            </a:r>
            <a:r>
              <a:rPr sz="3200" spc="-113" dirty="0">
                <a:solidFill>
                  <a:srgbClr val="595959"/>
                </a:solidFill>
                <a:latin typeface="Gill Sans MT"/>
                <a:cs typeface="Gill Sans MT"/>
              </a:rPr>
              <a:t> </a:t>
            </a:r>
            <a:r>
              <a:rPr sz="3200" spc="180" dirty="0">
                <a:solidFill>
                  <a:srgbClr val="595959"/>
                </a:solidFill>
                <a:latin typeface="Gill Sans MT"/>
                <a:cs typeface="Gill Sans MT"/>
              </a:rPr>
              <a:t>instance:</a:t>
            </a:r>
            <a:endParaRPr sz="3200">
              <a:latin typeface="Gill Sans MT"/>
              <a:cs typeface="Gill Sans MT"/>
            </a:endParaRPr>
          </a:p>
        </p:txBody>
      </p:sp>
      <p:pic>
        <p:nvPicPr>
          <p:cNvPr id="4" name="object 4"/>
          <p:cNvPicPr/>
          <p:nvPr/>
        </p:nvPicPr>
        <p:blipFill>
          <a:blip r:embed="rId3" cstate="print"/>
          <a:stretch>
            <a:fillRect/>
          </a:stretch>
        </p:blipFill>
        <p:spPr>
          <a:xfrm>
            <a:off x="3319668" y="2824633"/>
            <a:ext cx="5552665" cy="977599"/>
          </a:xfrm>
          <a:prstGeom prst="rect">
            <a:avLst/>
          </a:prstGeom>
        </p:spPr>
      </p:pic>
      <p:sp>
        <p:nvSpPr>
          <p:cNvPr id="5" name="object 5"/>
          <p:cNvSpPr txBox="1"/>
          <p:nvPr/>
        </p:nvSpPr>
        <p:spPr>
          <a:xfrm>
            <a:off x="512967" y="4556744"/>
            <a:ext cx="9860279" cy="991724"/>
          </a:xfrm>
          <a:prstGeom prst="rect">
            <a:avLst/>
          </a:prstGeom>
        </p:spPr>
        <p:txBody>
          <a:bodyPr vert="horz" wrap="square" lIns="0" tIns="16933" rIns="0" bIns="0" rtlCol="0">
            <a:spAutoFit/>
          </a:bodyPr>
          <a:lstStyle/>
          <a:p>
            <a:pPr marL="16933">
              <a:lnSpc>
                <a:spcPts val="3820"/>
              </a:lnSpc>
              <a:spcBef>
                <a:spcPts val="133"/>
              </a:spcBef>
            </a:pPr>
            <a:r>
              <a:rPr sz="3200" dirty="0">
                <a:solidFill>
                  <a:srgbClr val="595959"/>
                </a:solidFill>
                <a:latin typeface="Consolas"/>
                <a:cs typeface="Consolas"/>
              </a:rPr>
              <a:t>#</a:t>
            </a:r>
            <a:r>
              <a:rPr sz="3200" spc="-33" dirty="0">
                <a:solidFill>
                  <a:srgbClr val="595959"/>
                </a:solidFill>
                <a:latin typeface="Consolas"/>
                <a:cs typeface="Consolas"/>
              </a:rPr>
              <a:t> </a:t>
            </a:r>
            <a:r>
              <a:rPr sz="3200" spc="-7" dirty="0">
                <a:solidFill>
                  <a:srgbClr val="595959"/>
                </a:solidFill>
                <a:latin typeface="Consolas"/>
                <a:cs typeface="Consolas"/>
              </a:rPr>
              <a:t>create</a:t>
            </a:r>
            <a:r>
              <a:rPr sz="3200" spc="-27" dirty="0">
                <a:solidFill>
                  <a:srgbClr val="595959"/>
                </a:solidFill>
                <a:latin typeface="Consolas"/>
                <a:cs typeface="Consolas"/>
              </a:rPr>
              <a:t> </a:t>
            </a:r>
            <a:r>
              <a:rPr sz="3200" spc="-7" dirty="0">
                <a:solidFill>
                  <a:srgbClr val="595959"/>
                </a:solidFill>
                <a:latin typeface="Consolas"/>
                <a:cs typeface="Consolas"/>
              </a:rPr>
              <a:t>an</a:t>
            </a:r>
            <a:r>
              <a:rPr sz="3200" spc="-27" dirty="0">
                <a:solidFill>
                  <a:srgbClr val="595959"/>
                </a:solidFill>
                <a:latin typeface="Consolas"/>
                <a:cs typeface="Consolas"/>
              </a:rPr>
              <a:t> </a:t>
            </a:r>
            <a:r>
              <a:rPr sz="3200" spc="-7" dirty="0">
                <a:solidFill>
                  <a:srgbClr val="595959"/>
                </a:solidFill>
                <a:latin typeface="Consolas"/>
                <a:cs typeface="Consolas"/>
              </a:rPr>
              <a:t>operation</a:t>
            </a:r>
            <a:r>
              <a:rPr sz="3200" spc="-33" dirty="0">
                <a:solidFill>
                  <a:srgbClr val="595959"/>
                </a:solidFill>
                <a:latin typeface="Consolas"/>
                <a:cs typeface="Consolas"/>
              </a:rPr>
              <a:t> </a:t>
            </a:r>
            <a:r>
              <a:rPr sz="3200" spc="-7" dirty="0">
                <a:solidFill>
                  <a:srgbClr val="595959"/>
                </a:solidFill>
                <a:latin typeface="Consolas"/>
                <a:cs typeface="Consolas"/>
              </a:rPr>
              <a:t>that</a:t>
            </a:r>
            <a:r>
              <a:rPr sz="3200" spc="-27" dirty="0">
                <a:solidFill>
                  <a:srgbClr val="595959"/>
                </a:solidFill>
                <a:latin typeface="Consolas"/>
                <a:cs typeface="Consolas"/>
              </a:rPr>
              <a:t> </a:t>
            </a:r>
            <a:r>
              <a:rPr sz="3200" spc="-7" dirty="0">
                <a:solidFill>
                  <a:srgbClr val="595959"/>
                </a:solidFill>
                <a:latin typeface="Consolas"/>
                <a:cs typeface="Consolas"/>
              </a:rPr>
              <a:t>calculates</a:t>
            </a:r>
            <a:r>
              <a:rPr sz="3200" spc="-27" dirty="0">
                <a:solidFill>
                  <a:srgbClr val="595959"/>
                </a:solidFill>
                <a:latin typeface="Consolas"/>
                <a:cs typeface="Consolas"/>
              </a:rPr>
              <a:t> </a:t>
            </a:r>
            <a:r>
              <a:rPr sz="3200" spc="-7" dirty="0">
                <a:solidFill>
                  <a:srgbClr val="595959"/>
                </a:solidFill>
                <a:latin typeface="Consolas"/>
                <a:cs typeface="Consolas"/>
              </a:rPr>
              <a:t>loss.</a:t>
            </a:r>
            <a:endParaRPr sz="3200">
              <a:latin typeface="Consolas"/>
              <a:cs typeface="Consolas"/>
            </a:endParaRPr>
          </a:p>
          <a:p>
            <a:pPr marL="16933">
              <a:lnSpc>
                <a:spcPts val="3820"/>
              </a:lnSpc>
            </a:pPr>
            <a:r>
              <a:rPr sz="3200" b="1" spc="-7" dirty="0">
                <a:solidFill>
                  <a:srgbClr val="595959"/>
                </a:solidFill>
                <a:latin typeface="Consolas"/>
                <a:cs typeface="Consolas"/>
              </a:rPr>
              <a:t>loss</a:t>
            </a:r>
            <a:r>
              <a:rPr sz="3200" b="1" spc="-20" dirty="0">
                <a:solidFill>
                  <a:srgbClr val="595959"/>
                </a:solidFill>
                <a:latin typeface="Consolas"/>
                <a:cs typeface="Consolas"/>
              </a:rPr>
              <a:t> </a:t>
            </a:r>
            <a:r>
              <a:rPr sz="3200" b="1" dirty="0">
                <a:solidFill>
                  <a:srgbClr val="595959"/>
                </a:solidFill>
                <a:latin typeface="Consolas"/>
                <a:cs typeface="Consolas"/>
              </a:rPr>
              <a:t>=</a:t>
            </a:r>
            <a:r>
              <a:rPr sz="3200" b="1" spc="-20" dirty="0">
                <a:solidFill>
                  <a:srgbClr val="595959"/>
                </a:solidFill>
                <a:latin typeface="Consolas"/>
                <a:cs typeface="Consolas"/>
              </a:rPr>
              <a:t> </a:t>
            </a:r>
            <a:r>
              <a:rPr sz="3200" b="1" spc="-7" dirty="0">
                <a:solidFill>
                  <a:srgbClr val="595959"/>
                </a:solidFill>
                <a:latin typeface="Consolas"/>
                <a:cs typeface="Consolas"/>
              </a:rPr>
              <a:t>tf.</a:t>
            </a:r>
            <a:r>
              <a:rPr sz="3200" b="1" spc="-7" dirty="0">
                <a:solidFill>
                  <a:srgbClr val="1155CC"/>
                </a:solidFill>
                <a:latin typeface="Consolas"/>
                <a:cs typeface="Consolas"/>
              </a:rPr>
              <a:t>reduce_mean</a:t>
            </a:r>
            <a:r>
              <a:rPr sz="3200" b="1" spc="-7" dirty="0">
                <a:solidFill>
                  <a:srgbClr val="595959"/>
                </a:solidFill>
                <a:latin typeface="Consolas"/>
                <a:cs typeface="Consolas"/>
              </a:rPr>
              <a:t>(tf.</a:t>
            </a:r>
            <a:r>
              <a:rPr sz="3200" b="1" spc="-7" dirty="0">
                <a:solidFill>
                  <a:srgbClr val="1155CC"/>
                </a:solidFill>
                <a:latin typeface="Consolas"/>
                <a:cs typeface="Consolas"/>
              </a:rPr>
              <a:t>square</a:t>
            </a:r>
            <a:r>
              <a:rPr sz="3200" b="1" spc="-7" dirty="0">
                <a:solidFill>
                  <a:srgbClr val="595959"/>
                </a:solidFill>
                <a:latin typeface="Consolas"/>
                <a:cs typeface="Consolas"/>
              </a:rPr>
              <a:t>(y</a:t>
            </a:r>
            <a:r>
              <a:rPr sz="3200" b="1" spc="-20" dirty="0">
                <a:solidFill>
                  <a:srgbClr val="595959"/>
                </a:solidFill>
                <a:latin typeface="Consolas"/>
                <a:cs typeface="Consolas"/>
              </a:rPr>
              <a:t> </a:t>
            </a:r>
            <a:r>
              <a:rPr sz="3200" b="1" dirty="0">
                <a:solidFill>
                  <a:srgbClr val="595959"/>
                </a:solidFill>
                <a:latin typeface="Consolas"/>
                <a:cs typeface="Consolas"/>
              </a:rPr>
              <a:t>-</a:t>
            </a:r>
            <a:r>
              <a:rPr sz="3200" b="1" spc="-20" dirty="0">
                <a:solidFill>
                  <a:srgbClr val="595959"/>
                </a:solidFill>
                <a:latin typeface="Consolas"/>
                <a:cs typeface="Consolas"/>
              </a:rPr>
              <a:t> </a:t>
            </a:r>
            <a:r>
              <a:rPr sz="3200" b="1" spc="-7" dirty="0">
                <a:solidFill>
                  <a:srgbClr val="595959"/>
                </a:solidFill>
                <a:latin typeface="Consolas"/>
                <a:cs typeface="Consolas"/>
              </a:rPr>
              <a:t>y_data))</a:t>
            </a:r>
            <a:endParaRPr sz="3200">
              <a:latin typeface="Consolas"/>
              <a:cs typeface="Consolas"/>
            </a:endParaRPr>
          </a:p>
        </p:txBody>
      </p:sp>
    </p:spTree>
    <p:extLst>
      <p:ext uri="{BB962C8B-B14F-4D97-AF65-F5344CB8AC3E}">
        <p14:creationId xmlns:p14="http://schemas.microsoft.com/office/powerpoint/2010/main" val="2652910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2967" y="671161"/>
            <a:ext cx="7078133" cy="755762"/>
          </a:xfrm>
          <a:prstGeom prst="rect">
            <a:avLst/>
          </a:prstGeom>
        </p:spPr>
        <p:txBody>
          <a:bodyPr vert="horz" wrap="square" lIns="0" tIns="16933" rIns="0" bIns="0" rtlCol="0" anchor="ctr">
            <a:spAutoFit/>
          </a:bodyPr>
          <a:lstStyle/>
          <a:p>
            <a:pPr marL="16933">
              <a:lnSpc>
                <a:spcPct val="100000"/>
              </a:lnSpc>
              <a:spcBef>
                <a:spcPts val="133"/>
              </a:spcBef>
            </a:pPr>
            <a:r>
              <a:rPr sz="4800" spc="-113" dirty="0"/>
              <a:t>Minimize</a:t>
            </a:r>
            <a:r>
              <a:rPr sz="4800" spc="-187" dirty="0"/>
              <a:t> </a:t>
            </a:r>
            <a:r>
              <a:rPr sz="4800" spc="140" dirty="0"/>
              <a:t>loss:</a:t>
            </a:r>
            <a:r>
              <a:rPr sz="4800" spc="-167" dirty="0"/>
              <a:t> </a:t>
            </a:r>
            <a:r>
              <a:rPr sz="4800" spc="-127" dirty="0"/>
              <a:t>optimizers</a:t>
            </a:r>
            <a:endParaRPr sz="4800" dirty="0"/>
          </a:p>
        </p:txBody>
      </p:sp>
      <p:sp>
        <p:nvSpPr>
          <p:cNvPr id="3" name="object 3"/>
          <p:cNvSpPr txBox="1"/>
          <p:nvPr/>
        </p:nvSpPr>
        <p:spPr>
          <a:xfrm>
            <a:off x="6865767" y="1774399"/>
            <a:ext cx="4876800" cy="468440"/>
          </a:xfrm>
          <a:prstGeom prst="rect">
            <a:avLst/>
          </a:prstGeom>
        </p:spPr>
        <p:txBody>
          <a:bodyPr vert="horz" wrap="square" lIns="0" tIns="16933" rIns="0" bIns="0" rtlCol="0">
            <a:spAutoFit/>
          </a:bodyPr>
          <a:lstStyle/>
          <a:p>
            <a:pPr marL="16933">
              <a:spcBef>
                <a:spcPts val="133"/>
              </a:spcBef>
            </a:pPr>
            <a:r>
              <a:rPr sz="2933" dirty="0">
                <a:solidFill>
                  <a:srgbClr val="685D46"/>
                </a:solidFill>
                <a:latin typeface="SimSun"/>
                <a:cs typeface="SimSun"/>
              </a:rPr>
              <a:t>tf.train.AdadeltaOptimizer</a:t>
            </a:r>
            <a:endParaRPr sz="2933">
              <a:latin typeface="SimSun"/>
              <a:cs typeface="SimSun"/>
            </a:endParaRPr>
          </a:p>
        </p:txBody>
      </p:sp>
      <p:sp>
        <p:nvSpPr>
          <p:cNvPr id="4" name="object 4"/>
          <p:cNvSpPr txBox="1"/>
          <p:nvPr/>
        </p:nvSpPr>
        <p:spPr>
          <a:xfrm>
            <a:off x="6865767" y="2561799"/>
            <a:ext cx="4690533" cy="468440"/>
          </a:xfrm>
          <a:prstGeom prst="rect">
            <a:avLst/>
          </a:prstGeom>
        </p:spPr>
        <p:txBody>
          <a:bodyPr vert="horz" wrap="square" lIns="0" tIns="16933" rIns="0" bIns="0" rtlCol="0">
            <a:spAutoFit/>
          </a:bodyPr>
          <a:lstStyle/>
          <a:p>
            <a:pPr marL="16933">
              <a:spcBef>
                <a:spcPts val="133"/>
              </a:spcBef>
            </a:pPr>
            <a:r>
              <a:rPr sz="2933" dirty="0">
                <a:solidFill>
                  <a:srgbClr val="685D46"/>
                </a:solidFill>
                <a:latin typeface="SimSun"/>
                <a:cs typeface="SimSun"/>
              </a:rPr>
              <a:t>tf.train.AdagradOptimizer</a:t>
            </a:r>
            <a:endParaRPr sz="2933">
              <a:latin typeface="SimSun"/>
              <a:cs typeface="SimSun"/>
            </a:endParaRPr>
          </a:p>
        </p:txBody>
      </p:sp>
      <p:sp>
        <p:nvSpPr>
          <p:cNvPr id="5" name="object 5"/>
          <p:cNvSpPr txBox="1"/>
          <p:nvPr/>
        </p:nvSpPr>
        <p:spPr>
          <a:xfrm>
            <a:off x="6865767" y="3349200"/>
            <a:ext cx="5063067" cy="1781492"/>
          </a:xfrm>
          <a:prstGeom prst="rect">
            <a:avLst/>
          </a:prstGeom>
        </p:spPr>
        <p:txBody>
          <a:bodyPr vert="horz" wrap="square" lIns="0" tIns="16933" rIns="0" bIns="0" rtlCol="0">
            <a:spAutoFit/>
          </a:bodyPr>
          <a:lstStyle/>
          <a:p>
            <a:pPr marL="16933">
              <a:spcBef>
                <a:spcPts val="133"/>
              </a:spcBef>
            </a:pPr>
            <a:r>
              <a:rPr sz="2933" dirty="0">
                <a:solidFill>
                  <a:srgbClr val="685D46"/>
                </a:solidFill>
                <a:latin typeface="SimSun"/>
                <a:cs typeface="SimSun"/>
              </a:rPr>
              <a:t>tf.train.AdagradDAOptimizer</a:t>
            </a:r>
            <a:endParaRPr sz="2933">
              <a:latin typeface="SimSun"/>
              <a:cs typeface="SimSun"/>
            </a:endParaRPr>
          </a:p>
          <a:p>
            <a:pPr marL="16933">
              <a:spcBef>
                <a:spcPts val="2680"/>
              </a:spcBef>
            </a:pPr>
            <a:r>
              <a:rPr sz="2933" dirty="0">
                <a:solidFill>
                  <a:srgbClr val="685D46"/>
                </a:solidFill>
                <a:latin typeface="SimSun"/>
                <a:cs typeface="SimSun"/>
              </a:rPr>
              <a:t>tf.train.AdamOptimizer</a:t>
            </a:r>
            <a:endParaRPr sz="2933">
              <a:latin typeface="SimSun"/>
              <a:cs typeface="SimSun"/>
            </a:endParaRPr>
          </a:p>
          <a:p>
            <a:pPr marL="16933">
              <a:spcBef>
                <a:spcPts val="480"/>
              </a:spcBef>
            </a:pPr>
            <a:r>
              <a:rPr sz="2933" spc="-1467" dirty="0">
                <a:solidFill>
                  <a:srgbClr val="685D46"/>
                </a:solidFill>
                <a:latin typeface="SimSun"/>
                <a:cs typeface="SimSun"/>
              </a:rPr>
              <a:t>…</a:t>
            </a:r>
            <a:endParaRPr sz="2933">
              <a:latin typeface="SimSun"/>
              <a:cs typeface="SimSun"/>
            </a:endParaRPr>
          </a:p>
        </p:txBody>
      </p:sp>
      <p:sp>
        <p:nvSpPr>
          <p:cNvPr id="6" name="object 6"/>
          <p:cNvSpPr txBox="1"/>
          <p:nvPr/>
        </p:nvSpPr>
        <p:spPr>
          <a:xfrm>
            <a:off x="228967" y="2828373"/>
            <a:ext cx="677333" cy="386430"/>
          </a:xfrm>
          <a:prstGeom prst="rect">
            <a:avLst/>
          </a:prstGeom>
        </p:spPr>
        <p:txBody>
          <a:bodyPr vert="horz" wrap="square" lIns="0" tIns="16933" rIns="0" bIns="0" rtlCol="0">
            <a:spAutoFit/>
          </a:bodyPr>
          <a:lstStyle/>
          <a:p>
            <a:pPr marL="16933">
              <a:spcBef>
                <a:spcPts val="133"/>
              </a:spcBef>
            </a:pPr>
            <a:r>
              <a:rPr sz="2400" spc="-7" dirty="0">
                <a:latin typeface="Arial"/>
                <a:cs typeface="Arial"/>
              </a:rPr>
              <a:t>error</a:t>
            </a:r>
            <a:endParaRPr sz="2400">
              <a:latin typeface="Arial"/>
              <a:cs typeface="Arial"/>
            </a:endParaRPr>
          </a:p>
        </p:txBody>
      </p:sp>
      <p:grpSp>
        <p:nvGrpSpPr>
          <p:cNvPr id="7" name="object 7"/>
          <p:cNvGrpSpPr/>
          <p:nvPr/>
        </p:nvGrpSpPr>
        <p:grpSpPr>
          <a:xfrm>
            <a:off x="1123945" y="2615915"/>
            <a:ext cx="5186680" cy="3073400"/>
            <a:chOff x="842959" y="1961936"/>
            <a:chExt cx="3890010" cy="2305050"/>
          </a:xfrm>
        </p:grpSpPr>
        <p:sp>
          <p:nvSpPr>
            <p:cNvPr id="8" name="object 8"/>
            <p:cNvSpPr/>
            <p:nvPr/>
          </p:nvSpPr>
          <p:spPr>
            <a:xfrm>
              <a:off x="888250" y="2032379"/>
              <a:ext cx="1270" cy="2187575"/>
            </a:xfrm>
            <a:custGeom>
              <a:avLst/>
              <a:gdLst/>
              <a:ahLst/>
              <a:cxnLst/>
              <a:rect l="l" t="t" r="r" b="b"/>
              <a:pathLst>
                <a:path w="1269" h="2187575">
                  <a:moveTo>
                    <a:pt x="1148" y="0"/>
                  </a:moveTo>
                  <a:lnTo>
                    <a:pt x="0" y="2187170"/>
                  </a:lnTo>
                </a:path>
              </a:pathLst>
            </a:custGeom>
            <a:ln w="28574">
              <a:solidFill>
                <a:srgbClr val="685D46"/>
              </a:solidFill>
            </a:ln>
          </p:spPr>
          <p:txBody>
            <a:bodyPr wrap="square" lIns="0" tIns="0" rIns="0" bIns="0" rtlCol="0"/>
            <a:lstStyle/>
            <a:p>
              <a:endParaRPr sz="2400"/>
            </a:p>
          </p:txBody>
        </p:sp>
        <p:pic>
          <p:nvPicPr>
            <p:cNvPr id="9" name="object 9"/>
            <p:cNvPicPr/>
            <p:nvPr/>
          </p:nvPicPr>
          <p:blipFill>
            <a:blip r:embed="rId3" cstate="print"/>
            <a:stretch>
              <a:fillRect/>
            </a:stretch>
          </p:blipFill>
          <p:spPr>
            <a:xfrm>
              <a:off x="842959" y="1961936"/>
              <a:ext cx="92845" cy="116882"/>
            </a:xfrm>
            <a:prstGeom prst="rect">
              <a:avLst/>
            </a:prstGeom>
          </p:spPr>
        </p:pic>
        <p:sp>
          <p:nvSpPr>
            <p:cNvPr id="10" name="object 10"/>
            <p:cNvSpPr/>
            <p:nvPr/>
          </p:nvSpPr>
          <p:spPr>
            <a:xfrm>
              <a:off x="888250" y="4219974"/>
              <a:ext cx="3774440" cy="16510"/>
            </a:xfrm>
            <a:custGeom>
              <a:avLst/>
              <a:gdLst/>
              <a:ahLst/>
              <a:cxnLst/>
              <a:rect l="l" t="t" r="r" b="b"/>
              <a:pathLst>
                <a:path w="3774440" h="16510">
                  <a:moveTo>
                    <a:pt x="0" y="16374"/>
                  </a:moveTo>
                  <a:lnTo>
                    <a:pt x="3773871" y="0"/>
                  </a:lnTo>
                </a:path>
              </a:pathLst>
            </a:custGeom>
            <a:ln w="28574">
              <a:solidFill>
                <a:srgbClr val="685D46"/>
              </a:solidFill>
            </a:ln>
          </p:spPr>
          <p:txBody>
            <a:bodyPr wrap="square" lIns="0" tIns="0" rIns="0" bIns="0" rtlCol="0"/>
            <a:lstStyle/>
            <a:p>
              <a:endParaRPr sz="2400"/>
            </a:p>
          </p:txBody>
        </p:sp>
        <p:pic>
          <p:nvPicPr>
            <p:cNvPr id="11" name="object 11"/>
            <p:cNvPicPr/>
            <p:nvPr/>
          </p:nvPicPr>
          <p:blipFill>
            <a:blip r:embed="rId4" cstate="print"/>
            <a:stretch>
              <a:fillRect/>
            </a:stretch>
          </p:blipFill>
          <p:spPr>
            <a:xfrm>
              <a:off x="4615559" y="4173692"/>
              <a:ext cx="117003" cy="92844"/>
            </a:xfrm>
            <a:prstGeom prst="rect">
              <a:avLst/>
            </a:prstGeom>
          </p:spPr>
        </p:pic>
        <p:sp>
          <p:nvSpPr>
            <p:cNvPr id="12" name="object 12"/>
            <p:cNvSpPr/>
            <p:nvPr/>
          </p:nvSpPr>
          <p:spPr>
            <a:xfrm>
              <a:off x="1196475" y="1979138"/>
              <a:ext cx="2763520" cy="1934210"/>
            </a:xfrm>
            <a:custGeom>
              <a:avLst/>
              <a:gdLst/>
              <a:ahLst/>
              <a:cxnLst/>
              <a:rect l="l" t="t" r="r" b="b"/>
              <a:pathLst>
                <a:path w="2763520" h="1934210">
                  <a:moveTo>
                    <a:pt x="0" y="600037"/>
                  </a:moveTo>
                  <a:lnTo>
                    <a:pt x="7611" y="626307"/>
                  </a:lnTo>
                  <a:lnTo>
                    <a:pt x="16328" y="663186"/>
                  </a:lnTo>
                  <a:lnTo>
                    <a:pt x="26124" y="708569"/>
                  </a:lnTo>
                  <a:lnTo>
                    <a:pt x="36973" y="760353"/>
                  </a:lnTo>
                  <a:lnTo>
                    <a:pt x="48846" y="816435"/>
                  </a:lnTo>
                  <a:lnTo>
                    <a:pt x="61718" y="874711"/>
                  </a:lnTo>
                  <a:lnTo>
                    <a:pt x="75560" y="933076"/>
                  </a:lnTo>
                  <a:lnTo>
                    <a:pt x="90347" y="989428"/>
                  </a:lnTo>
                  <a:lnTo>
                    <a:pt x="106050" y="1041662"/>
                  </a:lnTo>
                  <a:lnTo>
                    <a:pt x="122643" y="1087675"/>
                  </a:lnTo>
                  <a:lnTo>
                    <a:pt x="140100" y="1125362"/>
                  </a:lnTo>
                  <a:lnTo>
                    <a:pt x="177492" y="1167347"/>
                  </a:lnTo>
                  <a:lnTo>
                    <a:pt x="197374" y="1167437"/>
                  </a:lnTo>
                  <a:lnTo>
                    <a:pt x="209232" y="1158556"/>
                  </a:lnTo>
                  <a:lnTo>
                    <a:pt x="233258" y="1117665"/>
                  </a:lnTo>
                  <a:lnTo>
                    <a:pt x="257894" y="1051291"/>
                  </a:lnTo>
                  <a:lnTo>
                    <a:pt x="270514" y="1010555"/>
                  </a:lnTo>
                  <a:lnTo>
                    <a:pt x="283375" y="965858"/>
                  </a:lnTo>
                  <a:lnTo>
                    <a:pt x="296506" y="918002"/>
                  </a:lnTo>
                  <a:lnTo>
                    <a:pt x="309937" y="867791"/>
                  </a:lnTo>
                  <a:lnTo>
                    <a:pt x="323697" y="816027"/>
                  </a:lnTo>
                  <a:lnTo>
                    <a:pt x="337816" y="763513"/>
                  </a:lnTo>
                  <a:lnTo>
                    <a:pt x="352323" y="711053"/>
                  </a:lnTo>
                  <a:lnTo>
                    <a:pt x="367247" y="659450"/>
                  </a:lnTo>
                  <a:lnTo>
                    <a:pt x="382619" y="609506"/>
                  </a:lnTo>
                  <a:lnTo>
                    <a:pt x="398467" y="562024"/>
                  </a:lnTo>
                  <a:lnTo>
                    <a:pt x="414821" y="517809"/>
                  </a:lnTo>
                  <a:lnTo>
                    <a:pt x="431710" y="477662"/>
                  </a:lnTo>
                  <a:lnTo>
                    <a:pt x="449164" y="442387"/>
                  </a:lnTo>
                  <a:lnTo>
                    <a:pt x="485885" y="389664"/>
                  </a:lnTo>
                  <a:lnTo>
                    <a:pt x="525218" y="366064"/>
                  </a:lnTo>
                  <a:lnTo>
                    <a:pt x="545938" y="367193"/>
                  </a:lnTo>
                  <a:lnTo>
                    <a:pt x="581451" y="390845"/>
                  </a:lnTo>
                  <a:lnTo>
                    <a:pt x="611020" y="432178"/>
                  </a:lnTo>
                  <a:lnTo>
                    <a:pt x="642382" y="492284"/>
                  </a:lnTo>
                  <a:lnTo>
                    <a:pt x="658675" y="528583"/>
                  </a:lnTo>
                  <a:lnTo>
                    <a:pt x="675343" y="568622"/>
                  </a:lnTo>
                  <a:lnTo>
                    <a:pt x="692363" y="612085"/>
                  </a:lnTo>
                  <a:lnTo>
                    <a:pt x="709709" y="658653"/>
                  </a:lnTo>
                  <a:lnTo>
                    <a:pt x="727357" y="708008"/>
                  </a:lnTo>
                  <a:lnTo>
                    <a:pt x="745284" y="759833"/>
                  </a:lnTo>
                  <a:lnTo>
                    <a:pt x="763465" y="813811"/>
                  </a:lnTo>
                  <a:lnTo>
                    <a:pt x="781876" y="869623"/>
                  </a:lnTo>
                  <a:lnTo>
                    <a:pt x="800492" y="926952"/>
                  </a:lnTo>
                  <a:lnTo>
                    <a:pt x="819290" y="985481"/>
                  </a:lnTo>
                  <a:lnTo>
                    <a:pt x="838244" y="1044892"/>
                  </a:lnTo>
                  <a:lnTo>
                    <a:pt x="857331" y="1104867"/>
                  </a:lnTo>
                  <a:lnTo>
                    <a:pt x="876526" y="1165088"/>
                  </a:lnTo>
                  <a:lnTo>
                    <a:pt x="895806" y="1225239"/>
                  </a:lnTo>
                  <a:lnTo>
                    <a:pt x="915145" y="1285001"/>
                  </a:lnTo>
                  <a:lnTo>
                    <a:pt x="934520" y="1344056"/>
                  </a:lnTo>
                  <a:lnTo>
                    <a:pt x="953906" y="1402088"/>
                  </a:lnTo>
                  <a:lnTo>
                    <a:pt x="973278" y="1458778"/>
                  </a:lnTo>
                  <a:lnTo>
                    <a:pt x="992614" y="1513809"/>
                  </a:lnTo>
                  <a:lnTo>
                    <a:pt x="1011888" y="1566863"/>
                  </a:lnTo>
                  <a:lnTo>
                    <a:pt x="1031076" y="1617623"/>
                  </a:lnTo>
                  <a:lnTo>
                    <a:pt x="1050154" y="1665771"/>
                  </a:lnTo>
                  <a:lnTo>
                    <a:pt x="1069098" y="1710989"/>
                  </a:lnTo>
                  <a:lnTo>
                    <a:pt x="1087883" y="1752960"/>
                  </a:lnTo>
                  <a:lnTo>
                    <a:pt x="1106485" y="1791366"/>
                  </a:lnTo>
                  <a:lnTo>
                    <a:pt x="1124879" y="1825890"/>
                  </a:lnTo>
                  <a:lnTo>
                    <a:pt x="1160950" y="1882018"/>
                  </a:lnTo>
                  <a:lnTo>
                    <a:pt x="1195900" y="1918806"/>
                  </a:lnTo>
                  <a:lnTo>
                    <a:pt x="1229535" y="1933710"/>
                  </a:lnTo>
                  <a:lnTo>
                    <a:pt x="1245799" y="1932163"/>
                  </a:lnTo>
                  <a:lnTo>
                    <a:pt x="1288948" y="1895761"/>
                  </a:lnTo>
                  <a:lnTo>
                    <a:pt x="1317216" y="1847349"/>
                  </a:lnTo>
                  <a:lnTo>
                    <a:pt x="1345105" y="1781978"/>
                  </a:lnTo>
                  <a:lnTo>
                    <a:pt x="1358912" y="1743566"/>
                  </a:lnTo>
                  <a:lnTo>
                    <a:pt x="1372630" y="1701672"/>
                  </a:lnTo>
                  <a:lnTo>
                    <a:pt x="1386261" y="1656550"/>
                  </a:lnTo>
                  <a:lnTo>
                    <a:pt x="1399807" y="1608453"/>
                  </a:lnTo>
                  <a:lnTo>
                    <a:pt x="1413270" y="1557632"/>
                  </a:lnTo>
                  <a:lnTo>
                    <a:pt x="1426653" y="1504341"/>
                  </a:lnTo>
                  <a:lnTo>
                    <a:pt x="1439956" y="1448832"/>
                  </a:lnTo>
                  <a:lnTo>
                    <a:pt x="1453183" y="1391358"/>
                  </a:lnTo>
                  <a:lnTo>
                    <a:pt x="1466334" y="1332173"/>
                  </a:lnTo>
                  <a:lnTo>
                    <a:pt x="1479413" y="1271528"/>
                  </a:lnTo>
                  <a:lnTo>
                    <a:pt x="1492421" y="1209676"/>
                  </a:lnTo>
                  <a:lnTo>
                    <a:pt x="1505360" y="1146870"/>
                  </a:lnTo>
                  <a:lnTo>
                    <a:pt x="1518232" y="1083363"/>
                  </a:lnTo>
                  <a:lnTo>
                    <a:pt x="1531039" y="1019408"/>
                  </a:lnTo>
                  <a:lnTo>
                    <a:pt x="1543783" y="955257"/>
                  </a:lnTo>
                  <a:lnTo>
                    <a:pt x="1556466" y="891162"/>
                  </a:lnTo>
                  <a:lnTo>
                    <a:pt x="1569090" y="827378"/>
                  </a:lnTo>
                  <a:lnTo>
                    <a:pt x="1581657" y="764155"/>
                  </a:lnTo>
                  <a:lnTo>
                    <a:pt x="1594170" y="701748"/>
                  </a:lnTo>
                  <a:lnTo>
                    <a:pt x="1606629" y="640409"/>
                  </a:lnTo>
                  <a:lnTo>
                    <a:pt x="1619038" y="580390"/>
                  </a:lnTo>
                  <a:lnTo>
                    <a:pt x="1631397" y="521945"/>
                  </a:lnTo>
                  <a:lnTo>
                    <a:pt x="1643710" y="465325"/>
                  </a:lnTo>
                  <a:lnTo>
                    <a:pt x="1655977" y="410785"/>
                  </a:lnTo>
                  <a:lnTo>
                    <a:pt x="1668202" y="358575"/>
                  </a:lnTo>
                  <a:lnTo>
                    <a:pt x="1680385" y="308950"/>
                  </a:lnTo>
                  <a:lnTo>
                    <a:pt x="1692530" y="262162"/>
                  </a:lnTo>
                  <a:lnTo>
                    <a:pt x="1704638" y="218464"/>
                  </a:lnTo>
                  <a:lnTo>
                    <a:pt x="1716711" y="178107"/>
                  </a:lnTo>
                  <a:lnTo>
                    <a:pt x="1728750" y="141346"/>
                  </a:lnTo>
                  <a:lnTo>
                    <a:pt x="1752739" y="79620"/>
                  </a:lnTo>
                  <a:lnTo>
                    <a:pt x="1776620" y="35307"/>
                  </a:lnTo>
                  <a:lnTo>
                    <a:pt x="1806219" y="5970"/>
                  </a:lnTo>
                  <a:lnTo>
                    <a:pt x="1823636" y="0"/>
                  </a:lnTo>
                  <a:lnTo>
                    <a:pt x="1840793" y="1821"/>
                  </a:lnTo>
                  <a:lnTo>
                    <a:pt x="1874414" y="26522"/>
                  </a:lnTo>
                  <a:lnTo>
                    <a:pt x="1907244" y="75434"/>
                  </a:lnTo>
                  <a:lnTo>
                    <a:pt x="1939445" y="143918"/>
                  </a:lnTo>
                  <a:lnTo>
                    <a:pt x="1955359" y="184049"/>
                  </a:lnTo>
                  <a:lnTo>
                    <a:pt x="1971177" y="227334"/>
                  </a:lnTo>
                  <a:lnTo>
                    <a:pt x="1986919" y="273192"/>
                  </a:lnTo>
                  <a:lnTo>
                    <a:pt x="2002605" y="321044"/>
                  </a:lnTo>
                  <a:lnTo>
                    <a:pt x="2018254" y="370309"/>
                  </a:lnTo>
                  <a:lnTo>
                    <a:pt x="2033888" y="420408"/>
                  </a:lnTo>
                  <a:lnTo>
                    <a:pt x="2049526" y="470762"/>
                  </a:lnTo>
                  <a:lnTo>
                    <a:pt x="2065189" y="520789"/>
                  </a:lnTo>
                  <a:lnTo>
                    <a:pt x="2080897" y="569911"/>
                  </a:lnTo>
                  <a:lnTo>
                    <a:pt x="2096670" y="617547"/>
                  </a:lnTo>
                  <a:lnTo>
                    <a:pt x="2112529" y="663117"/>
                  </a:lnTo>
                  <a:lnTo>
                    <a:pt x="2128493" y="706042"/>
                  </a:lnTo>
                  <a:lnTo>
                    <a:pt x="2144583" y="745742"/>
                  </a:lnTo>
                  <a:lnTo>
                    <a:pt x="2160819" y="781636"/>
                  </a:lnTo>
                  <a:lnTo>
                    <a:pt x="2193811" y="839691"/>
                  </a:lnTo>
                  <a:lnTo>
                    <a:pt x="2227629" y="875566"/>
                  </a:lnTo>
                  <a:lnTo>
                    <a:pt x="2272907" y="885647"/>
                  </a:lnTo>
                  <a:lnTo>
                    <a:pt x="2302596" y="877697"/>
                  </a:lnTo>
                  <a:lnTo>
                    <a:pt x="2365825" y="836480"/>
                  </a:lnTo>
                  <a:lnTo>
                    <a:pt x="2398769" y="805345"/>
                  </a:lnTo>
                  <a:lnTo>
                    <a:pt x="2432201" y="768613"/>
                  </a:lnTo>
                  <a:lnTo>
                    <a:pt x="2465824" y="727352"/>
                  </a:lnTo>
                  <a:lnTo>
                    <a:pt x="2499339" y="682626"/>
                  </a:lnTo>
                  <a:lnTo>
                    <a:pt x="2532448" y="635501"/>
                  </a:lnTo>
                  <a:lnTo>
                    <a:pt x="2564853" y="587045"/>
                  </a:lnTo>
                  <a:lnTo>
                    <a:pt x="2596255" y="538321"/>
                  </a:lnTo>
                  <a:lnTo>
                    <a:pt x="2626356" y="490398"/>
                  </a:lnTo>
                  <a:lnTo>
                    <a:pt x="2654858" y="444339"/>
                  </a:lnTo>
                  <a:lnTo>
                    <a:pt x="2681464" y="401212"/>
                  </a:lnTo>
                  <a:lnTo>
                    <a:pt x="2705874" y="362083"/>
                  </a:lnTo>
                  <a:lnTo>
                    <a:pt x="2727790" y="328016"/>
                  </a:lnTo>
                  <a:lnTo>
                    <a:pt x="2746915" y="300079"/>
                  </a:lnTo>
                  <a:lnTo>
                    <a:pt x="2762949" y="279337"/>
                  </a:lnTo>
                </a:path>
              </a:pathLst>
            </a:custGeom>
            <a:ln w="28574">
              <a:solidFill>
                <a:srgbClr val="000000"/>
              </a:solidFill>
            </a:ln>
          </p:spPr>
          <p:txBody>
            <a:bodyPr wrap="square" lIns="0" tIns="0" rIns="0" bIns="0" rtlCol="0"/>
            <a:lstStyle/>
            <a:p>
              <a:endParaRPr sz="2400"/>
            </a:p>
          </p:txBody>
        </p:sp>
        <p:pic>
          <p:nvPicPr>
            <p:cNvPr id="13" name="object 13"/>
            <p:cNvPicPr/>
            <p:nvPr/>
          </p:nvPicPr>
          <p:blipFill>
            <a:blip r:embed="rId5" cstate="print"/>
            <a:stretch>
              <a:fillRect/>
            </a:stretch>
          </p:blipFill>
          <p:spPr>
            <a:xfrm>
              <a:off x="2338837" y="3751562"/>
              <a:ext cx="182324" cy="226124"/>
            </a:xfrm>
            <a:prstGeom prst="rect">
              <a:avLst/>
            </a:prstGeom>
          </p:spPr>
        </p:pic>
        <p:pic>
          <p:nvPicPr>
            <p:cNvPr id="14" name="object 14"/>
            <p:cNvPicPr/>
            <p:nvPr/>
          </p:nvPicPr>
          <p:blipFill>
            <a:blip r:embed="rId6" cstate="print"/>
            <a:stretch>
              <a:fillRect/>
            </a:stretch>
          </p:blipFill>
          <p:spPr>
            <a:xfrm>
              <a:off x="1825187" y="2522487"/>
              <a:ext cx="182324" cy="226124"/>
            </a:xfrm>
            <a:prstGeom prst="rect">
              <a:avLst/>
            </a:prstGeom>
          </p:spPr>
        </p:pic>
        <p:sp>
          <p:nvSpPr>
            <p:cNvPr id="15" name="object 15"/>
            <p:cNvSpPr/>
            <p:nvPr/>
          </p:nvSpPr>
          <p:spPr>
            <a:xfrm>
              <a:off x="2051394" y="2626195"/>
              <a:ext cx="238760" cy="720725"/>
            </a:xfrm>
            <a:custGeom>
              <a:avLst/>
              <a:gdLst/>
              <a:ahLst/>
              <a:cxnLst/>
              <a:rect l="l" t="t" r="r" b="b"/>
              <a:pathLst>
                <a:path w="238760" h="720725">
                  <a:moveTo>
                    <a:pt x="0" y="0"/>
                  </a:moveTo>
                  <a:lnTo>
                    <a:pt x="238364" y="720721"/>
                  </a:lnTo>
                </a:path>
              </a:pathLst>
            </a:custGeom>
            <a:ln w="28574">
              <a:solidFill>
                <a:srgbClr val="999999"/>
              </a:solidFill>
            </a:ln>
          </p:spPr>
          <p:txBody>
            <a:bodyPr wrap="square" lIns="0" tIns="0" rIns="0" bIns="0" rtlCol="0"/>
            <a:lstStyle/>
            <a:p>
              <a:endParaRPr sz="2400"/>
            </a:p>
          </p:txBody>
        </p:sp>
        <p:pic>
          <p:nvPicPr>
            <p:cNvPr id="16" name="object 16"/>
            <p:cNvPicPr/>
            <p:nvPr/>
          </p:nvPicPr>
          <p:blipFill>
            <a:blip r:embed="rId7" cstate="print"/>
            <a:stretch>
              <a:fillRect/>
            </a:stretch>
          </p:blipFill>
          <p:spPr>
            <a:xfrm>
              <a:off x="2230659" y="3317809"/>
              <a:ext cx="118197" cy="166512"/>
            </a:xfrm>
            <a:prstGeom prst="rect">
              <a:avLst/>
            </a:prstGeom>
          </p:spPr>
        </p:pic>
      </p:grpSp>
      <p:sp>
        <p:nvSpPr>
          <p:cNvPr id="17" name="object 17"/>
          <p:cNvSpPr txBox="1"/>
          <p:nvPr/>
        </p:nvSpPr>
        <p:spPr>
          <a:xfrm>
            <a:off x="1594900" y="5096318"/>
            <a:ext cx="3945467" cy="1281675"/>
          </a:xfrm>
          <a:prstGeom prst="rect">
            <a:avLst/>
          </a:prstGeom>
        </p:spPr>
        <p:txBody>
          <a:bodyPr vert="horz" wrap="square" lIns="0" tIns="16933" rIns="0" bIns="0" rtlCol="0">
            <a:spAutoFit/>
          </a:bodyPr>
          <a:lstStyle/>
          <a:p>
            <a:pPr marL="1874473">
              <a:spcBef>
                <a:spcPts val="133"/>
              </a:spcBef>
            </a:pPr>
            <a:r>
              <a:rPr sz="1867" spc="-7" dirty="0">
                <a:latin typeface="Arial"/>
                <a:cs typeface="Arial"/>
              </a:rPr>
              <a:t>function</a:t>
            </a:r>
            <a:r>
              <a:rPr sz="1867" spc="-67" dirty="0">
                <a:latin typeface="Arial"/>
                <a:cs typeface="Arial"/>
              </a:rPr>
              <a:t> </a:t>
            </a:r>
            <a:r>
              <a:rPr sz="1867" dirty="0">
                <a:latin typeface="Arial"/>
                <a:cs typeface="Arial"/>
              </a:rPr>
              <a:t>minimum</a:t>
            </a:r>
            <a:endParaRPr sz="1867">
              <a:latin typeface="Arial"/>
              <a:cs typeface="Arial"/>
            </a:endParaRPr>
          </a:p>
          <a:p>
            <a:pPr>
              <a:lnSpc>
                <a:spcPct val="100000"/>
              </a:lnSpc>
            </a:pPr>
            <a:endParaRPr sz="2000">
              <a:latin typeface="Arial"/>
              <a:cs typeface="Arial"/>
            </a:endParaRPr>
          </a:p>
          <a:p>
            <a:pPr>
              <a:spcBef>
                <a:spcPts val="60"/>
              </a:spcBef>
            </a:pPr>
            <a:endParaRPr sz="1867">
              <a:latin typeface="Arial"/>
              <a:cs typeface="Arial"/>
            </a:endParaRPr>
          </a:p>
          <a:p>
            <a:pPr marL="16933"/>
            <a:r>
              <a:rPr sz="2400" spc="-7" dirty="0">
                <a:latin typeface="Arial"/>
                <a:cs typeface="Arial"/>
              </a:rPr>
              <a:t>parameters</a:t>
            </a:r>
            <a:r>
              <a:rPr sz="2400" spc="-67" dirty="0">
                <a:latin typeface="Arial"/>
                <a:cs typeface="Arial"/>
              </a:rPr>
              <a:t> </a:t>
            </a:r>
            <a:r>
              <a:rPr sz="2400" dirty="0">
                <a:latin typeface="Arial"/>
                <a:cs typeface="Arial"/>
              </a:rPr>
              <a:t>(weights,</a:t>
            </a:r>
            <a:r>
              <a:rPr sz="2400" spc="-60" dirty="0">
                <a:latin typeface="Arial"/>
                <a:cs typeface="Arial"/>
              </a:rPr>
              <a:t> </a:t>
            </a:r>
            <a:r>
              <a:rPr sz="2400" spc="-7" dirty="0">
                <a:latin typeface="Arial"/>
                <a:cs typeface="Arial"/>
              </a:rPr>
              <a:t>biases)</a:t>
            </a:r>
            <a:endParaRPr sz="2400">
              <a:latin typeface="Arial"/>
              <a:cs typeface="Arial"/>
            </a:endParaRPr>
          </a:p>
        </p:txBody>
      </p:sp>
    </p:spTree>
    <p:extLst>
      <p:ext uri="{BB962C8B-B14F-4D97-AF65-F5344CB8AC3E}">
        <p14:creationId xmlns:p14="http://schemas.microsoft.com/office/powerpoint/2010/main" val="12046847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2967" y="671162"/>
            <a:ext cx="1461347" cy="755762"/>
          </a:xfrm>
          <a:prstGeom prst="rect">
            <a:avLst/>
          </a:prstGeom>
        </p:spPr>
        <p:txBody>
          <a:bodyPr vert="horz" wrap="square" lIns="0" tIns="16933" rIns="0" bIns="0" rtlCol="0" anchor="ctr">
            <a:spAutoFit/>
          </a:bodyPr>
          <a:lstStyle/>
          <a:p>
            <a:pPr marL="16933">
              <a:lnSpc>
                <a:spcPct val="100000"/>
              </a:lnSpc>
              <a:spcBef>
                <a:spcPts val="133"/>
              </a:spcBef>
            </a:pPr>
            <a:r>
              <a:rPr sz="4800" spc="-207" dirty="0"/>
              <a:t>Train</a:t>
            </a:r>
            <a:endParaRPr sz="4800" dirty="0"/>
          </a:p>
        </p:txBody>
      </p:sp>
      <p:sp>
        <p:nvSpPr>
          <p:cNvPr id="3" name="object 3"/>
          <p:cNvSpPr txBox="1"/>
          <p:nvPr/>
        </p:nvSpPr>
        <p:spPr>
          <a:xfrm>
            <a:off x="496034" y="1621807"/>
            <a:ext cx="8170333" cy="1012243"/>
          </a:xfrm>
          <a:prstGeom prst="rect">
            <a:avLst/>
          </a:prstGeom>
        </p:spPr>
        <p:txBody>
          <a:bodyPr vert="horz" wrap="square" lIns="0" tIns="16933" rIns="0" bIns="0" rtlCol="0">
            <a:spAutoFit/>
          </a:bodyPr>
          <a:lstStyle/>
          <a:p>
            <a:pPr marL="33866">
              <a:spcBef>
                <a:spcPts val="133"/>
              </a:spcBef>
            </a:pPr>
            <a:r>
              <a:rPr sz="2400" spc="133" dirty="0">
                <a:solidFill>
                  <a:srgbClr val="595959"/>
                </a:solidFill>
                <a:latin typeface="Gill Sans MT"/>
                <a:cs typeface="Gill Sans MT"/>
              </a:rPr>
              <a:t>Fee</a:t>
            </a:r>
            <a:r>
              <a:rPr sz="2400" spc="147" dirty="0">
                <a:solidFill>
                  <a:srgbClr val="595959"/>
                </a:solidFill>
                <a:latin typeface="Gill Sans MT"/>
                <a:cs typeface="Gill Sans MT"/>
              </a:rPr>
              <a:t>d</a:t>
            </a:r>
            <a:r>
              <a:rPr sz="2400" spc="-67" dirty="0">
                <a:solidFill>
                  <a:srgbClr val="595959"/>
                </a:solidFill>
                <a:latin typeface="Gill Sans MT"/>
                <a:cs typeface="Gill Sans MT"/>
              </a:rPr>
              <a:t> </a:t>
            </a:r>
            <a:r>
              <a:rPr sz="2400" spc="-20" dirty="0">
                <a:latin typeface="Gill Sans MT"/>
                <a:cs typeface="Gill Sans MT"/>
              </a:rPr>
              <a:t>(x</a:t>
            </a:r>
            <a:r>
              <a:rPr sz="2400" spc="-7" dirty="0">
                <a:latin typeface="Gill Sans MT"/>
                <a:cs typeface="Gill Sans MT"/>
              </a:rPr>
              <a:t>,</a:t>
            </a:r>
            <a:r>
              <a:rPr sz="2400" spc="-80" dirty="0">
                <a:latin typeface="Gill Sans MT"/>
                <a:cs typeface="Gill Sans MT"/>
              </a:rPr>
              <a:t> </a:t>
            </a:r>
            <a:r>
              <a:rPr sz="2400" spc="87" dirty="0">
                <a:latin typeface="Gill Sans MT"/>
                <a:cs typeface="Gill Sans MT"/>
              </a:rPr>
              <a:t>y</a:t>
            </a:r>
            <a:r>
              <a:rPr sz="2400" spc="129" baseline="-32407" dirty="0">
                <a:latin typeface="Gill Sans MT"/>
                <a:cs typeface="Gill Sans MT"/>
              </a:rPr>
              <a:t>labe</a:t>
            </a:r>
            <a:r>
              <a:rPr sz="2400" spc="69" baseline="-32407" dirty="0">
                <a:latin typeface="Gill Sans MT"/>
                <a:cs typeface="Gill Sans MT"/>
              </a:rPr>
              <a:t>l</a:t>
            </a:r>
            <a:r>
              <a:rPr sz="2400" spc="53" dirty="0">
                <a:latin typeface="Gill Sans MT"/>
                <a:cs typeface="Gill Sans MT"/>
              </a:rPr>
              <a:t>)</a:t>
            </a:r>
            <a:r>
              <a:rPr sz="2400" spc="-80" dirty="0">
                <a:latin typeface="Gill Sans MT"/>
                <a:cs typeface="Gill Sans MT"/>
              </a:rPr>
              <a:t> </a:t>
            </a:r>
            <a:r>
              <a:rPr sz="2400" spc="120" dirty="0">
                <a:solidFill>
                  <a:srgbClr val="595959"/>
                </a:solidFill>
                <a:latin typeface="Gill Sans MT"/>
                <a:cs typeface="Gill Sans MT"/>
              </a:rPr>
              <a:t>pair</a:t>
            </a:r>
            <a:r>
              <a:rPr sz="2400" spc="127" dirty="0">
                <a:solidFill>
                  <a:srgbClr val="595959"/>
                </a:solidFill>
                <a:latin typeface="Gill Sans MT"/>
                <a:cs typeface="Gill Sans MT"/>
              </a:rPr>
              <a:t>s</a:t>
            </a:r>
            <a:r>
              <a:rPr sz="2400" spc="-80" dirty="0">
                <a:solidFill>
                  <a:srgbClr val="595959"/>
                </a:solidFill>
                <a:latin typeface="Gill Sans MT"/>
                <a:cs typeface="Gill Sans MT"/>
              </a:rPr>
              <a:t> </a:t>
            </a:r>
            <a:r>
              <a:rPr sz="2400" spc="160" dirty="0">
                <a:solidFill>
                  <a:srgbClr val="595959"/>
                </a:solidFill>
                <a:latin typeface="Gill Sans MT"/>
                <a:cs typeface="Gill Sans MT"/>
              </a:rPr>
              <a:t>an</a:t>
            </a:r>
            <a:r>
              <a:rPr sz="2400" spc="187" dirty="0">
                <a:solidFill>
                  <a:srgbClr val="595959"/>
                </a:solidFill>
                <a:latin typeface="Gill Sans MT"/>
                <a:cs typeface="Gill Sans MT"/>
              </a:rPr>
              <a:t>d</a:t>
            </a:r>
            <a:r>
              <a:rPr sz="2400" spc="-80" dirty="0">
                <a:solidFill>
                  <a:srgbClr val="595959"/>
                </a:solidFill>
                <a:latin typeface="Gill Sans MT"/>
                <a:cs typeface="Gill Sans MT"/>
              </a:rPr>
              <a:t> </a:t>
            </a:r>
            <a:r>
              <a:rPr sz="2400" spc="140" dirty="0">
                <a:solidFill>
                  <a:srgbClr val="595959"/>
                </a:solidFill>
                <a:latin typeface="Gill Sans MT"/>
                <a:cs typeface="Gill Sans MT"/>
              </a:rPr>
              <a:t>adjus</a:t>
            </a:r>
            <a:r>
              <a:rPr sz="2400" spc="120" dirty="0">
                <a:solidFill>
                  <a:srgbClr val="595959"/>
                </a:solidFill>
                <a:latin typeface="Gill Sans MT"/>
                <a:cs typeface="Gill Sans MT"/>
              </a:rPr>
              <a:t>t</a:t>
            </a:r>
            <a:r>
              <a:rPr sz="2400" spc="-33" dirty="0">
                <a:solidFill>
                  <a:srgbClr val="595959"/>
                </a:solidFill>
                <a:latin typeface="Gill Sans MT"/>
                <a:cs typeface="Gill Sans MT"/>
              </a:rPr>
              <a:t> </a:t>
            </a:r>
            <a:r>
              <a:rPr sz="2400" spc="-373" dirty="0">
                <a:latin typeface="Gill Sans MT"/>
                <a:cs typeface="Gill Sans MT"/>
              </a:rPr>
              <a:t>W</a:t>
            </a:r>
            <a:r>
              <a:rPr sz="2400" spc="-80" dirty="0">
                <a:latin typeface="Gill Sans MT"/>
                <a:cs typeface="Gill Sans MT"/>
              </a:rPr>
              <a:t> </a:t>
            </a:r>
            <a:r>
              <a:rPr sz="2400" spc="160" dirty="0">
                <a:solidFill>
                  <a:srgbClr val="595959"/>
                </a:solidFill>
                <a:latin typeface="Gill Sans MT"/>
                <a:cs typeface="Gill Sans MT"/>
              </a:rPr>
              <a:t>an</a:t>
            </a:r>
            <a:r>
              <a:rPr sz="2400" spc="187" dirty="0">
                <a:solidFill>
                  <a:srgbClr val="595959"/>
                </a:solidFill>
                <a:latin typeface="Gill Sans MT"/>
                <a:cs typeface="Gill Sans MT"/>
              </a:rPr>
              <a:t>d</a:t>
            </a:r>
            <a:r>
              <a:rPr sz="2400" spc="-67" dirty="0">
                <a:solidFill>
                  <a:srgbClr val="595959"/>
                </a:solidFill>
                <a:latin typeface="Gill Sans MT"/>
                <a:cs typeface="Gill Sans MT"/>
              </a:rPr>
              <a:t> </a:t>
            </a:r>
            <a:r>
              <a:rPr sz="2400" spc="140" dirty="0">
                <a:latin typeface="Gill Sans MT"/>
                <a:cs typeface="Gill Sans MT"/>
              </a:rPr>
              <a:t>b</a:t>
            </a:r>
            <a:r>
              <a:rPr sz="2400" spc="-80" dirty="0">
                <a:latin typeface="Gill Sans MT"/>
                <a:cs typeface="Gill Sans MT"/>
              </a:rPr>
              <a:t> </a:t>
            </a:r>
            <a:r>
              <a:rPr sz="2400" dirty="0">
                <a:solidFill>
                  <a:srgbClr val="595959"/>
                </a:solidFill>
                <a:latin typeface="Gill Sans MT"/>
                <a:cs typeface="Gill Sans MT"/>
              </a:rPr>
              <a:t>t</a:t>
            </a:r>
            <a:r>
              <a:rPr sz="2400" spc="13" dirty="0">
                <a:solidFill>
                  <a:srgbClr val="595959"/>
                </a:solidFill>
                <a:latin typeface="Gill Sans MT"/>
                <a:cs typeface="Gill Sans MT"/>
              </a:rPr>
              <a:t>o</a:t>
            </a:r>
            <a:r>
              <a:rPr sz="2400" spc="-80" dirty="0">
                <a:solidFill>
                  <a:srgbClr val="595959"/>
                </a:solidFill>
                <a:latin typeface="Gill Sans MT"/>
                <a:cs typeface="Gill Sans MT"/>
              </a:rPr>
              <a:t> </a:t>
            </a:r>
            <a:r>
              <a:rPr sz="2400" spc="133" dirty="0">
                <a:solidFill>
                  <a:srgbClr val="595959"/>
                </a:solidFill>
                <a:latin typeface="Gill Sans MT"/>
                <a:cs typeface="Gill Sans MT"/>
              </a:rPr>
              <a:t>decreas</a:t>
            </a:r>
            <a:r>
              <a:rPr sz="2400" spc="152" dirty="0">
                <a:solidFill>
                  <a:srgbClr val="595959"/>
                </a:solidFill>
                <a:latin typeface="Gill Sans MT"/>
                <a:cs typeface="Gill Sans MT"/>
              </a:rPr>
              <a:t>e</a:t>
            </a:r>
            <a:r>
              <a:rPr sz="2400" spc="-80" dirty="0">
                <a:solidFill>
                  <a:srgbClr val="595959"/>
                </a:solidFill>
                <a:latin typeface="Gill Sans MT"/>
                <a:cs typeface="Gill Sans MT"/>
              </a:rPr>
              <a:t> </a:t>
            </a:r>
            <a:r>
              <a:rPr sz="2400" spc="60" dirty="0">
                <a:solidFill>
                  <a:srgbClr val="595959"/>
                </a:solidFill>
                <a:latin typeface="Gill Sans MT"/>
                <a:cs typeface="Gill Sans MT"/>
              </a:rPr>
              <a:t>th</a:t>
            </a:r>
            <a:r>
              <a:rPr sz="2400" spc="80" dirty="0">
                <a:solidFill>
                  <a:srgbClr val="595959"/>
                </a:solidFill>
                <a:latin typeface="Gill Sans MT"/>
                <a:cs typeface="Gill Sans MT"/>
              </a:rPr>
              <a:t>e</a:t>
            </a:r>
            <a:r>
              <a:rPr sz="2400" spc="-80" dirty="0">
                <a:solidFill>
                  <a:srgbClr val="595959"/>
                </a:solidFill>
                <a:latin typeface="Gill Sans MT"/>
                <a:cs typeface="Gill Sans MT"/>
              </a:rPr>
              <a:t> </a:t>
            </a:r>
            <a:r>
              <a:rPr sz="2400" spc="160" dirty="0">
                <a:solidFill>
                  <a:srgbClr val="595959"/>
                </a:solidFill>
                <a:latin typeface="Gill Sans MT"/>
                <a:cs typeface="Gill Sans MT"/>
              </a:rPr>
              <a:t>loss.</a:t>
            </a:r>
            <a:endParaRPr sz="2400">
              <a:latin typeface="Gill Sans MT"/>
              <a:cs typeface="Gill Sans MT"/>
            </a:endParaRPr>
          </a:p>
          <a:p>
            <a:pPr marL="4164649">
              <a:spcBef>
                <a:spcPts val="2020"/>
              </a:spcBef>
            </a:pPr>
            <a:r>
              <a:rPr sz="2400" spc="300" dirty="0">
                <a:latin typeface="Cambria"/>
                <a:cs typeface="Cambria"/>
              </a:rPr>
              <a:t>W</a:t>
            </a:r>
            <a:r>
              <a:rPr sz="2400" spc="80" dirty="0">
                <a:latin typeface="Cambria"/>
                <a:cs typeface="Cambria"/>
              </a:rPr>
              <a:t> </a:t>
            </a:r>
            <a:r>
              <a:rPr sz="2400" dirty="0">
                <a:latin typeface="Times New Roman"/>
                <a:cs typeface="Times New Roman"/>
              </a:rPr>
              <a:t>←</a:t>
            </a:r>
            <a:r>
              <a:rPr sz="2400" spc="7" dirty="0">
                <a:latin typeface="Times New Roman"/>
                <a:cs typeface="Times New Roman"/>
              </a:rPr>
              <a:t> </a:t>
            </a:r>
            <a:r>
              <a:rPr sz="2400" spc="300" dirty="0">
                <a:latin typeface="Cambria"/>
                <a:cs typeface="Cambria"/>
              </a:rPr>
              <a:t>W</a:t>
            </a:r>
            <a:r>
              <a:rPr sz="2400" spc="73" dirty="0">
                <a:latin typeface="Cambria"/>
                <a:cs typeface="Cambria"/>
              </a:rPr>
              <a:t> </a:t>
            </a:r>
            <a:r>
              <a:rPr sz="2400" spc="-53" dirty="0">
                <a:latin typeface="Cambria"/>
                <a:cs typeface="Cambria"/>
              </a:rPr>
              <a:t>-</a:t>
            </a:r>
            <a:r>
              <a:rPr sz="2400" spc="87" dirty="0">
                <a:latin typeface="Cambria"/>
                <a:cs typeface="Cambria"/>
              </a:rPr>
              <a:t> </a:t>
            </a:r>
            <a:r>
              <a:rPr sz="2400" spc="-7" dirty="0">
                <a:latin typeface="Calibri"/>
                <a:cs typeface="Calibri"/>
              </a:rPr>
              <a:t>1</a:t>
            </a:r>
            <a:r>
              <a:rPr sz="2400" spc="60" dirty="0">
                <a:latin typeface="Calibri"/>
                <a:cs typeface="Calibri"/>
              </a:rPr>
              <a:t> </a:t>
            </a:r>
            <a:r>
              <a:rPr sz="2400" spc="-87" dirty="0">
                <a:latin typeface="Cambria"/>
                <a:cs typeface="Cambria"/>
              </a:rPr>
              <a:t>(</a:t>
            </a:r>
            <a:r>
              <a:rPr sz="2400" spc="73" dirty="0">
                <a:latin typeface="Cambria"/>
                <a:cs typeface="Cambria"/>
              </a:rPr>
              <a:t> </a:t>
            </a:r>
            <a:r>
              <a:rPr sz="2400" spc="53" dirty="0">
                <a:latin typeface="Cambria"/>
                <a:cs typeface="Cambria"/>
              </a:rPr>
              <a:t>dL/dW</a:t>
            </a:r>
            <a:r>
              <a:rPr sz="2400" spc="73" dirty="0">
                <a:latin typeface="Cambria"/>
                <a:cs typeface="Cambria"/>
              </a:rPr>
              <a:t> </a:t>
            </a:r>
            <a:r>
              <a:rPr sz="2400" spc="-87" dirty="0">
                <a:latin typeface="Cambria"/>
                <a:cs typeface="Cambria"/>
              </a:rPr>
              <a:t>)</a:t>
            </a:r>
            <a:endParaRPr sz="2400">
              <a:latin typeface="Cambria"/>
              <a:cs typeface="Cambria"/>
            </a:endParaRPr>
          </a:p>
        </p:txBody>
      </p:sp>
      <p:sp>
        <p:nvSpPr>
          <p:cNvPr id="4" name="object 4"/>
          <p:cNvSpPr txBox="1"/>
          <p:nvPr/>
        </p:nvSpPr>
        <p:spPr>
          <a:xfrm>
            <a:off x="512967" y="3679208"/>
            <a:ext cx="7653867" cy="1053216"/>
          </a:xfrm>
          <a:prstGeom prst="rect">
            <a:avLst/>
          </a:prstGeom>
        </p:spPr>
        <p:txBody>
          <a:bodyPr vert="horz" wrap="square" lIns="0" tIns="16933" rIns="0" bIns="0" rtlCol="0">
            <a:spAutoFit/>
          </a:bodyPr>
          <a:lstStyle/>
          <a:p>
            <a:pPr marL="16933">
              <a:spcBef>
                <a:spcPts val="133"/>
              </a:spcBef>
            </a:pPr>
            <a:r>
              <a:rPr sz="2400" dirty="0">
                <a:solidFill>
                  <a:srgbClr val="595959"/>
                </a:solidFill>
                <a:latin typeface="SimSun"/>
                <a:cs typeface="SimSun"/>
              </a:rPr>
              <a:t>#</a:t>
            </a:r>
            <a:r>
              <a:rPr sz="2400" spc="-40" dirty="0">
                <a:solidFill>
                  <a:srgbClr val="595959"/>
                </a:solidFill>
                <a:latin typeface="SimSun"/>
                <a:cs typeface="SimSun"/>
              </a:rPr>
              <a:t> </a:t>
            </a:r>
            <a:r>
              <a:rPr sz="2400" dirty="0">
                <a:solidFill>
                  <a:srgbClr val="595959"/>
                </a:solidFill>
                <a:latin typeface="SimSun"/>
                <a:cs typeface="SimSun"/>
              </a:rPr>
              <a:t>Create</a:t>
            </a:r>
            <a:r>
              <a:rPr sz="2400" spc="-33" dirty="0">
                <a:solidFill>
                  <a:srgbClr val="595959"/>
                </a:solidFill>
                <a:latin typeface="SimSun"/>
                <a:cs typeface="SimSun"/>
              </a:rPr>
              <a:t> </a:t>
            </a:r>
            <a:r>
              <a:rPr sz="2400" dirty="0">
                <a:solidFill>
                  <a:srgbClr val="595959"/>
                </a:solidFill>
                <a:latin typeface="SimSun"/>
                <a:cs typeface="SimSun"/>
              </a:rPr>
              <a:t>an</a:t>
            </a:r>
            <a:r>
              <a:rPr sz="2400" spc="-40" dirty="0">
                <a:solidFill>
                  <a:srgbClr val="595959"/>
                </a:solidFill>
                <a:latin typeface="SimSun"/>
                <a:cs typeface="SimSun"/>
              </a:rPr>
              <a:t> </a:t>
            </a:r>
            <a:r>
              <a:rPr sz="2400" dirty="0">
                <a:solidFill>
                  <a:srgbClr val="595959"/>
                </a:solidFill>
                <a:latin typeface="SimSun"/>
                <a:cs typeface="SimSun"/>
              </a:rPr>
              <a:t>optimizer</a:t>
            </a:r>
            <a:endParaRPr sz="2400">
              <a:latin typeface="SimSun"/>
              <a:cs typeface="SimSun"/>
            </a:endParaRPr>
          </a:p>
          <a:p>
            <a:pPr>
              <a:spcBef>
                <a:spcPts val="40"/>
              </a:spcBef>
            </a:pPr>
            <a:endParaRPr sz="1933">
              <a:latin typeface="SimSun"/>
              <a:cs typeface="SimSun"/>
            </a:endParaRPr>
          </a:p>
          <a:p>
            <a:pPr marL="16933"/>
            <a:r>
              <a:rPr sz="2400" b="1" spc="-13" dirty="0">
                <a:solidFill>
                  <a:srgbClr val="595959"/>
                </a:solidFill>
                <a:latin typeface="Trebuchet MS"/>
                <a:cs typeface="Trebuchet MS"/>
              </a:rPr>
              <a:t>optimizer</a:t>
            </a:r>
            <a:r>
              <a:rPr sz="2400" b="1" spc="545" dirty="0">
                <a:solidFill>
                  <a:srgbClr val="595959"/>
                </a:solidFill>
                <a:latin typeface="Trebuchet MS"/>
                <a:cs typeface="Trebuchet MS"/>
              </a:rPr>
              <a:t> </a:t>
            </a:r>
            <a:r>
              <a:rPr sz="2400" b="1" spc="-207" dirty="0">
                <a:solidFill>
                  <a:srgbClr val="595959"/>
                </a:solidFill>
                <a:latin typeface="Trebuchet MS"/>
                <a:cs typeface="Trebuchet MS"/>
              </a:rPr>
              <a:t>=</a:t>
            </a:r>
            <a:r>
              <a:rPr sz="2400" b="1" spc="545" dirty="0">
                <a:solidFill>
                  <a:srgbClr val="595959"/>
                </a:solidFill>
                <a:latin typeface="Trebuchet MS"/>
                <a:cs typeface="Trebuchet MS"/>
              </a:rPr>
              <a:t> </a:t>
            </a:r>
            <a:r>
              <a:rPr sz="2400" b="1" spc="27" dirty="0">
                <a:solidFill>
                  <a:srgbClr val="595959"/>
                </a:solidFill>
                <a:latin typeface="Trebuchet MS"/>
                <a:cs typeface="Trebuchet MS"/>
              </a:rPr>
              <a:t>tf.train.</a:t>
            </a:r>
            <a:r>
              <a:rPr sz="2400" b="1" spc="27" dirty="0">
                <a:solidFill>
                  <a:srgbClr val="1155CC"/>
                </a:solidFill>
                <a:latin typeface="Trebuchet MS"/>
                <a:cs typeface="Trebuchet MS"/>
              </a:rPr>
              <a:t>GradientDescentOptimizer</a:t>
            </a:r>
            <a:r>
              <a:rPr sz="2400" b="1" spc="27" dirty="0">
                <a:solidFill>
                  <a:srgbClr val="595959"/>
                </a:solidFill>
                <a:latin typeface="Trebuchet MS"/>
                <a:cs typeface="Trebuchet MS"/>
              </a:rPr>
              <a:t>(0.5)</a:t>
            </a:r>
            <a:endParaRPr sz="2400">
              <a:latin typeface="Trebuchet MS"/>
              <a:cs typeface="Trebuchet MS"/>
            </a:endParaRPr>
          </a:p>
        </p:txBody>
      </p:sp>
      <p:sp>
        <p:nvSpPr>
          <p:cNvPr id="5" name="object 5"/>
          <p:cNvSpPr txBox="1"/>
          <p:nvPr/>
        </p:nvSpPr>
        <p:spPr>
          <a:xfrm>
            <a:off x="512967" y="5050807"/>
            <a:ext cx="6434667" cy="386430"/>
          </a:xfrm>
          <a:prstGeom prst="rect">
            <a:avLst/>
          </a:prstGeom>
        </p:spPr>
        <p:txBody>
          <a:bodyPr vert="horz" wrap="square" lIns="0" tIns="16933" rIns="0" bIns="0" rtlCol="0">
            <a:spAutoFit/>
          </a:bodyPr>
          <a:lstStyle/>
          <a:p>
            <a:pPr marL="16933">
              <a:spcBef>
                <a:spcPts val="133"/>
              </a:spcBef>
            </a:pPr>
            <a:r>
              <a:rPr sz="2400" dirty="0">
                <a:solidFill>
                  <a:srgbClr val="595959"/>
                </a:solidFill>
                <a:latin typeface="SimSun"/>
                <a:cs typeface="SimSun"/>
              </a:rPr>
              <a:t>#</a:t>
            </a:r>
            <a:r>
              <a:rPr sz="2400" spc="-27" dirty="0">
                <a:solidFill>
                  <a:srgbClr val="595959"/>
                </a:solidFill>
                <a:latin typeface="SimSun"/>
                <a:cs typeface="SimSun"/>
              </a:rPr>
              <a:t> </a:t>
            </a:r>
            <a:r>
              <a:rPr sz="2400" dirty="0">
                <a:solidFill>
                  <a:srgbClr val="595959"/>
                </a:solidFill>
                <a:latin typeface="SimSun"/>
                <a:cs typeface="SimSun"/>
              </a:rPr>
              <a:t>Create</a:t>
            </a:r>
            <a:r>
              <a:rPr sz="2400" spc="-20" dirty="0">
                <a:solidFill>
                  <a:srgbClr val="595959"/>
                </a:solidFill>
                <a:latin typeface="SimSun"/>
                <a:cs typeface="SimSun"/>
              </a:rPr>
              <a:t> </a:t>
            </a:r>
            <a:r>
              <a:rPr sz="2400" dirty="0">
                <a:solidFill>
                  <a:srgbClr val="595959"/>
                </a:solidFill>
                <a:latin typeface="SimSun"/>
                <a:cs typeface="SimSun"/>
              </a:rPr>
              <a:t>an</a:t>
            </a:r>
            <a:r>
              <a:rPr sz="2400" spc="-20" dirty="0">
                <a:solidFill>
                  <a:srgbClr val="595959"/>
                </a:solidFill>
                <a:latin typeface="SimSun"/>
                <a:cs typeface="SimSun"/>
              </a:rPr>
              <a:t> </a:t>
            </a:r>
            <a:r>
              <a:rPr sz="2400" dirty="0">
                <a:solidFill>
                  <a:srgbClr val="595959"/>
                </a:solidFill>
                <a:latin typeface="SimSun"/>
                <a:cs typeface="SimSun"/>
              </a:rPr>
              <a:t>operation</a:t>
            </a:r>
            <a:r>
              <a:rPr sz="2400" spc="-27" dirty="0">
                <a:solidFill>
                  <a:srgbClr val="595959"/>
                </a:solidFill>
                <a:latin typeface="SimSun"/>
                <a:cs typeface="SimSun"/>
              </a:rPr>
              <a:t> </a:t>
            </a:r>
            <a:r>
              <a:rPr sz="2400" dirty="0">
                <a:solidFill>
                  <a:srgbClr val="595959"/>
                </a:solidFill>
                <a:latin typeface="SimSun"/>
                <a:cs typeface="SimSun"/>
              </a:rPr>
              <a:t>that</a:t>
            </a:r>
            <a:r>
              <a:rPr sz="2400" spc="-20" dirty="0">
                <a:solidFill>
                  <a:srgbClr val="595959"/>
                </a:solidFill>
                <a:latin typeface="SimSun"/>
                <a:cs typeface="SimSun"/>
              </a:rPr>
              <a:t> </a:t>
            </a:r>
            <a:r>
              <a:rPr sz="2400" dirty="0">
                <a:solidFill>
                  <a:srgbClr val="595959"/>
                </a:solidFill>
                <a:latin typeface="SimSun"/>
                <a:cs typeface="SimSun"/>
              </a:rPr>
              <a:t>minimizes</a:t>
            </a:r>
            <a:r>
              <a:rPr sz="2400" spc="-20" dirty="0">
                <a:solidFill>
                  <a:srgbClr val="595959"/>
                </a:solidFill>
                <a:latin typeface="SimSun"/>
                <a:cs typeface="SimSun"/>
              </a:rPr>
              <a:t> </a:t>
            </a:r>
            <a:r>
              <a:rPr sz="2400" dirty="0">
                <a:solidFill>
                  <a:srgbClr val="595959"/>
                </a:solidFill>
                <a:latin typeface="SimSun"/>
                <a:cs typeface="SimSun"/>
              </a:rPr>
              <a:t>loss.</a:t>
            </a:r>
            <a:endParaRPr sz="2400">
              <a:latin typeface="SimSun"/>
              <a:cs typeface="SimSun"/>
            </a:endParaRPr>
          </a:p>
        </p:txBody>
      </p:sp>
      <p:sp>
        <p:nvSpPr>
          <p:cNvPr id="6" name="object 6"/>
          <p:cNvSpPr txBox="1"/>
          <p:nvPr/>
        </p:nvSpPr>
        <p:spPr>
          <a:xfrm>
            <a:off x="512967" y="5736607"/>
            <a:ext cx="4910667" cy="386430"/>
          </a:xfrm>
          <a:prstGeom prst="rect">
            <a:avLst/>
          </a:prstGeom>
        </p:spPr>
        <p:txBody>
          <a:bodyPr vert="horz" wrap="square" lIns="0" tIns="16933" rIns="0" bIns="0" rtlCol="0">
            <a:spAutoFit/>
          </a:bodyPr>
          <a:lstStyle/>
          <a:p>
            <a:pPr marL="16933">
              <a:spcBef>
                <a:spcPts val="133"/>
              </a:spcBef>
            </a:pPr>
            <a:r>
              <a:rPr sz="2400" b="1" spc="120" dirty="0">
                <a:solidFill>
                  <a:srgbClr val="595959"/>
                </a:solidFill>
                <a:latin typeface="Trebuchet MS"/>
                <a:cs typeface="Trebuchet MS"/>
              </a:rPr>
              <a:t>train</a:t>
            </a:r>
            <a:r>
              <a:rPr sz="2400" b="1" spc="420" dirty="0">
                <a:solidFill>
                  <a:srgbClr val="595959"/>
                </a:solidFill>
                <a:latin typeface="Trebuchet MS"/>
                <a:cs typeface="Trebuchet MS"/>
              </a:rPr>
              <a:t> </a:t>
            </a:r>
            <a:r>
              <a:rPr sz="2400" b="1" spc="-207" dirty="0">
                <a:solidFill>
                  <a:srgbClr val="595959"/>
                </a:solidFill>
                <a:latin typeface="Trebuchet MS"/>
                <a:cs typeface="Trebuchet MS"/>
              </a:rPr>
              <a:t>=</a:t>
            </a:r>
            <a:r>
              <a:rPr sz="2400" b="1" spc="427" dirty="0">
                <a:solidFill>
                  <a:srgbClr val="595959"/>
                </a:solidFill>
                <a:latin typeface="Trebuchet MS"/>
                <a:cs typeface="Trebuchet MS"/>
              </a:rPr>
              <a:t> </a:t>
            </a:r>
            <a:r>
              <a:rPr sz="2400" b="1" spc="33" dirty="0">
                <a:solidFill>
                  <a:srgbClr val="595959"/>
                </a:solidFill>
                <a:latin typeface="Trebuchet MS"/>
                <a:cs typeface="Trebuchet MS"/>
              </a:rPr>
              <a:t>optimizer.</a:t>
            </a:r>
            <a:r>
              <a:rPr sz="2400" b="1" spc="33" dirty="0">
                <a:solidFill>
                  <a:srgbClr val="1155CC"/>
                </a:solidFill>
                <a:latin typeface="Trebuchet MS"/>
                <a:cs typeface="Trebuchet MS"/>
              </a:rPr>
              <a:t>minimize</a:t>
            </a:r>
            <a:r>
              <a:rPr sz="2400" b="1" spc="33" dirty="0">
                <a:solidFill>
                  <a:srgbClr val="595959"/>
                </a:solidFill>
                <a:latin typeface="Trebuchet MS"/>
                <a:cs typeface="Trebuchet MS"/>
              </a:rPr>
              <a:t>(loss)</a:t>
            </a:r>
            <a:endParaRPr sz="2400">
              <a:latin typeface="Trebuchet MS"/>
              <a:cs typeface="Trebuchet MS"/>
            </a:endParaRPr>
          </a:p>
        </p:txBody>
      </p:sp>
      <p:sp>
        <p:nvSpPr>
          <p:cNvPr id="7" name="object 7"/>
          <p:cNvSpPr txBox="1"/>
          <p:nvPr/>
        </p:nvSpPr>
        <p:spPr>
          <a:xfrm>
            <a:off x="4842147" y="2892107"/>
            <a:ext cx="2562860" cy="386430"/>
          </a:xfrm>
          <a:prstGeom prst="rect">
            <a:avLst/>
          </a:prstGeom>
        </p:spPr>
        <p:txBody>
          <a:bodyPr vert="horz" wrap="square" lIns="0" tIns="16933" rIns="0" bIns="0" rtlCol="0">
            <a:spAutoFit/>
          </a:bodyPr>
          <a:lstStyle/>
          <a:p>
            <a:pPr marL="16933">
              <a:spcBef>
                <a:spcPts val="133"/>
              </a:spcBef>
            </a:pPr>
            <a:r>
              <a:rPr sz="2400" spc="152" dirty="0">
                <a:latin typeface="Cambria"/>
                <a:cs typeface="Cambria"/>
              </a:rPr>
              <a:t>b</a:t>
            </a:r>
            <a:r>
              <a:rPr sz="2400" spc="73" dirty="0">
                <a:latin typeface="Cambria"/>
                <a:cs typeface="Cambria"/>
              </a:rPr>
              <a:t> </a:t>
            </a:r>
            <a:r>
              <a:rPr sz="2400" dirty="0">
                <a:latin typeface="Times New Roman"/>
                <a:cs typeface="Times New Roman"/>
              </a:rPr>
              <a:t>←</a:t>
            </a:r>
            <a:r>
              <a:rPr sz="2400" spc="7" dirty="0">
                <a:latin typeface="Times New Roman"/>
                <a:cs typeface="Times New Roman"/>
              </a:rPr>
              <a:t> </a:t>
            </a:r>
            <a:r>
              <a:rPr sz="2400" spc="152" dirty="0">
                <a:latin typeface="Cambria"/>
                <a:cs typeface="Cambria"/>
              </a:rPr>
              <a:t>b</a:t>
            </a:r>
            <a:r>
              <a:rPr sz="2400" spc="73" dirty="0">
                <a:latin typeface="Cambria"/>
                <a:cs typeface="Cambria"/>
              </a:rPr>
              <a:t> </a:t>
            </a:r>
            <a:r>
              <a:rPr sz="2400" spc="-53" dirty="0">
                <a:latin typeface="Cambria"/>
                <a:cs typeface="Cambria"/>
              </a:rPr>
              <a:t>-</a:t>
            </a:r>
            <a:r>
              <a:rPr sz="2400" spc="87" dirty="0">
                <a:latin typeface="Cambria"/>
                <a:cs typeface="Cambria"/>
              </a:rPr>
              <a:t> </a:t>
            </a:r>
            <a:r>
              <a:rPr sz="2400" spc="-7" dirty="0">
                <a:latin typeface="Calibri"/>
                <a:cs typeface="Calibri"/>
              </a:rPr>
              <a:t>1</a:t>
            </a:r>
            <a:r>
              <a:rPr sz="2400" spc="53" dirty="0">
                <a:latin typeface="Calibri"/>
                <a:cs typeface="Calibri"/>
              </a:rPr>
              <a:t> </a:t>
            </a:r>
            <a:r>
              <a:rPr sz="2400" spc="-87" dirty="0">
                <a:latin typeface="Cambria"/>
                <a:cs typeface="Cambria"/>
              </a:rPr>
              <a:t>(</a:t>
            </a:r>
            <a:r>
              <a:rPr sz="2400" spc="73" dirty="0">
                <a:latin typeface="Cambria"/>
                <a:cs typeface="Cambria"/>
              </a:rPr>
              <a:t> </a:t>
            </a:r>
            <a:r>
              <a:rPr sz="2400" spc="27" dirty="0">
                <a:latin typeface="Cambria"/>
                <a:cs typeface="Cambria"/>
              </a:rPr>
              <a:t>dL/db</a:t>
            </a:r>
            <a:r>
              <a:rPr sz="2400" spc="73" dirty="0">
                <a:latin typeface="Cambria"/>
                <a:cs typeface="Cambria"/>
              </a:rPr>
              <a:t> </a:t>
            </a:r>
            <a:r>
              <a:rPr sz="2400" spc="-87" dirty="0">
                <a:latin typeface="Cambria"/>
                <a:cs typeface="Cambria"/>
              </a:rPr>
              <a:t>)</a:t>
            </a:r>
            <a:endParaRPr sz="2400">
              <a:latin typeface="Cambria"/>
              <a:cs typeface="Cambria"/>
            </a:endParaRPr>
          </a:p>
        </p:txBody>
      </p:sp>
      <p:sp>
        <p:nvSpPr>
          <p:cNvPr id="8" name="object 8"/>
          <p:cNvSpPr txBox="1"/>
          <p:nvPr/>
        </p:nvSpPr>
        <p:spPr>
          <a:xfrm>
            <a:off x="8746567" y="2978318"/>
            <a:ext cx="2760133" cy="595035"/>
          </a:xfrm>
          <a:prstGeom prst="rect">
            <a:avLst/>
          </a:prstGeom>
        </p:spPr>
        <p:txBody>
          <a:bodyPr vert="horz" wrap="square" lIns="0" tIns="30480" rIns="0" bIns="0" rtlCol="0">
            <a:spAutoFit/>
          </a:bodyPr>
          <a:lstStyle/>
          <a:p>
            <a:pPr marL="16933" marR="6773">
              <a:lnSpc>
                <a:spcPts val="2200"/>
              </a:lnSpc>
              <a:spcBef>
                <a:spcPts val="240"/>
              </a:spcBef>
            </a:pPr>
            <a:r>
              <a:rPr sz="1867" b="1" spc="-80" dirty="0">
                <a:solidFill>
                  <a:srgbClr val="595959"/>
                </a:solidFill>
                <a:latin typeface="Trebuchet MS"/>
                <a:cs typeface="Trebuchet MS"/>
              </a:rPr>
              <a:t>TensorFlow</a:t>
            </a:r>
            <a:r>
              <a:rPr sz="1867" b="1" spc="-73" dirty="0">
                <a:solidFill>
                  <a:srgbClr val="595959"/>
                </a:solidFill>
                <a:latin typeface="Trebuchet MS"/>
                <a:cs typeface="Trebuchet MS"/>
              </a:rPr>
              <a:t> </a:t>
            </a:r>
            <a:r>
              <a:rPr sz="1867" b="1" spc="-120" dirty="0">
                <a:solidFill>
                  <a:srgbClr val="595959"/>
                </a:solidFill>
                <a:latin typeface="Trebuchet MS"/>
                <a:cs typeface="Trebuchet MS"/>
              </a:rPr>
              <a:t>computes </a:t>
            </a:r>
            <a:r>
              <a:rPr sz="1867" b="1" spc="-113" dirty="0">
                <a:solidFill>
                  <a:srgbClr val="595959"/>
                </a:solidFill>
                <a:latin typeface="Trebuchet MS"/>
                <a:cs typeface="Trebuchet MS"/>
              </a:rPr>
              <a:t> </a:t>
            </a:r>
            <a:r>
              <a:rPr sz="1867" b="1" spc="33" dirty="0">
                <a:solidFill>
                  <a:srgbClr val="595959"/>
                </a:solidFill>
                <a:latin typeface="Trebuchet MS"/>
                <a:cs typeface="Trebuchet MS"/>
              </a:rPr>
              <a:t>gradients</a:t>
            </a:r>
            <a:r>
              <a:rPr sz="1867" b="1" spc="280" dirty="0">
                <a:solidFill>
                  <a:srgbClr val="595959"/>
                </a:solidFill>
                <a:latin typeface="Trebuchet MS"/>
                <a:cs typeface="Trebuchet MS"/>
              </a:rPr>
              <a:t> </a:t>
            </a:r>
            <a:r>
              <a:rPr sz="1867" b="1" spc="20" dirty="0">
                <a:solidFill>
                  <a:srgbClr val="595959"/>
                </a:solidFill>
                <a:latin typeface="Trebuchet MS"/>
                <a:cs typeface="Trebuchet MS"/>
              </a:rPr>
              <a:t>automatically</a:t>
            </a:r>
            <a:endParaRPr sz="1867">
              <a:latin typeface="Trebuchet MS"/>
              <a:cs typeface="Trebuchet MS"/>
            </a:endParaRPr>
          </a:p>
        </p:txBody>
      </p:sp>
      <p:grpSp>
        <p:nvGrpSpPr>
          <p:cNvPr id="9" name="object 9"/>
          <p:cNvGrpSpPr/>
          <p:nvPr/>
        </p:nvGrpSpPr>
        <p:grpSpPr>
          <a:xfrm>
            <a:off x="7765949" y="2802422"/>
            <a:ext cx="902547" cy="530860"/>
            <a:chOff x="5824462" y="2101816"/>
            <a:chExt cx="676910" cy="398145"/>
          </a:xfrm>
        </p:grpSpPr>
        <p:sp>
          <p:nvSpPr>
            <p:cNvPr id="10" name="object 10"/>
            <p:cNvSpPr/>
            <p:nvPr/>
          </p:nvSpPr>
          <p:spPr>
            <a:xfrm>
              <a:off x="5894570" y="2144545"/>
              <a:ext cx="592455" cy="340995"/>
            </a:xfrm>
            <a:custGeom>
              <a:avLst/>
              <a:gdLst/>
              <a:ahLst/>
              <a:cxnLst/>
              <a:rect l="l" t="t" r="r" b="b"/>
              <a:pathLst>
                <a:path w="592454" h="340994">
                  <a:moveTo>
                    <a:pt x="0" y="0"/>
                  </a:moveTo>
                  <a:lnTo>
                    <a:pt x="41675" y="12398"/>
                  </a:lnTo>
                  <a:lnTo>
                    <a:pt x="86676" y="32442"/>
                  </a:lnTo>
                  <a:lnTo>
                    <a:pt x="145968" y="70877"/>
                  </a:lnTo>
                  <a:lnTo>
                    <a:pt x="181497" y="100577"/>
                  </a:lnTo>
                  <a:lnTo>
                    <a:pt x="215005" y="132338"/>
                  </a:lnTo>
                  <a:lnTo>
                    <a:pt x="247503" y="165129"/>
                  </a:lnTo>
                  <a:lnTo>
                    <a:pt x="280002" y="197920"/>
                  </a:lnTo>
                  <a:lnTo>
                    <a:pt x="313510" y="229680"/>
                  </a:lnTo>
                  <a:lnTo>
                    <a:pt x="349039" y="259381"/>
                  </a:lnTo>
                  <a:lnTo>
                    <a:pt x="387599" y="285991"/>
                  </a:lnTo>
                  <a:lnTo>
                    <a:pt x="430200" y="308481"/>
                  </a:lnTo>
                  <a:lnTo>
                    <a:pt x="477853" y="325821"/>
                  </a:lnTo>
                  <a:lnTo>
                    <a:pt x="531567" y="336980"/>
                  </a:lnTo>
                  <a:lnTo>
                    <a:pt x="592353" y="340929"/>
                  </a:lnTo>
                </a:path>
              </a:pathLst>
            </a:custGeom>
            <a:ln w="28574">
              <a:solidFill>
                <a:srgbClr val="FFAB40"/>
              </a:solidFill>
            </a:ln>
          </p:spPr>
          <p:txBody>
            <a:bodyPr wrap="square" lIns="0" tIns="0" rIns="0" bIns="0" rtlCol="0"/>
            <a:lstStyle/>
            <a:p>
              <a:endParaRPr sz="2400"/>
            </a:p>
          </p:txBody>
        </p:sp>
        <p:pic>
          <p:nvPicPr>
            <p:cNvPr id="11" name="object 11"/>
            <p:cNvPicPr/>
            <p:nvPr/>
          </p:nvPicPr>
          <p:blipFill>
            <a:blip r:embed="rId3" cstate="print"/>
            <a:stretch>
              <a:fillRect/>
            </a:stretch>
          </p:blipFill>
          <p:spPr>
            <a:xfrm>
              <a:off x="5824462" y="2101816"/>
              <a:ext cx="119840" cy="92462"/>
            </a:xfrm>
            <a:prstGeom prst="rect">
              <a:avLst/>
            </a:prstGeom>
          </p:spPr>
        </p:pic>
      </p:grpSp>
      <p:sp>
        <p:nvSpPr>
          <p:cNvPr id="12" name="object 12"/>
          <p:cNvSpPr txBox="1"/>
          <p:nvPr/>
        </p:nvSpPr>
        <p:spPr>
          <a:xfrm>
            <a:off x="9356465" y="4990585"/>
            <a:ext cx="1574800" cy="304421"/>
          </a:xfrm>
          <a:prstGeom prst="rect">
            <a:avLst/>
          </a:prstGeom>
        </p:spPr>
        <p:txBody>
          <a:bodyPr vert="horz" wrap="square" lIns="0" tIns="16933" rIns="0" bIns="0" rtlCol="0">
            <a:spAutoFit/>
          </a:bodyPr>
          <a:lstStyle/>
          <a:p>
            <a:pPr marL="16933">
              <a:spcBef>
                <a:spcPts val="133"/>
              </a:spcBef>
            </a:pPr>
            <a:r>
              <a:rPr sz="1867" b="1" spc="-20" dirty="0">
                <a:solidFill>
                  <a:srgbClr val="595959"/>
                </a:solidFill>
                <a:latin typeface="Trebuchet MS"/>
                <a:cs typeface="Trebuchet MS"/>
              </a:rPr>
              <a:t>Learning</a:t>
            </a:r>
            <a:r>
              <a:rPr sz="1867" b="1" spc="300" dirty="0">
                <a:solidFill>
                  <a:srgbClr val="595959"/>
                </a:solidFill>
                <a:latin typeface="Trebuchet MS"/>
                <a:cs typeface="Trebuchet MS"/>
              </a:rPr>
              <a:t> </a:t>
            </a:r>
            <a:r>
              <a:rPr sz="1867" b="1" spc="27" dirty="0">
                <a:solidFill>
                  <a:srgbClr val="595959"/>
                </a:solidFill>
                <a:latin typeface="Trebuchet MS"/>
                <a:cs typeface="Trebuchet MS"/>
              </a:rPr>
              <a:t>rate</a:t>
            </a:r>
            <a:endParaRPr sz="1867">
              <a:latin typeface="Trebuchet MS"/>
              <a:cs typeface="Trebuchet MS"/>
            </a:endParaRPr>
          </a:p>
        </p:txBody>
      </p:sp>
      <p:grpSp>
        <p:nvGrpSpPr>
          <p:cNvPr id="13" name="object 13"/>
          <p:cNvGrpSpPr/>
          <p:nvPr/>
        </p:nvGrpSpPr>
        <p:grpSpPr>
          <a:xfrm>
            <a:off x="8298083" y="4687187"/>
            <a:ext cx="902547" cy="530860"/>
            <a:chOff x="6223562" y="3515390"/>
            <a:chExt cx="676910" cy="398145"/>
          </a:xfrm>
        </p:grpSpPr>
        <p:sp>
          <p:nvSpPr>
            <p:cNvPr id="14" name="object 14"/>
            <p:cNvSpPr/>
            <p:nvPr/>
          </p:nvSpPr>
          <p:spPr>
            <a:xfrm>
              <a:off x="6293670" y="3558120"/>
              <a:ext cx="592455" cy="340995"/>
            </a:xfrm>
            <a:custGeom>
              <a:avLst/>
              <a:gdLst/>
              <a:ahLst/>
              <a:cxnLst/>
              <a:rect l="l" t="t" r="r" b="b"/>
              <a:pathLst>
                <a:path w="592454" h="340995">
                  <a:moveTo>
                    <a:pt x="0" y="0"/>
                  </a:moveTo>
                  <a:lnTo>
                    <a:pt x="41675" y="12398"/>
                  </a:lnTo>
                  <a:lnTo>
                    <a:pt x="86676" y="32442"/>
                  </a:lnTo>
                  <a:lnTo>
                    <a:pt x="145968" y="70877"/>
                  </a:lnTo>
                  <a:lnTo>
                    <a:pt x="181497" y="100577"/>
                  </a:lnTo>
                  <a:lnTo>
                    <a:pt x="215005" y="132338"/>
                  </a:lnTo>
                  <a:lnTo>
                    <a:pt x="247503" y="165129"/>
                  </a:lnTo>
                  <a:lnTo>
                    <a:pt x="280002" y="197920"/>
                  </a:lnTo>
                  <a:lnTo>
                    <a:pt x="313510" y="229680"/>
                  </a:lnTo>
                  <a:lnTo>
                    <a:pt x="349039" y="259381"/>
                  </a:lnTo>
                  <a:lnTo>
                    <a:pt x="387599" y="285991"/>
                  </a:lnTo>
                  <a:lnTo>
                    <a:pt x="430200" y="308481"/>
                  </a:lnTo>
                  <a:lnTo>
                    <a:pt x="477853" y="325821"/>
                  </a:lnTo>
                  <a:lnTo>
                    <a:pt x="531567" y="336980"/>
                  </a:lnTo>
                  <a:lnTo>
                    <a:pt x="592353" y="340929"/>
                  </a:lnTo>
                </a:path>
              </a:pathLst>
            </a:custGeom>
            <a:ln w="28574">
              <a:solidFill>
                <a:srgbClr val="FFAB40"/>
              </a:solidFill>
            </a:ln>
          </p:spPr>
          <p:txBody>
            <a:bodyPr wrap="square" lIns="0" tIns="0" rIns="0" bIns="0" rtlCol="0"/>
            <a:lstStyle/>
            <a:p>
              <a:endParaRPr sz="2400"/>
            </a:p>
          </p:txBody>
        </p:sp>
        <p:pic>
          <p:nvPicPr>
            <p:cNvPr id="15" name="object 15"/>
            <p:cNvPicPr/>
            <p:nvPr/>
          </p:nvPicPr>
          <p:blipFill>
            <a:blip r:embed="rId3" cstate="print"/>
            <a:stretch>
              <a:fillRect/>
            </a:stretch>
          </p:blipFill>
          <p:spPr>
            <a:xfrm>
              <a:off x="6223562" y="3515390"/>
              <a:ext cx="119840" cy="92462"/>
            </a:xfrm>
            <a:prstGeom prst="rect">
              <a:avLst/>
            </a:prstGeom>
          </p:spPr>
        </p:pic>
      </p:grpSp>
    </p:spTree>
    <p:extLst>
      <p:ext uri="{BB962C8B-B14F-4D97-AF65-F5344CB8AC3E}">
        <p14:creationId xmlns:p14="http://schemas.microsoft.com/office/powerpoint/2010/main" val="36611273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12967" y="1418607"/>
            <a:ext cx="7556500" cy="386430"/>
          </a:xfrm>
          <a:prstGeom prst="rect">
            <a:avLst/>
          </a:prstGeom>
        </p:spPr>
        <p:txBody>
          <a:bodyPr vert="horz" wrap="square" lIns="0" tIns="16933" rIns="0" bIns="0" rtlCol="0">
            <a:spAutoFit/>
          </a:bodyPr>
          <a:lstStyle/>
          <a:p>
            <a:pPr marL="16933">
              <a:spcBef>
                <a:spcPts val="133"/>
              </a:spcBef>
            </a:pPr>
            <a:r>
              <a:rPr sz="2400" spc="-7" dirty="0">
                <a:latin typeface="Consolas"/>
                <a:cs typeface="Consolas"/>
              </a:rPr>
              <a:t>loss</a:t>
            </a:r>
            <a:r>
              <a:rPr sz="2400" spc="-40" dirty="0">
                <a:latin typeface="Consolas"/>
                <a:cs typeface="Consolas"/>
              </a:rPr>
              <a:t> </a:t>
            </a:r>
            <a:r>
              <a:rPr sz="2400" dirty="0">
                <a:latin typeface="Consolas"/>
                <a:cs typeface="Consolas"/>
              </a:rPr>
              <a:t>=</a:t>
            </a:r>
            <a:r>
              <a:rPr sz="2400" spc="-33" dirty="0">
                <a:latin typeface="Consolas"/>
                <a:cs typeface="Consolas"/>
              </a:rPr>
              <a:t> </a:t>
            </a:r>
            <a:r>
              <a:rPr sz="2400" spc="-7" dirty="0">
                <a:latin typeface="Consolas"/>
                <a:cs typeface="Consolas"/>
              </a:rPr>
              <a:t>tf.reduce_mean(tf.square(y</a:t>
            </a:r>
            <a:r>
              <a:rPr sz="2400" spc="-33" dirty="0">
                <a:latin typeface="Consolas"/>
                <a:cs typeface="Consolas"/>
              </a:rPr>
              <a:t> </a:t>
            </a:r>
            <a:r>
              <a:rPr sz="2400" dirty="0">
                <a:latin typeface="Consolas"/>
                <a:cs typeface="Consolas"/>
              </a:rPr>
              <a:t>-</a:t>
            </a:r>
            <a:r>
              <a:rPr sz="2400" spc="-40" dirty="0">
                <a:latin typeface="Consolas"/>
                <a:cs typeface="Consolas"/>
              </a:rPr>
              <a:t> </a:t>
            </a:r>
            <a:r>
              <a:rPr sz="2400" spc="-7" dirty="0">
                <a:latin typeface="Consolas"/>
                <a:cs typeface="Consolas"/>
              </a:rPr>
              <a:t>y_label))</a:t>
            </a:r>
            <a:endParaRPr sz="2400">
              <a:latin typeface="Consolas"/>
              <a:cs typeface="Consolas"/>
            </a:endParaRPr>
          </a:p>
        </p:txBody>
      </p:sp>
      <p:sp>
        <p:nvSpPr>
          <p:cNvPr id="3" name="object 3"/>
          <p:cNvSpPr txBox="1"/>
          <p:nvPr/>
        </p:nvSpPr>
        <p:spPr>
          <a:xfrm>
            <a:off x="512967" y="2002807"/>
            <a:ext cx="8398933" cy="386430"/>
          </a:xfrm>
          <a:prstGeom prst="rect">
            <a:avLst/>
          </a:prstGeom>
        </p:spPr>
        <p:txBody>
          <a:bodyPr vert="horz" wrap="square" lIns="0" tIns="16933" rIns="0" bIns="0" rtlCol="0">
            <a:spAutoFit/>
          </a:bodyPr>
          <a:lstStyle/>
          <a:p>
            <a:pPr marL="16933">
              <a:spcBef>
                <a:spcPts val="133"/>
              </a:spcBef>
            </a:pPr>
            <a:r>
              <a:rPr sz="2400" spc="-7" dirty="0">
                <a:solidFill>
                  <a:srgbClr val="1155CC"/>
                </a:solidFill>
                <a:latin typeface="Consolas"/>
                <a:cs typeface="Consolas"/>
              </a:rPr>
              <a:t>optimizer</a:t>
            </a:r>
            <a:r>
              <a:rPr sz="2400" spc="-67" dirty="0">
                <a:solidFill>
                  <a:srgbClr val="1155CC"/>
                </a:solidFill>
                <a:latin typeface="Consolas"/>
                <a:cs typeface="Consolas"/>
              </a:rPr>
              <a:t> </a:t>
            </a:r>
            <a:r>
              <a:rPr sz="2400" dirty="0">
                <a:solidFill>
                  <a:srgbClr val="1155CC"/>
                </a:solidFill>
                <a:latin typeface="Consolas"/>
                <a:cs typeface="Consolas"/>
              </a:rPr>
              <a:t>=</a:t>
            </a:r>
            <a:r>
              <a:rPr sz="2400" spc="-60" dirty="0">
                <a:solidFill>
                  <a:srgbClr val="1155CC"/>
                </a:solidFill>
                <a:latin typeface="Consolas"/>
                <a:cs typeface="Consolas"/>
              </a:rPr>
              <a:t> </a:t>
            </a:r>
            <a:r>
              <a:rPr sz="2400" spc="-7" dirty="0">
                <a:solidFill>
                  <a:srgbClr val="1155CC"/>
                </a:solidFill>
                <a:latin typeface="Consolas"/>
                <a:cs typeface="Consolas"/>
              </a:rPr>
              <a:t>tf.train.GradientDescentOptimizer(0.5)</a:t>
            </a:r>
            <a:endParaRPr sz="2400">
              <a:latin typeface="Consolas"/>
              <a:cs typeface="Consolas"/>
            </a:endParaRPr>
          </a:p>
        </p:txBody>
      </p:sp>
      <p:sp>
        <p:nvSpPr>
          <p:cNvPr id="4" name="object 4"/>
          <p:cNvSpPr txBox="1"/>
          <p:nvPr/>
        </p:nvSpPr>
        <p:spPr>
          <a:xfrm>
            <a:off x="512967" y="2587008"/>
            <a:ext cx="5387339" cy="386430"/>
          </a:xfrm>
          <a:prstGeom prst="rect">
            <a:avLst/>
          </a:prstGeom>
        </p:spPr>
        <p:txBody>
          <a:bodyPr vert="horz" wrap="square" lIns="0" tIns="16933" rIns="0" bIns="0" rtlCol="0">
            <a:spAutoFit/>
          </a:bodyPr>
          <a:lstStyle/>
          <a:p>
            <a:pPr marL="16933">
              <a:spcBef>
                <a:spcPts val="133"/>
              </a:spcBef>
            </a:pPr>
            <a:r>
              <a:rPr sz="2400" spc="-7" dirty="0">
                <a:solidFill>
                  <a:srgbClr val="37761C"/>
                </a:solidFill>
                <a:latin typeface="Consolas"/>
                <a:cs typeface="Consolas"/>
              </a:rPr>
              <a:t>train</a:t>
            </a:r>
            <a:r>
              <a:rPr sz="2400" spc="-67" dirty="0">
                <a:solidFill>
                  <a:srgbClr val="37761C"/>
                </a:solidFill>
                <a:latin typeface="Consolas"/>
                <a:cs typeface="Consolas"/>
              </a:rPr>
              <a:t> </a:t>
            </a:r>
            <a:r>
              <a:rPr sz="2400" dirty="0">
                <a:solidFill>
                  <a:srgbClr val="37761C"/>
                </a:solidFill>
                <a:latin typeface="Consolas"/>
                <a:cs typeface="Consolas"/>
              </a:rPr>
              <a:t>=</a:t>
            </a:r>
            <a:r>
              <a:rPr sz="2400" spc="-67" dirty="0">
                <a:solidFill>
                  <a:srgbClr val="37761C"/>
                </a:solidFill>
                <a:latin typeface="Consolas"/>
                <a:cs typeface="Consolas"/>
              </a:rPr>
              <a:t> </a:t>
            </a:r>
            <a:r>
              <a:rPr sz="2400" spc="-7" dirty="0">
                <a:solidFill>
                  <a:srgbClr val="37761C"/>
                </a:solidFill>
                <a:latin typeface="Consolas"/>
                <a:cs typeface="Consolas"/>
              </a:rPr>
              <a:t>optimizer.minimize(loss)</a:t>
            </a:r>
            <a:endParaRPr sz="2400">
              <a:latin typeface="Consolas"/>
              <a:cs typeface="Consolas"/>
            </a:endParaRPr>
          </a:p>
        </p:txBody>
      </p:sp>
      <p:sp>
        <p:nvSpPr>
          <p:cNvPr id="5" name="object 5"/>
          <p:cNvSpPr txBox="1"/>
          <p:nvPr/>
        </p:nvSpPr>
        <p:spPr>
          <a:xfrm>
            <a:off x="512967" y="3171207"/>
            <a:ext cx="4380653" cy="386430"/>
          </a:xfrm>
          <a:prstGeom prst="rect">
            <a:avLst/>
          </a:prstGeom>
        </p:spPr>
        <p:txBody>
          <a:bodyPr vert="horz" wrap="square" lIns="0" tIns="16933" rIns="0" bIns="0" rtlCol="0">
            <a:spAutoFit/>
          </a:bodyPr>
          <a:lstStyle/>
          <a:p>
            <a:pPr marL="16933">
              <a:spcBef>
                <a:spcPts val="133"/>
              </a:spcBef>
            </a:pPr>
            <a:r>
              <a:rPr sz="2400" spc="-7" dirty="0">
                <a:latin typeface="Consolas"/>
                <a:cs typeface="Consolas"/>
              </a:rPr>
              <a:t>with</a:t>
            </a:r>
            <a:r>
              <a:rPr sz="2400" spc="-47" dirty="0">
                <a:latin typeface="Consolas"/>
                <a:cs typeface="Consolas"/>
              </a:rPr>
              <a:t> </a:t>
            </a:r>
            <a:r>
              <a:rPr sz="2400" spc="-7" dirty="0">
                <a:latin typeface="Consolas"/>
                <a:cs typeface="Consolas"/>
              </a:rPr>
              <a:t>tf.Session()</a:t>
            </a:r>
            <a:r>
              <a:rPr sz="2400" spc="-40" dirty="0">
                <a:latin typeface="Consolas"/>
                <a:cs typeface="Consolas"/>
              </a:rPr>
              <a:t> </a:t>
            </a:r>
            <a:r>
              <a:rPr sz="2400" spc="-7" dirty="0">
                <a:latin typeface="Consolas"/>
                <a:cs typeface="Consolas"/>
              </a:rPr>
              <a:t>as</a:t>
            </a:r>
            <a:r>
              <a:rPr sz="2400" spc="-47" dirty="0">
                <a:latin typeface="Consolas"/>
                <a:cs typeface="Consolas"/>
              </a:rPr>
              <a:t> </a:t>
            </a:r>
            <a:r>
              <a:rPr sz="2400" spc="-7" dirty="0">
                <a:latin typeface="Consolas"/>
                <a:cs typeface="Consolas"/>
              </a:rPr>
              <a:t>sess:</a:t>
            </a:r>
            <a:endParaRPr sz="2400">
              <a:latin typeface="Consolas"/>
              <a:cs typeface="Consolas"/>
            </a:endParaRPr>
          </a:p>
        </p:txBody>
      </p:sp>
      <p:sp>
        <p:nvSpPr>
          <p:cNvPr id="6" name="object 6"/>
          <p:cNvSpPr txBox="1"/>
          <p:nvPr/>
        </p:nvSpPr>
        <p:spPr>
          <a:xfrm>
            <a:off x="847636" y="3755407"/>
            <a:ext cx="6559973" cy="386430"/>
          </a:xfrm>
          <a:prstGeom prst="rect">
            <a:avLst/>
          </a:prstGeom>
        </p:spPr>
        <p:txBody>
          <a:bodyPr vert="horz" wrap="square" lIns="0" tIns="16933" rIns="0" bIns="0" rtlCol="0">
            <a:spAutoFit/>
          </a:bodyPr>
          <a:lstStyle/>
          <a:p>
            <a:pPr marL="16933">
              <a:spcBef>
                <a:spcPts val="133"/>
              </a:spcBef>
            </a:pPr>
            <a:r>
              <a:rPr sz="2400" spc="-7" dirty="0">
                <a:latin typeface="Consolas"/>
                <a:cs typeface="Consolas"/>
              </a:rPr>
              <a:t>sess.run(tf.initialize_all_variables())</a:t>
            </a:r>
            <a:endParaRPr sz="2400">
              <a:latin typeface="Consolas"/>
              <a:cs typeface="Consolas"/>
            </a:endParaRPr>
          </a:p>
        </p:txBody>
      </p:sp>
      <p:sp>
        <p:nvSpPr>
          <p:cNvPr id="7" name="object 7"/>
          <p:cNvSpPr txBox="1"/>
          <p:nvPr/>
        </p:nvSpPr>
        <p:spPr>
          <a:xfrm>
            <a:off x="847637" y="4339607"/>
            <a:ext cx="3546687" cy="386430"/>
          </a:xfrm>
          <a:prstGeom prst="rect">
            <a:avLst/>
          </a:prstGeom>
        </p:spPr>
        <p:txBody>
          <a:bodyPr vert="horz" wrap="square" lIns="0" tIns="16933" rIns="0" bIns="0" rtlCol="0">
            <a:spAutoFit/>
          </a:bodyPr>
          <a:lstStyle/>
          <a:p>
            <a:pPr marL="16933">
              <a:spcBef>
                <a:spcPts val="133"/>
              </a:spcBef>
            </a:pPr>
            <a:r>
              <a:rPr sz="2400" spc="-7" dirty="0">
                <a:latin typeface="Consolas"/>
                <a:cs typeface="Consolas"/>
              </a:rPr>
              <a:t>for</a:t>
            </a:r>
            <a:r>
              <a:rPr sz="2400" spc="-47" dirty="0">
                <a:latin typeface="Consolas"/>
                <a:cs typeface="Consolas"/>
              </a:rPr>
              <a:t> </a:t>
            </a:r>
            <a:r>
              <a:rPr sz="2400" dirty="0">
                <a:latin typeface="Consolas"/>
                <a:cs typeface="Consolas"/>
              </a:rPr>
              <a:t>i</a:t>
            </a:r>
            <a:r>
              <a:rPr sz="2400" spc="-47" dirty="0">
                <a:latin typeface="Consolas"/>
                <a:cs typeface="Consolas"/>
              </a:rPr>
              <a:t> </a:t>
            </a:r>
            <a:r>
              <a:rPr sz="2400" spc="-7" dirty="0">
                <a:latin typeface="Consolas"/>
                <a:cs typeface="Consolas"/>
              </a:rPr>
              <a:t>in</a:t>
            </a:r>
            <a:r>
              <a:rPr sz="2400" spc="-47" dirty="0">
                <a:latin typeface="Consolas"/>
                <a:cs typeface="Consolas"/>
              </a:rPr>
              <a:t> </a:t>
            </a:r>
            <a:r>
              <a:rPr sz="2400" spc="-7" dirty="0">
                <a:latin typeface="Consolas"/>
                <a:cs typeface="Consolas"/>
              </a:rPr>
              <a:t>range(1000):</a:t>
            </a:r>
            <a:endParaRPr sz="2400">
              <a:latin typeface="Consolas"/>
              <a:cs typeface="Consolas"/>
            </a:endParaRPr>
          </a:p>
        </p:txBody>
      </p:sp>
      <p:sp>
        <p:nvSpPr>
          <p:cNvPr id="8" name="object 8"/>
          <p:cNvSpPr txBox="1"/>
          <p:nvPr/>
        </p:nvSpPr>
        <p:spPr>
          <a:xfrm>
            <a:off x="1182307" y="4923807"/>
            <a:ext cx="6383867" cy="386430"/>
          </a:xfrm>
          <a:prstGeom prst="rect">
            <a:avLst/>
          </a:prstGeom>
        </p:spPr>
        <p:txBody>
          <a:bodyPr vert="horz" wrap="square" lIns="0" tIns="16933" rIns="0" bIns="0" rtlCol="0">
            <a:spAutoFit/>
          </a:bodyPr>
          <a:lstStyle/>
          <a:p>
            <a:pPr marL="16933">
              <a:spcBef>
                <a:spcPts val="133"/>
              </a:spcBef>
            </a:pPr>
            <a:r>
              <a:rPr sz="2400" spc="-7" dirty="0">
                <a:solidFill>
                  <a:srgbClr val="EE6C00"/>
                </a:solidFill>
                <a:latin typeface="Consolas"/>
                <a:cs typeface="Consolas"/>
              </a:rPr>
              <a:t>sess.run(train,</a:t>
            </a:r>
            <a:r>
              <a:rPr sz="2400" spc="-67" dirty="0">
                <a:solidFill>
                  <a:srgbClr val="EE6C00"/>
                </a:solidFill>
                <a:latin typeface="Consolas"/>
                <a:cs typeface="Consolas"/>
              </a:rPr>
              <a:t> </a:t>
            </a:r>
            <a:r>
              <a:rPr sz="2400" spc="-7" dirty="0">
                <a:solidFill>
                  <a:srgbClr val="EE6C00"/>
                </a:solidFill>
                <a:latin typeface="Consolas"/>
                <a:cs typeface="Consolas"/>
              </a:rPr>
              <a:t>feed_dict={x:</a:t>
            </a:r>
            <a:r>
              <a:rPr sz="2400" spc="-60" dirty="0">
                <a:solidFill>
                  <a:srgbClr val="EE6C00"/>
                </a:solidFill>
                <a:latin typeface="Consolas"/>
                <a:cs typeface="Consolas"/>
              </a:rPr>
              <a:t> </a:t>
            </a:r>
            <a:r>
              <a:rPr sz="2400" spc="-7" dirty="0">
                <a:solidFill>
                  <a:srgbClr val="EE6C00"/>
                </a:solidFill>
                <a:latin typeface="Consolas"/>
                <a:cs typeface="Consolas"/>
              </a:rPr>
              <a:t>x_in[i],</a:t>
            </a:r>
            <a:endParaRPr sz="2400">
              <a:latin typeface="Consolas"/>
              <a:cs typeface="Consolas"/>
            </a:endParaRPr>
          </a:p>
        </p:txBody>
      </p:sp>
      <p:sp>
        <p:nvSpPr>
          <p:cNvPr id="9" name="object 9"/>
          <p:cNvSpPr txBox="1"/>
          <p:nvPr/>
        </p:nvSpPr>
        <p:spPr>
          <a:xfrm>
            <a:off x="5724436" y="5508008"/>
            <a:ext cx="3044613" cy="386430"/>
          </a:xfrm>
          <a:prstGeom prst="rect">
            <a:avLst/>
          </a:prstGeom>
        </p:spPr>
        <p:txBody>
          <a:bodyPr vert="horz" wrap="square" lIns="0" tIns="16933" rIns="0" bIns="0" rtlCol="0">
            <a:spAutoFit/>
          </a:bodyPr>
          <a:lstStyle/>
          <a:p>
            <a:pPr marL="16933">
              <a:spcBef>
                <a:spcPts val="133"/>
              </a:spcBef>
            </a:pPr>
            <a:r>
              <a:rPr sz="2400" spc="-7" dirty="0">
                <a:solidFill>
                  <a:srgbClr val="EE6C00"/>
                </a:solidFill>
                <a:latin typeface="Consolas"/>
                <a:cs typeface="Consolas"/>
              </a:rPr>
              <a:t>y_label:</a:t>
            </a:r>
            <a:r>
              <a:rPr sz="2400" spc="-120" dirty="0">
                <a:solidFill>
                  <a:srgbClr val="EE6C00"/>
                </a:solidFill>
                <a:latin typeface="Consolas"/>
                <a:cs typeface="Consolas"/>
              </a:rPr>
              <a:t> </a:t>
            </a:r>
            <a:r>
              <a:rPr sz="2400" spc="-7" dirty="0">
                <a:solidFill>
                  <a:srgbClr val="EE6C00"/>
                </a:solidFill>
                <a:latin typeface="Consolas"/>
                <a:cs typeface="Consolas"/>
              </a:rPr>
              <a:t>y_in[i]})</a:t>
            </a:r>
            <a:endParaRPr sz="2400">
              <a:latin typeface="Consolas"/>
              <a:cs typeface="Consolas"/>
            </a:endParaRPr>
          </a:p>
        </p:txBody>
      </p:sp>
      <p:sp>
        <p:nvSpPr>
          <p:cNvPr id="10" name="object 10"/>
          <p:cNvSpPr txBox="1">
            <a:spLocks noGrp="1"/>
          </p:cNvSpPr>
          <p:nvPr>
            <p:ph type="title"/>
          </p:nvPr>
        </p:nvSpPr>
        <p:spPr>
          <a:xfrm>
            <a:off x="512967" y="467961"/>
            <a:ext cx="5826760" cy="755762"/>
          </a:xfrm>
          <a:prstGeom prst="rect">
            <a:avLst/>
          </a:prstGeom>
        </p:spPr>
        <p:txBody>
          <a:bodyPr vert="horz" wrap="square" lIns="0" tIns="16933" rIns="0" bIns="0" rtlCol="0" anchor="ctr">
            <a:spAutoFit/>
          </a:bodyPr>
          <a:lstStyle/>
          <a:p>
            <a:pPr marL="16933">
              <a:lnSpc>
                <a:spcPct val="100000"/>
              </a:lnSpc>
              <a:spcBef>
                <a:spcPts val="133"/>
              </a:spcBef>
            </a:pPr>
            <a:r>
              <a:rPr sz="4800" spc="-127" dirty="0"/>
              <a:t>Puttin</a:t>
            </a:r>
            <a:r>
              <a:rPr sz="4800" spc="-133" dirty="0"/>
              <a:t>g</a:t>
            </a:r>
            <a:r>
              <a:rPr sz="4800" spc="-140" dirty="0"/>
              <a:t> </a:t>
            </a:r>
            <a:r>
              <a:rPr sz="4800" spc="-152" dirty="0"/>
              <a:t>i</a:t>
            </a:r>
            <a:r>
              <a:rPr sz="4800" spc="-213" dirty="0"/>
              <a:t>t</a:t>
            </a:r>
            <a:r>
              <a:rPr sz="4800" spc="-140" dirty="0"/>
              <a:t> </a:t>
            </a:r>
            <a:r>
              <a:rPr sz="4800" spc="-20" dirty="0"/>
              <a:t>al</a:t>
            </a:r>
            <a:r>
              <a:rPr sz="4800" spc="-13" dirty="0"/>
              <a:t>l</a:t>
            </a:r>
            <a:r>
              <a:rPr sz="4800" spc="-140" dirty="0"/>
              <a:t> </a:t>
            </a:r>
            <a:r>
              <a:rPr sz="4800" spc="-167" dirty="0"/>
              <a:t>together</a:t>
            </a:r>
            <a:endParaRPr sz="4800" dirty="0"/>
          </a:p>
        </p:txBody>
      </p:sp>
      <p:sp>
        <p:nvSpPr>
          <p:cNvPr id="11" name="object 11"/>
          <p:cNvSpPr/>
          <p:nvPr/>
        </p:nvSpPr>
        <p:spPr>
          <a:xfrm>
            <a:off x="8906599" y="1377004"/>
            <a:ext cx="370840" cy="443653"/>
          </a:xfrm>
          <a:custGeom>
            <a:avLst/>
            <a:gdLst/>
            <a:ahLst/>
            <a:cxnLst/>
            <a:rect l="l" t="t" r="r" b="b"/>
            <a:pathLst>
              <a:path w="278129" h="332740">
                <a:moveTo>
                  <a:pt x="0" y="0"/>
                </a:moveTo>
                <a:lnTo>
                  <a:pt x="54066" y="1819"/>
                </a:lnTo>
                <a:lnTo>
                  <a:pt x="98217" y="6780"/>
                </a:lnTo>
                <a:lnTo>
                  <a:pt x="127984" y="14138"/>
                </a:lnTo>
                <a:lnTo>
                  <a:pt x="138899" y="23148"/>
                </a:lnTo>
                <a:lnTo>
                  <a:pt x="138899" y="114093"/>
                </a:lnTo>
                <a:lnTo>
                  <a:pt x="149815" y="123104"/>
                </a:lnTo>
                <a:lnTo>
                  <a:pt x="179582" y="130462"/>
                </a:lnTo>
                <a:lnTo>
                  <a:pt x="223733" y="135423"/>
                </a:lnTo>
                <a:lnTo>
                  <a:pt x="277799" y="137242"/>
                </a:lnTo>
                <a:lnTo>
                  <a:pt x="223733" y="139062"/>
                </a:lnTo>
                <a:lnTo>
                  <a:pt x="179582" y="144023"/>
                </a:lnTo>
                <a:lnTo>
                  <a:pt x="149815" y="151381"/>
                </a:lnTo>
                <a:lnTo>
                  <a:pt x="138899" y="160391"/>
                </a:lnTo>
                <a:lnTo>
                  <a:pt x="138899" y="309013"/>
                </a:lnTo>
                <a:lnTo>
                  <a:pt x="127984" y="318024"/>
                </a:lnTo>
                <a:lnTo>
                  <a:pt x="98217" y="325382"/>
                </a:lnTo>
                <a:lnTo>
                  <a:pt x="54066" y="330343"/>
                </a:lnTo>
                <a:lnTo>
                  <a:pt x="0" y="332162"/>
                </a:lnTo>
              </a:path>
            </a:pathLst>
          </a:custGeom>
          <a:ln w="28574">
            <a:solidFill>
              <a:srgbClr val="595959"/>
            </a:solidFill>
          </a:ln>
        </p:spPr>
        <p:txBody>
          <a:bodyPr wrap="square" lIns="0" tIns="0" rIns="0" bIns="0" rtlCol="0"/>
          <a:lstStyle/>
          <a:p>
            <a:endParaRPr sz="2400"/>
          </a:p>
        </p:txBody>
      </p:sp>
      <p:sp>
        <p:nvSpPr>
          <p:cNvPr id="12" name="object 12"/>
          <p:cNvSpPr txBox="1"/>
          <p:nvPr/>
        </p:nvSpPr>
        <p:spPr>
          <a:xfrm>
            <a:off x="9374366" y="1395963"/>
            <a:ext cx="1403773"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Define</a:t>
            </a:r>
            <a:r>
              <a:rPr sz="1867" spc="-60" dirty="0">
                <a:latin typeface="Arial"/>
                <a:cs typeface="Arial"/>
              </a:rPr>
              <a:t> </a:t>
            </a:r>
            <a:r>
              <a:rPr sz="1867" dirty="0">
                <a:latin typeface="Arial"/>
                <a:cs typeface="Arial"/>
              </a:rPr>
              <a:t>a</a:t>
            </a:r>
            <a:r>
              <a:rPr sz="1867" spc="-60" dirty="0">
                <a:latin typeface="Arial"/>
                <a:cs typeface="Arial"/>
              </a:rPr>
              <a:t> </a:t>
            </a:r>
            <a:r>
              <a:rPr sz="1867" spc="-7" dirty="0">
                <a:latin typeface="Arial"/>
                <a:cs typeface="Arial"/>
              </a:rPr>
              <a:t>loss</a:t>
            </a:r>
            <a:endParaRPr sz="1867">
              <a:latin typeface="Arial"/>
              <a:cs typeface="Arial"/>
            </a:endParaRPr>
          </a:p>
        </p:txBody>
      </p:sp>
      <p:sp>
        <p:nvSpPr>
          <p:cNvPr id="13" name="object 13"/>
          <p:cNvSpPr/>
          <p:nvPr/>
        </p:nvSpPr>
        <p:spPr>
          <a:xfrm>
            <a:off x="8906599" y="1977404"/>
            <a:ext cx="370840" cy="443653"/>
          </a:xfrm>
          <a:custGeom>
            <a:avLst/>
            <a:gdLst/>
            <a:ahLst/>
            <a:cxnLst/>
            <a:rect l="l" t="t" r="r" b="b"/>
            <a:pathLst>
              <a:path w="278129" h="332739">
                <a:moveTo>
                  <a:pt x="0" y="0"/>
                </a:moveTo>
                <a:lnTo>
                  <a:pt x="54066" y="1819"/>
                </a:lnTo>
                <a:lnTo>
                  <a:pt x="98217" y="6780"/>
                </a:lnTo>
                <a:lnTo>
                  <a:pt x="127984" y="14138"/>
                </a:lnTo>
                <a:lnTo>
                  <a:pt x="138899" y="23148"/>
                </a:lnTo>
                <a:lnTo>
                  <a:pt x="138899" y="114093"/>
                </a:lnTo>
                <a:lnTo>
                  <a:pt x="149815" y="123104"/>
                </a:lnTo>
                <a:lnTo>
                  <a:pt x="179582" y="130462"/>
                </a:lnTo>
                <a:lnTo>
                  <a:pt x="223733" y="135423"/>
                </a:lnTo>
                <a:lnTo>
                  <a:pt x="277799" y="137242"/>
                </a:lnTo>
                <a:lnTo>
                  <a:pt x="223733" y="139062"/>
                </a:lnTo>
                <a:lnTo>
                  <a:pt x="179582" y="144023"/>
                </a:lnTo>
                <a:lnTo>
                  <a:pt x="149815" y="151381"/>
                </a:lnTo>
                <a:lnTo>
                  <a:pt x="138899" y="160391"/>
                </a:lnTo>
                <a:lnTo>
                  <a:pt x="138899" y="309013"/>
                </a:lnTo>
                <a:lnTo>
                  <a:pt x="127984" y="318024"/>
                </a:lnTo>
                <a:lnTo>
                  <a:pt x="98217" y="325382"/>
                </a:lnTo>
                <a:lnTo>
                  <a:pt x="54066" y="330343"/>
                </a:lnTo>
                <a:lnTo>
                  <a:pt x="0" y="332162"/>
                </a:lnTo>
              </a:path>
            </a:pathLst>
          </a:custGeom>
          <a:ln w="28574">
            <a:solidFill>
              <a:srgbClr val="595959"/>
            </a:solidFill>
          </a:ln>
        </p:spPr>
        <p:txBody>
          <a:bodyPr wrap="square" lIns="0" tIns="0" rIns="0" bIns="0" rtlCol="0"/>
          <a:lstStyle/>
          <a:p>
            <a:endParaRPr sz="2400"/>
          </a:p>
        </p:txBody>
      </p:sp>
      <p:sp>
        <p:nvSpPr>
          <p:cNvPr id="14" name="object 14"/>
          <p:cNvSpPr txBox="1"/>
          <p:nvPr/>
        </p:nvSpPr>
        <p:spPr>
          <a:xfrm>
            <a:off x="9374365" y="1996359"/>
            <a:ext cx="2101427" cy="1099511"/>
          </a:xfrm>
          <a:prstGeom prst="rect">
            <a:avLst/>
          </a:prstGeom>
        </p:spPr>
        <p:txBody>
          <a:bodyPr vert="horz" wrap="square" lIns="0" tIns="16933" rIns="0" bIns="0" rtlCol="0">
            <a:spAutoFit/>
          </a:bodyPr>
          <a:lstStyle/>
          <a:p>
            <a:pPr marL="16933">
              <a:spcBef>
                <a:spcPts val="133"/>
              </a:spcBef>
            </a:pPr>
            <a:r>
              <a:rPr sz="1867" spc="-7" dirty="0">
                <a:solidFill>
                  <a:srgbClr val="1155CC"/>
                </a:solidFill>
                <a:latin typeface="Arial"/>
                <a:cs typeface="Arial"/>
              </a:rPr>
              <a:t>Create</a:t>
            </a:r>
            <a:r>
              <a:rPr sz="1867" spc="-60" dirty="0">
                <a:solidFill>
                  <a:srgbClr val="1155CC"/>
                </a:solidFill>
                <a:latin typeface="Arial"/>
                <a:cs typeface="Arial"/>
              </a:rPr>
              <a:t> </a:t>
            </a:r>
            <a:r>
              <a:rPr sz="1867" spc="-7" dirty="0">
                <a:solidFill>
                  <a:srgbClr val="1155CC"/>
                </a:solidFill>
                <a:latin typeface="Arial"/>
                <a:cs typeface="Arial"/>
              </a:rPr>
              <a:t>an</a:t>
            </a:r>
            <a:r>
              <a:rPr sz="1867" spc="-53" dirty="0">
                <a:solidFill>
                  <a:srgbClr val="1155CC"/>
                </a:solidFill>
                <a:latin typeface="Arial"/>
                <a:cs typeface="Arial"/>
              </a:rPr>
              <a:t> </a:t>
            </a:r>
            <a:r>
              <a:rPr sz="1867" spc="-7" dirty="0">
                <a:solidFill>
                  <a:srgbClr val="1155CC"/>
                </a:solidFill>
                <a:latin typeface="Arial"/>
                <a:cs typeface="Arial"/>
              </a:rPr>
              <a:t>optimizer</a:t>
            </a:r>
            <a:endParaRPr sz="1867">
              <a:latin typeface="Arial"/>
              <a:cs typeface="Arial"/>
            </a:endParaRPr>
          </a:p>
          <a:p>
            <a:pPr marL="16933" marR="100751">
              <a:lnSpc>
                <a:spcPts val="2200"/>
              </a:lnSpc>
              <a:spcBef>
                <a:spcPts val="1753"/>
              </a:spcBef>
            </a:pPr>
            <a:r>
              <a:rPr sz="1867" spc="-7" dirty="0">
                <a:solidFill>
                  <a:srgbClr val="37761C"/>
                </a:solidFill>
                <a:latin typeface="Arial"/>
                <a:cs typeface="Arial"/>
              </a:rPr>
              <a:t>Op</a:t>
            </a:r>
            <a:r>
              <a:rPr sz="1867" spc="-47" dirty="0">
                <a:solidFill>
                  <a:srgbClr val="37761C"/>
                </a:solidFill>
                <a:latin typeface="Arial"/>
                <a:cs typeface="Arial"/>
              </a:rPr>
              <a:t> </a:t>
            </a:r>
            <a:r>
              <a:rPr sz="1867" spc="-7" dirty="0">
                <a:solidFill>
                  <a:srgbClr val="37761C"/>
                </a:solidFill>
                <a:latin typeface="Arial"/>
                <a:cs typeface="Arial"/>
              </a:rPr>
              <a:t>to</a:t>
            </a:r>
            <a:r>
              <a:rPr sz="1867" spc="-47" dirty="0">
                <a:solidFill>
                  <a:srgbClr val="37761C"/>
                </a:solidFill>
                <a:latin typeface="Arial"/>
                <a:cs typeface="Arial"/>
              </a:rPr>
              <a:t> </a:t>
            </a:r>
            <a:r>
              <a:rPr sz="1867" dirty="0">
                <a:solidFill>
                  <a:srgbClr val="37761C"/>
                </a:solidFill>
                <a:latin typeface="Arial"/>
                <a:cs typeface="Arial"/>
              </a:rPr>
              <a:t>minimize</a:t>
            </a:r>
            <a:r>
              <a:rPr sz="1867" spc="-47" dirty="0">
                <a:solidFill>
                  <a:srgbClr val="37761C"/>
                </a:solidFill>
                <a:latin typeface="Arial"/>
                <a:cs typeface="Arial"/>
              </a:rPr>
              <a:t> </a:t>
            </a:r>
            <a:r>
              <a:rPr sz="1867" spc="-7" dirty="0">
                <a:solidFill>
                  <a:srgbClr val="37761C"/>
                </a:solidFill>
                <a:latin typeface="Arial"/>
                <a:cs typeface="Arial"/>
              </a:rPr>
              <a:t>the </a:t>
            </a:r>
            <a:r>
              <a:rPr sz="1867" spc="-500" dirty="0">
                <a:solidFill>
                  <a:srgbClr val="37761C"/>
                </a:solidFill>
                <a:latin typeface="Arial"/>
                <a:cs typeface="Arial"/>
              </a:rPr>
              <a:t> </a:t>
            </a:r>
            <a:r>
              <a:rPr sz="1867" spc="-7" dirty="0">
                <a:solidFill>
                  <a:srgbClr val="37761C"/>
                </a:solidFill>
                <a:latin typeface="Arial"/>
                <a:cs typeface="Arial"/>
              </a:rPr>
              <a:t>loss</a:t>
            </a:r>
            <a:endParaRPr sz="1867">
              <a:latin typeface="Arial"/>
              <a:cs typeface="Arial"/>
            </a:endParaRPr>
          </a:p>
        </p:txBody>
      </p:sp>
      <p:sp>
        <p:nvSpPr>
          <p:cNvPr id="15" name="object 15"/>
          <p:cNvSpPr/>
          <p:nvPr/>
        </p:nvSpPr>
        <p:spPr>
          <a:xfrm>
            <a:off x="8906599" y="2610671"/>
            <a:ext cx="370840" cy="443653"/>
          </a:xfrm>
          <a:custGeom>
            <a:avLst/>
            <a:gdLst/>
            <a:ahLst/>
            <a:cxnLst/>
            <a:rect l="l" t="t" r="r" b="b"/>
            <a:pathLst>
              <a:path w="278129" h="332739">
                <a:moveTo>
                  <a:pt x="0" y="0"/>
                </a:moveTo>
                <a:lnTo>
                  <a:pt x="54066" y="1819"/>
                </a:lnTo>
                <a:lnTo>
                  <a:pt x="98217" y="6780"/>
                </a:lnTo>
                <a:lnTo>
                  <a:pt x="127984" y="14138"/>
                </a:lnTo>
                <a:lnTo>
                  <a:pt x="138899" y="23149"/>
                </a:lnTo>
                <a:lnTo>
                  <a:pt x="138899" y="114093"/>
                </a:lnTo>
                <a:lnTo>
                  <a:pt x="149815" y="123104"/>
                </a:lnTo>
                <a:lnTo>
                  <a:pt x="179582" y="130462"/>
                </a:lnTo>
                <a:lnTo>
                  <a:pt x="223733" y="135423"/>
                </a:lnTo>
                <a:lnTo>
                  <a:pt x="277799" y="137242"/>
                </a:lnTo>
                <a:lnTo>
                  <a:pt x="223733" y="139062"/>
                </a:lnTo>
                <a:lnTo>
                  <a:pt x="179582" y="144023"/>
                </a:lnTo>
                <a:lnTo>
                  <a:pt x="149815" y="151381"/>
                </a:lnTo>
                <a:lnTo>
                  <a:pt x="138899" y="160391"/>
                </a:lnTo>
                <a:lnTo>
                  <a:pt x="138899" y="309013"/>
                </a:lnTo>
                <a:lnTo>
                  <a:pt x="127984" y="318024"/>
                </a:lnTo>
                <a:lnTo>
                  <a:pt x="98217" y="325382"/>
                </a:lnTo>
                <a:lnTo>
                  <a:pt x="54066" y="330343"/>
                </a:lnTo>
                <a:lnTo>
                  <a:pt x="0" y="332162"/>
                </a:lnTo>
              </a:path>
            </a:pathLst>
          </a:custGeom>
          <a:ln w="28574">
            <a:solidFill>
              <a:srgbClr val="595959"/>
            </a:solidFill>
          </a:ln>
        </p:spPr>
        <p:txBody>
          <a:bodyPr wrap="square" lIns="0" tIns="0" rIns="0" bIns="0" rtlCol="0"/>
          <a:lstStyle/>
          <a:p>
            <a:endParaRPr sz="2400"/>
          </a:p>
        </p:txBody>
      </p:sp>
      <p:sp>
        <p:nvSpPr>
          <p:cNvPr id="16" name="object 16"/>
          <p:cNvSpPr/>
          <p:nvPr/>
        </p:nvSpPr>
        <p:spPr>
          <a:xfrm>
            <a:off x="8906599" y="3808954"/>
            <a:ext cx="370840" cy="2846493"/>
          </a:xfrm>
          <a:custGeom>
            <a:avLst/>
            <a:gdLst/>
            <a:ahLst/>
            <a:cxnLst/>
            <a:rect l="l" t="t" r="r" b="b"/>
            <a:pathLst>
              <a:path w="278129" h="2134870">
                <a:moveTo>
                  <a:pt x="0" y="396713"/>
                </a:moveTo>
                <a:lnTo>
                  <a:pt x="54066" y="398533"/>
                </a:lnTo>
                <a:lnTo>
                  <a:pt x="98217" y="403494"/>
                </a:lnTo>
                <a:lnTo>
                  <a:pt x="127984" y="410852"/>
                </a:lnTo>
                <a:lnTo>
                  <a:pt x="138899" y="419862"/>
                </a:lnTo>
                <a:lnTo>
                  <a:pt x="138899" y="1091485"/>
                </a:lnTo>
                <a:lnTo>
                  <a:pt x="149815" y="1100495"/>
                </a:lnTo>
                <a:lnTo>
                  <a:pt x="179582" y="1107853"/>
                </a:lnTo>
                <a:lnTo>
                  <a:pt x="223733" y="1112814"/>
                </a:lnTo>
                <a:lnTo>
                  <a:pt x="277799" y="1114633"/>
                </a:lnTo>
                <a:lnTo>
                  <a:pt x="223733" y="1116453"/>
                </a:lnTo>
                <a:lnTo>
                  <a:pt x="179582" y="1121414"/>
                </a:lnTo>
                <a:lnTo>
                  <a:pt x="149815" y="1128772"/>
                </a:lnTo>
                <a:lnTo>
                  <a:pt x="138899" y="1137783"/>
                </a:lnTo>
                <a:lnTo>
                  <a:pt x="138899" y="2111113"/>
                </a:lnTo>
                <a:lnTo>
                  <a:pt x="127984" y="2120123"/>
                </a:lnTo>
                <a:lnTo>
                  <a:pt x="98217" y="2127482"/>
                </a:lnTo>
                <a:lnTo>
                  <a:pt x="54066" y="2132443"/>
                </a:lnTo>
                <a:lnTo>
                  <a:pt x="0" y="2134262"/>
                </a:lnTo>
              </a:path>
              <a:path w="278129" h="2134870">
                <a:moveTo>
                  <a:pt x="0" y="0"/>
                </a:moveTo>
                <a:lnTo>
                  <a:pt x="54066" y="1819"/>
                </a:lnTo>
                <a:lnTo>
                  <a:pt x="98217" y="6780"/>
                </a:lnTo>
                <a:lnTo>
                  <a:pt x="127984" y="14138"/>
                </a:lnTo>
                <a:lnTo>
                  <a:pt x="138899" y="23149"/>
                </a:lnTo>
                <a:lnTo>
                  <a:pt x="138899" y="114093"/>
                </a:lnTo>
                <a:lnTo>
                  <a:pt x="149815" y="123104"/>
                </a:lnTo>
                <a:lnTo>
                  <a:pt x="179582" y="130462"/>
                </a:lnTo>
                <a:lnTo>
                  <a:pt x="223733" y="135423"/>
                </a:lnTo>
                <a:lnTo>
                  <a:pt x="277799" y="137242"/>
                </a:lnTo>
                <a:lnTo>
                  <a:pt x="223733" y="139062"/>
                </a:lnTo>
                <a:lnTo>
                  <a:pt x="179582" y="144023"/>
                </a:lnTo>
                <a:lnTo>
                  <a:pt x="149815" y="151381"/>
                </a:lnTo>
                <a:lnTo>
                  <a:pt x="138899" y="160391"/>
                </a:lnTo>
                <a:lnTo>
                  <a:pt x="138899" y="309013"/>
                </a:lnTo>
                <a:lnTo>
                  <a:pt x="127984" y="318024"/>
                </a:lnTo>
                <a:lnTo>
                  <a:pt x="98217" y="325382"/>
                </a:lnTo>
                <a:lnTo>
                  <a:pt x="54066" y="330343"/>
                </a:lnTo>
                <a:lnTo>
                  <a:pt x="0" y="332162"/>
                </a:lnTo>
              </a:path>
            </a:pathLst>
          </a:custGeom>
          <a:ln w="28574">
            <a:solidFill>
              <a:srgbClr val="595959"/>
            </a:solidFill>
          </a:ln>
        </p:spPr>
        <p:txBody>
          <a:bodyPr wrap="square" lIns="0" tIns="0" rIns="0" bIns="0" rtlCol="0"/>
          <a:lstStyle/>
          <a:p>
            <a:endParaRPr sz="2400"/>
          </a:p>
        </p:txBody>
      </p:sp>
      <p:sp>
        <p:nvSpPr>
          <p:cNvPr id="17" name="object 17"/>
          <p:cNvSpPr txBox="1"/>
          <p:nvPr/>
        </p:nvSpPr>
        <p:spPr>
          <a:xfrm>
            <a:off x="9374366" y="5000201"/>
            <a:ext cx="1846580" cy="595035"/>
          </a:xfrm>
          <a:prstGeom prst="rect">
            <a:avLst/>
          </a:prstGeom>
        </p:spPr>
        <p:txBody>
          <a:bodyPr vert="horz" wrap="square" lIns="0" tIns="30480" rIns="0" bIns="0" rtlCol="0">
            <a:spAutoFit/>
          </a:bodyPr>
          <a:lstStyle/>
          <a:p>
            <a:pPr marL="16933" marR="6773">
              <a:lnSpc>
                <a:spcPts val="2200"/>
              </a:lnSpc>
              <a:spcBef>
                <a:spcPts val="240"/>
              </a:spcBef>
            </a:pPr>
            <a:r>
              <a:rPr sz="1867" spc="-7" dirty="0">
                <a:solidFill>
                  <a:srgbClr val="EE6C00"/>
                </a:solidFill>
                <a:latin typeface="Arial"/>
                <a:cs typeface="Arial"/>
              </a:rPr>
              <a:t>Iteratively</a:t>
            </a:r>
            <a:r>
              <a:rPr sz="1867" spc="-67" dirty="0">
                <a:solidFill>
                  <a:srgbClr val="EE6C00"/>
                </a:solidFill>
                <a:latin typeface="Arial"/>
                <a:cs typeface="Arial"/>
              </a:rPr>
              <a:t> </a:t>
            </a:r>
            <a:r>
              <a:rPr sz="1867" dirty="0">
                <a:solidFill>
                  <a:srgbClr val="EE6C00"/>
                </a:solidFill>
                <a:latin typeface="Arial"/>
                <a:cs typeface="Arial"/>
              </a:rPr>
              <a:t>run</a:t>
            </a:r>
            <a:r>
              <a:rPr sz="1867" spc="-67" dirty="0">
                <a:solidFill>
                  <a:srgbClr val="EE6C00"/>
                </a:solidFill>
                <a:latin typeface="Arial"/>
                <a:cs typeface="Arial"/>
              </a:rPr>
              <a:t> </a:t>
            </a:r>
            <a:r>
              <a:rPr sz="1867" spc="-7" dirty="0">
                <a:solidFill>
                  <a:srgbClr val="EE6C00"/>
                </a:solidFill>
                <a:latin typeface="Arial"/>
                <a:cs typeface="Arial"/>
              </a:rPr>
              <a:t>the </a:t>
            </a:r>
            <a:r>
              <a:rPr sz="1867" spc="-500" dirty="0">
                <a:solidFill>
                  <a:srgbClr val="EE6C00"/>
                </a:solidFill>
                <a:latin typeface="Arial"/>
                <a:cs typeface="Arial"/>
              </a:rPr>
              <a:t> </a:t>
            </a:r>
            <a:r>
              <a:rPr sz="1867" spc="-7" dirty="0">
                <a:solidFill>
                  <a:srgbClr val="EE6C00"/>
                </a:solidFill>
                <a:latin typeface="Arial"/>
                <a:cs typeface="Arial"/>
              </a:rPr>
              <a:t>training</a:t>
            </a:r>
            <a:r>
              <a:rPr sz="1867" spc="-20" dirty="0">
                <a:solidFill>
                  <a:srgbClr val="EE6C00"/>
                </a:solidFill>
                <a:latin typeface="Arial"/>
                <a:cs typeface="Arial"/>
              </a:rPr>
              <a:t> </a:t>
            </a:r>
            <a:r>
              <a:rPr sz="1867" spc="-7" dirty="0">
                <a:solidFill>
                  <a:srgbClr val="EE6C00"/>
                </a:solidFill>
                <a:latin typeface="Arial"/>
                <a:cs typeface="Arial"/>
              </a:rPr>
              <a:t>op</a:t>
            </a:r>
            <a:endParaRPr sz="1867">
              <a:latin typeface="Arial"/>
              <a:cs typeface="Arial"/>
            </a:endParaRPr>
          </a:p>
        </p:txBody>
      </p:sp>
      <p:sp>
        <p:nvSpPr>
          <p:cNvPr id="18" name="object 18"/>
          <p:cNvSpPr txBox="1"/>
          <p:nvPr/>
        </p:nvSpPr>
        <p:spPr>
          <a:xfrm>
            <a:off x="9374366" y="3827910"/>
            <a:ext cx="1901613" cy="304421"/>
          </a:xfrm>
          <a:prstGeom prst="rect">
            <a:avLst/>
          </a:prstGeom>
        </p:spPr>
        <p:txBody>
          <a:bodyPr vert="horz" wrap="square" lIns="0" tIns="16933" rIns="0" bIns="0" rtlCol="0">
            <a:spAutoFit/>
          </a:bodyPr>
          <a:lstStyle/>
          <a:p>
            <a:pPr marL="16933">
              <a:spcBef>
                <a:spcPts val="133"/>
              </a:spcBef>
            </a:pPr>
            <a:r>
              <a:rPr sz="1867" spc="-7" dirty="0">
                <a:latin typeface="Arial"/>
                <a:cs typeface="Arial"/>
              </a:rPr>
              <a:t>Initialize</a:t>
            </a:r>
            <a:r>
              <a:rPr sz="1867" spc="-107" dirty="0">
                <a:latin typeface="Arial"/>
                <a:cs typeface="Arial"/>
              </a:rPr>
              <a:t> </a:t>
            </a:r>
            <a:r>
              <a:rPr sz="1867" dirty="0">
                <a:latin typeface="Arial"/>
                <a:cs typeface="Arial"/>
              </a:rPr>
              <a:t>variables</a:t>
            </a:r>
            <a:endParaRPr sz="1867">
              <a:latin typeface="Arial"/>
              <a:cs typeface="Arial"/>
            </a:endParaRPr>
          </a:p>
        </p:txBody>
      </p:sp>
    </p:spTree>
    <p:extLst>
      <p:ext uri="{BB962C8B-B14F-4D97-AF65-F5344CB8AC3E}">
        <p14:creationId xmlns:p14="http://schemas.microsoft.com/office/powerpoint/2010/main" val="42332428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1548633" y="1706867"/>
            <a:ext cx="9094735" cy="4757200"/>
          </a:xfrm>
          <a:prstGeom prst="rect">
            <a:avLst/>
          </a:prstGeom>
        </p:spPr>
      </p:pic>
      <p:sp>
        <p:nvSpPr>
          <p:cNvPr id="3" name="object 3"/>
          <p:cNvSpPr txBox="1">
            <a:spLocks noGrp="1"/>
          </p:cNvSpPr>
          <p:nvPr>
            <p:ph type="title"/>
          </p:nvPr>
        </p:nvSpPr>
        <p:spPr>
          <a:xfrm>
            <a:off x="512967" y="671161"/>
            <a:ext cx="3584787" cy="755762"/>
          </a:xfrm>
          <a:prstGeom prst="rect">
            <a:avLst/>
          </a:prstGeom>
        </p:spPr>
        <p:txBody>
          <a:bodyPr vert="horz" wrap="square" lIns="0" tIns="16933" rIns="0" bIns="0" rtlCol="0" anchor="ctr">
            <a:spAutoFit/>
          </a:bodyPr>
          <a:lstStyle/>
          <a:p>
            <a:pPr marL="16933">
              <a:lnSpc>
                <a:spcPct val="100000"/>
              </a:lnSpc>
              <a:spcBef>
                <a:spcPts val="133"/>
              </a:spcBef>
            </a:pPr>
            <a:r>
              <a:rPr sz="4800" spc="-160" dirty="0"/>
              <a:t>TensorBoard</a:t>
            </a:r>
            <a:endParaRPr sz="4800" dirty="0"/>
          </a:p>
        </p:txBody>
      </p:sp>
    </p:spTree>
    <p:extLst>
      <p:ext uri="{BB962C8B-B14F-4D97-AF65-F5344CB8AC3E}">
        <p14:creationId xmlns:p14="http://schemas.microsoft.com/office/powerpoint/2010/main" val="19902853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Parallelism</a:t>
            </a:r>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39584560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23333" y="333089"/>
            <a:ext cx="3479800" cy="591551"/>
          </a:xfrm>
          <a:prstGeom prst="rect">
            <a:avLst/>
          </a:prstGeom>
        </p:spPr>
        <p:txBody>
          <a:bodyPr vert="horz" wrap="square" lIns="0" tIns="16933" rIns="0" bIns="0" rtlCol="0" anchor="ctr">
            <a:spAutoFit/>
          </a:bodyPr>
          <a:lstStyle/>
          <a:p>
            <a:pPr marL="16933">
              <a:lnSpc>
                <a:spcPct val="100000"/>
              </a:lnSpc>
              <a:spcBef>
                <a:spcPts val="133"/>
              </a:spcBef>
            </a:pPr>
            <a:r>
              <a:rPr sz="3733" spc="-7" dirty="0"/>
              <a:t>Data</a:t>
            </a:r>
            <a:r>
              <a:rPr sz="3733" spc="-120" dirty="0"/>
              <a:t> </a:t>
            </a:r>
            <a:r>
              <a:rPr sz="3733" spc="-7" dirty="0"/>
              <a:t>Parallelism</a:t>
            </a:r>
            <a:endParaRPr sz="3733" dirty="0"/>
          </a:p>
        </p:txBody>
      </p:sp>
      <p:grpSp>
        <p:nvGrpSpPr>
          <p:cNvPr id="4" name="object 4"/>
          <p:cNvGrpSpPr/>
          <p:nvPr/>
        </p:nvGrpSpPr>
        <p:grpSpPr>
          <a:xfrm>
            <a:off x="2854099" y="1560000"/>
            <a:ext cx="6484620" cy="954193"/>
            <a:chOff x="2140574" y="1169999"/>
            <a:chExt cx="4863465" cy="715645"/>
          </a:xfrm>
        </p:grpSpPr>
        <p:sp>
          <p:nvSpPr>
            <p:cNvPr id="5" name="object 5"/>
            <p:cNvSpPr/>
            <p:nvPr/>
          </p:nvSpPr>
          <p:spPr>
            <a:xfrm>
              <a:off x="2314449"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6" name="object 6"/>
            <p:cNvSpPr/>
            <p:nvPr/>
          </p:nvSpPr>
          <p:spPr>
            <a:xfrm>
              <a:off x="2314449"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7" name="object 7"/>
            <p:cNvSpPr/>
            <p:nvPr/>
          </p:nvSpPr>
          <p:spPr>
            <a:xfrm>
              <a:off x="3329737"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8" name="object 8"/>
            <p:cNvSpPr/>
            <p:nvPr/>
          </p:nvSpPr>
          <p:spPr>
            <a:xfrm>
              <a:off x="3329737"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9" name="object 9"/>
            <p:cNvSpPr/>
            <p:nvPr/>
          </p:nvSpPr>
          <p:spPr>
            <a:xfrm>
              <a:off x="4345024"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10" name="object 10"/>
            <p:cNvSpPr/>
            <p:nvPr/>
          </p:nvSpPr>
          <p:spPr>
            <a:xfrm>
              <a:off x="4345024"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11" name="object 11"/>
            <p:cNvSpPr/>
            <p:nvPr/>
          </p:nvSpPr>
          <p:spPr>
            <a:xfrm>
              <a:off x="5360312"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12" name="object 12"/>
            <p:cNvSpPr/>
            <p:nvPr/>
          </p:nvSpPr>
          <p:spPr>
            <a:xfrm>
              <a:off x="5360312"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13" name="object 13"/>
            <p:cNvSpPr/>
            <p:nvPr/>
          </p:nvSpPr>
          <p:spPr>
            <a:xfrm>
              <a:off x="2822093"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14" name="object 14"/>
            <p:cNvSpPr/>
            <p:nvPr/>
          </p:nvSpPr>
          <p:spPr>
            <a:xfrm>
              <a:off x="2822093"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15" name="object 15"/>
            <p:cNvSpPr/>
            <p:nvPr/>
          </p:nvSpPr>
          <p:spPr>
            <a:xfrm>
              <a:off x="3837381"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16" name="object 16"/>
            <p:cNvSpPr/>
            <p:nvPr/>
          </p:nvSpPr>
          <p:spPr>
            <a:xfrm>
              <a:off x="3837381"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17" name="object 17"/>
            <p:cNvSpPr/>
            <p:nvPr/>
          </p:nvSpPr>
          <p:spPr>
            <a:xfrm>
              <a:off x="4852668"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18" name="object 18"/>
            <p:cNvSpPr/>
            <p:nvPr/>
          </p:nvSpPr>
          <p:spPr>
            <a:xfrm>
              <a:off x="4852668"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19" name="object 19"/>
            <p:cNvSpPr/>
            <p:nvPr/>
          </p:nvSpPr>
          <p:spPr>
            <a:xfrm>
              <a:off x="5867956"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20" name="object 20"/>
            <p:cNvSpPr/>
            <p:nvPr/>
          </p:nvSpPr>
          <p:spPr>
            <a:xfrm>
              <a:off x="5867956"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21" name="object 21"/>
            <p:cNvSpPr/>
            <p:nvPr/>
          </p:nvSpPr>
          <p:spPr>
            <a:xfrm>
              <a:off x="6375599" y="1324549"/>
              <a:ext cx="435609" cy="435609"/>
            </a:xfrm>
            <a:custGeom>
              <a:avLst/>
              <a:gdLst/>
              <a:ahLst/>
              <a:cxnLst/>
              <a:rect l="l" t="t" r="r" b="b"/>
              <a:pathLst>
                <a:path w="435609"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22" name="object 22"/>
            <p:cNvSpPr/>
            <p:nvPr/>
          </p:nvSpPr>
          <p:spPr>
            <a:xfrm>
              <a:off x="6375599" y="1324550"/>
              <a:ext cx="435609" cy="435609"/>
            </a:xfrm>
            <a:custGeom>
              <a:avLst/>
              <a:gdLst/>
              <a:ahLst/>
              <a:cxnLst/>
              <a:rect l="l" t="t" r="r" b="b"/>
              <a:pathLst>
                <a:path w="435609"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23" name="object 23"/>
            <p:cNvSpPr/>
            <p:nvPr/>
          </p:nvSpPr>
          <p:spPr>
            <a:xfrm>
              <a:off x="2150099" y="1179524"/>
              <a:ext cx="4844415" cy="696595"/>
            </a:xfrm>
            <a:custGeom>
              <a:avLst/>
              <a:gdLst/>
              <a:ahLst/>
              <a:cxnLst/>
              <a:rect l="l" t="t" r="r" b="b"/>
              <a:pathLst>
                <a:path w="4844415" h="696594">
                  <a:moveTo>
                    <a:pt x="0" y="0"/>
                  </a:moveTo>
                  <a:lnTo>
                    <a:pt x="4843799" y="0"/>
                  </a:lnTo>
                  <a:lnTo>
                    <a:pt x="4843799" y="696599"/>
                  </a:lnTo>
                  <a:lnTo>
                    <a:pt x="0" y="696599"/>
                  </a:lnTo>
                  <a:lnTo>
                    <a:pt x="0" y="0"/>
                  </a:lnTo>
                  <a:close/>
                </a:path>
              </a:pathLst>
            </a:custGeom>
            <a:ln w="19049">
              <a:solidFill>
                <a:srgbClr val="595959"/>
              </a:solidFill>
            </a:ln>
          </p:spPr>
          <p:txBody>
            <a:bodyPr wrap="square" lIns="0" tIns="0" rIns="0" bIns="0" rtlCol="0"/>
            <a:lstStyle/>
            <a:p>
              <a:endParaRPr sz="2400"/>
            </a:p>
          </p:txBody>
        </p:sp>
      </p:grpSp>
      <p:sp>
        <p:nvSpPr>
          <p:cNvPr id="24" name="object 24"/>
          <p:cNvSpPr txBox="1"/>
          <p:nvPr/>
        </p:nvSpPr>
        <p:spPr>
          <a:xfrm>
            <a:off x="3111385" y="1051907"/>
            <a:ext cx="2584027" cy="386430"/>
          </a:xfrm>
          <a:prstGeom prst="rect">
            <a:avLst/>
          </a:prstGeom>
        </p:spPr>
        <p:txBody>
          <a:bodyPr vert="horz" wrap="square" lIns="0" tIns="16933" rIns="0" bIns="0" rtlCol="0">
            <a:spAutoFit/>
          </a:bodyPr>
          <a:lstStyle/>
          <a:p>
            <a:pPr marL="16933">
              <a:spcBef>
                <a:spcPts val="133"/>
              </a:spcBef>
            </a:pPr>
            <a:r>
              <a:rPr sz="2400" spc="-7" dirty="0">
                <a:latin typeface="Arial"/>
                <a:cs typeface="Arial"/>
              </a:rPr>
              <a:t>Parameter</a:t>
            </a:r>
            <a:r>
              <a:rPr sz="2400" spc="-113" dirty="0">
                <a:latin typeface="Arial"/>
                <a:cs typeface="Arial"/>
              </a:rPr>
              <a:t> </a:t>
            </a:r>
            <a:r>
              <a:rPr sz="2400" spc="-7" dirty="0">
                <a:latin typeface="Arial"/>
                <a:cs typeface="Arial"/>
              </a:rPr>
              <a:t>Servers</a:t>
            </a:r>
            <a:endParaRPr sz="2400">
              <a:latin typeface="Arial"/>
              <a:cs typeface="Arial"/>
            </a:endParaRPr>
          </a:p>
        </p:txBody>
      </p:sp>
      <p:grpSp>
        <p:nvGrpSpPr>
          <p:cNvPr id="25" name="object 25"/>
          <p:cNvGrpSpPr/>
          <p:nvPr/>
        </p:nvGrpSpPr>
        <p:grpSpPr>
          <a:xfrm>
            <a:off x="1637333" y="3706700"/>
            <a:ext cx="1201420" cy="2773680"/>
            <a:chOff x="1227999" y="2780025"/>
            <a:chExt cx="901065" cy="2080260"/>
          </a:xfrm>
        </p:grpSpPr>
        <p:sp>
          <p:nvSpPr>
            <p:cNvPr id="26" name="object 26"/>
            <p:cNvSpPr/>
            <p:nvPr/>
          </p:nvSpPr>
          <p:spPr>
            <a:xfrm>
              <a:off x="1336149"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27" name="object 27"/>
            <p:cNvSpPr/>
            <p:nvPr/>
          </p:nvSpPr>
          <p:spPr>
            <a:xfrm>
              <a:off x="1336149"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28" name="object 28"/>
            <p:cNvSpPr/>
            <p:nvPr/>
          </p:nvSpPr>
          <p:spPr>
            <a:xfrm>
              <a:off x="1710899" y="2903250"/>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29" name="object 29"/>
            <p:cNvSpPr/>
            <p:nvPr/>
          </p:nvSpPr>
          <p:spPr>
            <a:xfrm>
              <a:off x="1710899"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30" name="object 30"/>
            <p:cNvSpPr/>
            <p:nvPr/>
          </p:nvSpPr>
          <p:spPr>
            <a:xfrm>
              <a:off x="1336149"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31" name="object 31"/>
            <p:cNvSpPr/>
            <p:nvPr/>
          </p:nvSpPr>
          <p:spPr>
            <a:xfrm>
              <a:off x="1336149"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32" name="object 32"/>
            <p:cNvSpPr/>
            <p:nvPr/>
          </p:nvSpPr>
          <p:spPr>
            <a:xfrm>
              <a:off x="1710899" y="3249025"/>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33" name="object 33"/>
            <p:cNvSpPr/>
            <p:nvPr/>
          </p:nvSpPr>
          <p:spPr>
            <a:xfrm>
              <a:off x="1710899"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34" name="object 34"/>
            <p:cNvSpPr/>
            <p:nvPr/>
          </p:nvSpPr>
          <p:spPr>
            <a:xfrm>
              <a:off x="1237524" y="2789550"/>
              <a:ext cx="882015" cy="882015"/>
            </a:xfrm>
            <a:custGeom>
              <a:avLst/>
              <a:gdLst/>
              <a:ahLst/>
              <a:cxnLst/>
              <a:rect l="l" t="t" r="r" b="b"/>
              <a:pathLst>
                <a:path w="882014" h="882014">
                  <a:moveTo>
                    <a:pt x="0" y="146902"/>
                  </a:moveTo>
                  <a:lnTo>
                    <a:pt x="7489" y="100470"/>
                  </a:lnTo>
                  <a:lnTo>
                    <a:pt x="28343" y="60144"/>
                  </a:lnTo>
                  <a:lnTo>
                    <a:pt x="60143" y="28343"/>
                  </a:lnTo>
                  <a:lnTo>
                    <a:pt x="100470" y="7489"/>
                  </a:lnTo>
                  <a:lnTo>
                    <a:pt x="146902" y="0"/>
                  </a:lnTo>
                  <a:lnTo>
                    <a:pt x="734496" y="0"/>
                  </a:lnTo>
                  <a:lnTo>
                    <a:pt x="790714" y="11182"/>
                  </a:lnTo>
                  <a:lnTo>
                    <a:pt x="838372" y="43026"/>
                  </a:lnTo>
                  <a:lnTo>
                    <a:pt x="870217" y="90685"/>
                  </a:lnTo>
                  <a:lnTo>
                    <a:pt x="881399" y="146902"/>
                  </a:lnTo>
                  <a:lnTo>
                    <a:pt x="881399" y="734496"/>
                  </a:lnTo>
                  <a:lnTo>
                    <a:pt x="873910" y="780929"/>
                  </a:lnTo>
                  <a:lnTo>
                    <a:pt x="853056" y="821255"/>
                  </a:lnTo>
                  <a:lnTo>
                    <a:pt x="821255" y="853056"/>
                  </a:lnTo>
                  <a:lnTo>
                    <a:pt x="780929" y="873910"/>
                  </a:lnTo>
                  <a:lnTo>
                    <a:pt x="734496" y="881399"/>
                  </a:lnTo>
                  <a:lnTo>
                    <a:pt x="146902" y="881399"/>
                  </a:lnTo>
                  <a:lnTo>
                    <a:pt x="100470" y="873910"/>
                  </a:lnTo>
                  <a:lnTo>
                    <a:pt x="60143" y="853056"/>
                  </a:lnTo>
                  <a:lnTo>
                    <a:pt x="28343" y="821255"/>
                  </a:lnTo>
                  <a:lnTo>
                    <a:pt x="7489" y="780929"/>
                  </a:lnTo>
                  <a:lnTo>
                    <a:pt x="0" y="734496"/>
                  </a:lnTo>
                  <a:lnTo>
                    <a:pt x="0" y="146902"/>
                  </a:lnTo>
                  <a:close/>
                </a:path>
              </a:pathLst>
            </a:custGeom>
            <a:ln w="19049">
              <a:solidFill>
                <a:srgbClr val="595959"/>
              </a:solidFill>
            </a:ln>
          </p:spPr>
          <p:txBody>
            <a:bodyPr wrap="square" lIns="0" tIns="0" rIns="0" bIns="0" rtlCol="0"/>
            <a:lstStyle/>
            <a:p>
              <a:endParaRPr sz="2400"/>
            </a:p>
          </p:txBody>
        </p:sp>
        <p:sp>
          <p:nvSpPr>
            <p:cNvPr id="35" name="object 35"/>
            <p:cNvSpPr/>
            <p:nvPr/>
          </p:nvSpPr>
          <p:spPr>
            <a:xfrm>
              <a:off x="1334999" y="4158500"/>
              <a:ext cx="687070" cy="696595"/>
            </a:xfrm>
            <a:custGeom>
              <a:avLst/>
              <a:gdLst/>
              <a:ahLst/>
              <a:cxnLst/>
              <a:rect l="l" t="t" r="r" b="b"/>
              <a:pathLst>
                <a:path w="687069" h="696595">
                  <a:moveTo>
                    <a:pt x="343224" y="696599"/>
                  </a:moveTo>
                  <a:lnTo>
                    <a:pt x="274053" y="694241"/>
                  </a:lnTo>
                  <a:lnTo>
                    <a:pt x="209626" y="687476"/>
                  </a:lnTo>
                  <a:lnTo>
                    <a:pt x="151324" y="676771"/>
                  </a:lnTo>
                  <a:lnTo>
                    <a:pt x="100528" y="662595"/>
                  </a:lnTo>
                  <a:lnTo>
                    <a:pt x="58617" y="645412"/>
                  </a:lnTo>
                  <a:lnTo>
                    <a:pt x="6973" y="603898"/>
                  </a:lnTo>
                  <a:lnTo>
                    <a:pt x="0" y="580499"/>
                  </a:lnTo>
                  <a:lnTo>
                    <a:pt x="0" y="116099"/>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close/>
                </a:path>
              </a:pathLst>
            </a:custGeom>
            <a:solidFill>
              <a:srgbClr val="CEE1F3"/>
            </a:solidFill>
          </p:spPr>
          <p:txBody>
            <a:bodyPr wrap="square" lIns="0" tIns="0" rIns="0" bIns="0" rtlCol="0"/>
            <a:lstStyle/>
            <a:p>
              <a:endParaRPr sz="2400"/>
            </a:p>
          </p:txBody>
        </p:sp>
        <p:sp>
          <p:nvSpPr>
            <p:cNvPr id="36" name="object 36"/>
            <p:cNvSpPr/>
            <p:nvPr/>
          </p:nvSpPr>
          <p:spPr>
            <a:xfrm>
              <a:off x="1334999" y="4158500"/>
              <a:ext cx="687070" cy="696595"/>
            </a:xfrm>
            <a:custGeom>
              <a:avLst/>
              <a:gdLst/>
              <a:ahLst/>
              <a:cxnLst/>
              <a:rect l="l" t="t" r="r" b="b"/>
              <a:pathLst>
                <a:path w="687069" h="696595">
                  <a:moveTo>
                    <a:pt x="686449" y="116099"/>
                  </a:moveTo>
                  <a:lnTo>
                    <a:pt x="679476" y="139498"/>
                  </a:lnTo>
                  <a:lnTo>
                    <a:pt x="659477" y="161291"/>
                  </a:lnTo>
                  <a:lnTo>
                    <a:pt x="585921" y="198195"/>
                  </a:lnTo>
                  <a:lnTo>
                    <a:pt x="535125" y="212371"/>
                  </a:lnTo>
                  <a:lnTo>
                    <a:pt x="476823" y="223076"/>
                  </a:lnTo>
                  <a:lnTo>
                    <a:pt x="412396" y="229841"/>
                  </a:lnTo>
                  <a:lnTo>
                    <a:pt x="343224" y="232199"/>
                  </a:lnTo>
                  <a:lnTo>
                    <a:pt x="274053" y="229841"/>
                  </a:lnTo>
                  <a:lnTo>
                    <a:pt x="209626" y="223076"/>
                  </a:lnTo>
                  <a:lnTo>
                    <a:pt x="151324" y="212371"/>
                  </a:lnTo>
                  <a:lnTo>
                    <a:pt x="100528" y="198195"/>
                  </a:lnTo>
                  <a:lnTo>
                    <a:pt x="58617" y="181012"/>
                  </a:lnTo>
                  <a:lnTo>
                    <a:pt x="6973" y="139498"/>
                  </a:lnTo>
                  <a:lnTo>
                    <a:pt x="0" y="116099"/>
                  </a:lnTo>
                </a:path>
                <a:path w="687069" h="696595">
                  <a:moveTo>
                    <a:pt x="0" y="116099"/>
                  </a:moveTo>
                  <a:lnTo>
                    <a:pt x="6973" y="92701"/>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lnTo>
                    <a:pt x="274053" y="694241"/>
                  </a:lnTo>
                  <a:lnTo>
                    <a:pt x="209626" y="687476"/>
                  </a:lnTo>
                  <a:lnTo>
                    <a:pt x="151324" y="676771"/>
                  </a:lnTo>
                  <a:lnTo>
                    <a:pt x="100528" y="662595"/>
                  </a:lnTo>
                  <a:lnTo>
                    <a:pt x="58617" y="645412"/>
                  </a:lnTo>
                  <a:lnTo>
                    <a:pt x="6973" y="603898"/>
                  </a:lnTo>
                  <a:lnTo>
                    <a:pt x="0" y="580499"/>
                  </a:lnTo>
                  <a:lnTo>
                    <a:pt x="0" y="116099"/>
                  </a:lnTo>
                  <a:close/>
                </a:path>
              </a:pathLst>
            </a:custGeom>
            <a:ln w="9524">
              <a:solidFill>
                <a:srgbClr val="595959"/>
              </a:solidFill>
            </a:ln>
          </p:spPr>
          <p:txBody>
            <a:bodyPr wrap="square" lIns="0" tIns="0" rIns="0" bIns="0" rtlCol="0"/>
            <a:lstStyle/>
            <a:p>
              <a:endParaRPr sz="2400"/>
            </a:p>
          </p:txBody>
        </p:sp>
        <p:sp>
          <p:nvSpPr>
            <p:cNvPr id="37" name="object 37"/>
            <p:cNvSpPr/>
            <p:nvPr/>
          </p:nvSpPr>
          <p:spPr>
            <a:xfrm>
              <a:off x="1683632" y="3899486"/>
              <a:ext cx="8890" cy="354965"/>
            </a:xfrm>
            <a:custGeom>
              <a:avLst/>
              <a:gdLst/>
              <a:ahLst/>
              <a:cxnLst/>
              <a:rect l="l" t="t" r="r" b="b"/>
              <a:pathLst>
                <a:path w="8889" h="354964">
                  <a:moveTo>
                    <a:pt x="8392" y="354663"/>
                  </a:moveTo>
                  <a:lnTo>
                    <a:pt x="0" y="0"/>
                  </a:lnTo>
                </a:path>
              </a:pathLst>
            </a:custGeom>
            <a:ln w="38099">
              <a:solidFill>
                <a:srgbClr val="595959"/>
              </a:solidFill>
            </a:ln>
          </p:spPr>
          <p:txBody>
            <a:bodyPr wrap="square" lIns="0" tIns="0" rIns="0" bIns="0" rtlCol="0"/>
            <a:lstStyle/>
            <a:p>
              <a:endParaRPr sz="2400"/>
            </a:p>
          </p:txBody>
        </p:sp>
        <p:pic>
          <p:nvPicPr>
            <p:cNvPr id="38" name="object 38"/>
            <p:cNvPicPr/>
            <p:nvPr/>
          </p:nvPicPr>
          <p:blipFill>
            <a:blip r:embed="rId3" cstate="print"/>
            <a:stretch>
              <a:fillRect/>
            </a:stretch>
          </p:blipFill>
          <p:spPr>
            <a:xfrm>
              <a:off x="1601669" y="3707582"/>
              <a:ext cx="163926" cy="212441"/>
            </a:xfrm>
            <a:prstGeom prst="rect">
              <a:avLst/>
            </a:prstGeom>
          </p:spPr>
        </p:pic>
      </p:grpSp>
      <p:grpSp>
        <p:nvGrpSpPr>
          <p:cNvPr id="39" name="object 39"/>
          <p:cNvGrpSpPr/>
          <p:nvPr/>
        </p:nvGrpSpPr>
        <p:grpSpPr>
          <a:xfrm>
            <a:off x="3370491" y="3706700"/>
            <a:ext cx="1201420" cy="2773680"/>
            <a:chOff x="2527868" y="2780025"/>
            <a:chExt cx="901065" cy="2080260"/>
          </a:xfrm>
        </p:grpSpPr>
        <p:sp>
          <p:nvSpPr>
            <p:cNvPr id="40" name="object 40"/>
            <p:cNvSpPr/>
            <p:nvPr/>
          </p:nvSpPr>
          <p:spPr>
            <a:xfrm>
              <a:off x="2636018" y="2903250"/>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41" name="object 41"/>
            <p:cNvSpPr/>
            <p:nvPr/>
          </p:nvSpPr>
          <p:spPr>
            <a:xfrm>
              <a:off x="2636018"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42" name="object 42"/>
            <p:cNvSpPr/>
            <p:nvPr/>
          </p:nvSpPr>
          <p:spPr>
            <a:xfrm>
              <a:off x="3010768" y="2903250"/>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43" name="object 43"/>
            <p:cNvSpPr/>
            <p:nvPr/>
          </p:nvSpPr>
          <p:spPr>
            <a:xfrm>
              <a:off x="3010768"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44" name="object 44"/>
            <p:cNvSpPr/>
            <p:nvPr/>
          </p:nvSpPr>
          <p:spPr>
            <a:xfrm>
              <a:off x="2636018" y="3249025"/>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45" name="object 45"/>
            <p:cNvSpPr/>
            <p:nvPr/>
          </p:nvSpPr>
          <p:spPr>
            <a:xfrm>
              <a:off x="2636018"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46" name="object 46"/>
            <p:cNvSpPr/>
            <p:nvPr/>
          </p:nvSpPr>
          <p:spPr>
            <a:xfrm>
              <a:off x="3010768" y="3249025"/>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47" name="object 47"/>
            <p:cNvSpPr/>
            <p:nvPr/>
          </p:nvSpPr>
          <p:spPr>
            <a:xfrm>
              <a:off x="3010768"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48" name="object 48"/>
            <p:cNvSpPr/>
            <p:nvPr/>
          </p:nvSpPr>
          <p:spPr>
            <a:xfrm>
              <a:off x="2537393" y="2789550"/>
              <a:ext cx="882015" cy="882015"/>
            </a:xfrm>
            <a:custGeom>
              <a:avLst/>
              <a:gdLst/>
              <a:ahLst/>
              <a:cxnLst/>
              <a:rect l="l" t="t" r="r" b="b"/>
              <a:pathLst>
                <a:path w="882014" h="882014">
                  <a:moveTo>
                    <a:pt x="0" y="146902"/>
                  </a:moveTo>
                  <a:lnTo>
                    <a:pt x="7489" y="100470"/>
                  </a:lnTo>
                  <a:lnTo>
                    <a:pt x="28343" y="60144"/>
                  </a:lnTo>
                  <a:lnTo>
                    <a:pt x="60144" y="28343"/>
                  </a:lnTo>
                  <a:lnTo>
                    <a:pt x="100470" y="7489"/>
                  </a:lnTo>
                  <a:lnTo>
                    <a:pt x="146902" y="0"/>
                  </a:lnTo>
                  <a:lnTo>
                    <a:pt x="734496" y="0"/>
                  </a:lnTo>
                  <a:lnTo>
                    <a:pt x="790714" y="11182"/>
                  </a:lnTo>
                  <a:lnTo>
                    <a:pt x="838372" y="43026"/>
                  </a:lnTo>
                  <a:lnTo>
                    <a:pt x="870217" y="90685"/>
                  </a:lnTo>
                  <a:lnTo>
                    <a:pt x="881399" y="146902"/>
                  </a:lnTo>
                  <a:lnTo>
                    <a:pt x="881399" y="734496"/>
                  </a:lnTo>
                  <a:lnTo>
                    <a:pt x="873910" y="780929"/>
                  </a:lnTo>
                  <a:lnTo>
                    <a:pt x="853056" y="821255"/>
                  </a:lnTo>
                  <a:lnTo>
                    <a:pt x="821255" y="853056"/>
                  </a:lnTo>
                  <a:lnTo>
                    <a:pt x="780929" y="873910"/>
                  </a:lnTo>
                  <a:lnTo>
                    <a:pt x="734496" y="881399"/>
                  </a:lnTo>
                  <a:lnTo>
                    <a:pt x="146902" y="881399"/>
                  </a:lnTo>
                  <a:lnTo>
                    <a:pt x="100470" y="873910"/>
                  </a:lnTo>
                  <a:lnTo>
                    <a:pt x="60144" y="853056"/>
                  </a:lnTo>
                  <a:lnTo>
                    <a:pt x="28343" y="821255"/>
                  </a:lnTo>
                  <a:lnTo>
                    <a:pt x="7489" y="780929"/>
                  </a:lnTo>
                  <a:lnTo>
                    <a:pt x="0" y="734496"/>
                  </a:lnTo>
                  <a:lnTo>
                    <a:pt x="0" y="146902"/>
                  </a:lnTo>
                  <a:close/>
                </a:path>
              </a:pathLst>
            </a:custGeom>
            <a:ln w="19049">
              <a:solidFill>
                <a:srgbClr val="595959"/>
              </a:solidFill>
            </a:ln>
          </p:spPr>
          <p:txBody>
            <a:bodyPr wrap="square" lIns="0" tIns="0" rIns="0" bIns="0" rtlCol="0"/>
            <a:lstStyle/>
            <a:p>
              <a:endParaRPr sz="2400"/>
            </a:p>
          </p:txBody>
        </p:sp>
        <p:sp>
          <p:nvSpPr>
            <p:cNvPr id="49" name="object 49"/>
            <p:cNvSpPr/>
            <p:nvPr/>
          </p:nvSpPr>
          <p:spPr>
            <a:xfrm>
              <a:off x="2634875" y="4158500"/>
              <a:ext cx="687070" cy="696595"/>
            </a:xfrm>
            <a:custGeom>
              <a:avLst/>
              <a:gdLst/>
              <a:ahLst/>
              <a:cxnLst/>
              <a:rect l="l" t="t" r="r" b="b"/>
              <a:pathLst>
                <a:path w="687070" h="696595">
                  <a:moveTo>
                    <a:pt x="343224" y="696599"/>
                  </a:moveTo>
                  <a:lnTo>
                    <a:pt x="274053" y="694241"/>
                  </a:lnTo>
                  <a:lnTo>
                    <a:pt x="209626" y="687476"/>
                  </a:lnTo>
                  <a:lnTo>
                    <a:pt x="151324" y="676771"/>
                  </a:lnTo>
                  <a:lnTo>
                    <a:pt x="100528" y="662595"/>
                  </a:lnTo>
                  <a:lnTo>
                    <a:pt x="58617" y="645412"/>
                  </a:lnTo>
                  <a:lnTo>
                    <a:pt x="6973" y="603898"/>
                  </a:lnTo>
                  <a:lnTo>
                    <a:pt x="0" y="580499"/>
                  </a:lnTo>
                  <a:lnTo>
                    <a:pt x="0" y="116099"/>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close/>
                </a:path>
              </a:pathLst>
            </a:custGeom>
            <a:solidFill>
              <a:srgbClr val="CEE1F3"/>
            </a:solidFill>
          </p:spPr>
          <p:txBody>
            <a:bodyPr wrap="square" lIns="0" tIns="0" rIns="0" bIns="0" rtlCol="0"/>
            <a:lstStyle/>
            <a:p>
              <a:endParaRPr sz="2400"/>
            </a:p>
          </p:txBody>
        </p:sp>
        <p:sp>
          <p:nvSpPr>
            <p:cNvPr id="50" name="object 50"/>
            <p:cNvSpPr/>
            <p:nvPr/>
          </p:nvSpPr>
          <p:spPr>
            <a:xfrm>
              <a:off x="2634875" y="4158500"/>
              <a:ext cx="687070" cy="696595"/>
            </a:xfrm>
            <a:custGeom>
              <a:avLst/>
              <a:gdLst/>
              <a:ahLst/>
              <a:cxnLst/>
              <a:rect l="l" t="t" r="r" b="b"/>
              <a:pathLst>
                <a:path w="687070" h="696595">
                  <a:moveTo>
                    <a:pt x="686449" y="116099"/>
                  </a:moveTo>
                  <a:lnTo>
                    <a:pt x="679476" y="139498"/>
                  </a:lnTo>
                  <a:lnTo>
                    <a:pt x="659477" y="161291"/>
                  </a:lnTo>
                  <a:lnTo>
                    <a:pt x="585921" y="198195"/>
                  </a:lnTo>
                  <a:lnTo>
                    <a:pt x="535125" y="212371"/>
                  </a:lnTo>
                  <a:lnTo>
                    <a:pt x="476823" y="223076"/>
                  </a:lnTo>
                  <a:lnTo>
                    <a:pt x="412396" y="229841"/>
                  </a:lnTo>
                  <a:lnTo>
                    <a:pt x="343224" y="232199"/>
                  </a:lnTo>
                  <a:lnTo>
                    <a:pt x="274053" y="229841"/>
                  </a:lnTo>
                  <a:lnTo>
                    <a:pt x="209626" y="223076"/>
                  </a:lnTo>
                  <a:lnTo>
                    <a:pt x="151324" y="212371"/>
                  </a:lnTo>
                  <a:lnTo>
                    <a:pt x="100528" y="198195"/>
                  </a:lnTo>
                  <a:lnTo>
                    <a:pt x="58617" y="181012"/>
                  </a:lnTo>
                  <a:lnTo>
                    <a:pt x="6973" y="139498"/>
                  </a:lnTo>
                  <a:lnTo>
                    <a:pt x="0" y="116099"/>
                  </a:lnTo>
                </a:path>
                <a:path w="687070" h="696595">
                  <a:moveTo>
                    <a:pt x="0" y="116099"/>
                  </a:moveTo>
                  <a:lnTo>
                    <a:pt x="6973" y="92701"/>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lnTo>
                    <a:pt x="274053" y="694241"/>
                  </a:lnTo>
                  <a:lnTo>
                    <a:pt x="209626" y="687476"/>
                  </a:lnTo>
                  <a:lnTo>
                    <a:pt x="151324" y="676771"/>
                  </a:lnTo>
                  <a:lnTo>
                    <a:pt x="100528" y="662595"/>
                  </a:lnTo>
                  <a:lnTo>
                    <a:pt x="58617" y="645412"/>
                  </a:lnTo>
                  <a:lnTo>
                    <a:pt x="6973" y="603898"/>
                  </a:lnTo>
                  <a:lnTo>
                    <a:pt x="0" y="580499"/>
                  </a:lnTo>
                  <a:lnTo>
                    <a:pt x="0" y="116099"/>
                  </a:lnTo>
                  <a:close/>
                </a:path>
              </a:pathLst>
            </a:custGeom>
            <a:ln w="9524">
              <a:solidFill>
                <a:srgbClr val="595959"/>
              </a:solidFill>
            </a:ln>
          </p:spPr>
          <p:txBody>
            <a:bodyPr wrap="square" lIns="0" tIns="0" rIns="0" bIns="0" rtlCol="0"/>
            <a:lstStyle/>
            <a:p>
              <a:endParaRPr sz="2400"/>
            </a:p>
          </p:txBody>
        </p:sp>
        <p:sp>
          <p:nvSpPr>
            <p:cNvPr id="51" name="object 51"/>
            <p:cNvSpPr/>
            <p:nvPr/>
          </p:nvSpPr>
          <p:spPr>
            <a:xfrm>
              <a:off x="2976607" y="3899486"/>
              <a:ext cx="8890" cy="354965"/>
            </a:xfrm>
            <a:custGeom>
              <a:avLst/>
              <a:gdLst/>
              <a:ahLst/>
              <a:cxnLst/>
              <a:rect l="l" t="t" r="r" b="b"/>
              <a:pathLst>
                <a:path w="8889" h="354964">
                  <a:moveTo>
                    <a:pt x="8392" y="354663"/>
                  </a:moveTo>
                  <a:lnTo>
                    <a:pt x="0" y="0"/>
                  </a:lnTo>
                </a:path>
              </a:pathLst>
            </a:custGeom>
            <a:ln w="38099">
              <a:solidFill>
                <a:srgbClr val="595959"/>
              </a:solidFill>
            </a:ln>
          </p:spPr>
          <p:txBody>
            <a:bodyPr wrap="square" lIns="0" tIns="0" rIns="0" bIns="0" rtlCol="0"/>
            <a:lstStyle/>
            <a:p>
              <a:endParaRPr sz="2400"/>
            </a:p>
          </p:txBody>
        </p:sp>
        <p:pic>
          <p:nvPicPr>
            <p:cNvPr id="52" name="object 52"/>
            <p:cNvPicPr/>
            <p:nvPr/>
          </p:nvPicPr>
          <p:blipFill>
            <a:blip r:embed="rId4" cstate="print"/>
            <a:stretch>
              <a:fillRect/>
            </a:stretch>
          </p:blipFill>
          <p:spPr>
            <a:xfrm>
              <a:off x="2894644" y="3707582"/>
              <a:ext cx="163926" cy="212441"/>
            </a:xfrm>
            <a:prstGeom prst="rect">
              <a:avLst/>
            </a:prstGeom>
          </p:spPr>
        </p:pic>
      </p:grpSp>
      <p:grpSp>
        <p:nvGrpSpPr>
          <p:cNvPr id="53" name="object 53"/>
          <p:cNvGrpSpPr/>
          <p:nvPr/>
        </p:nvGrpSpPr>
        <p:grpSpPr>
          <a:xfrm>
            <a:off x="6836809" y="3706700"/>
            <a:ext cx="1201420" cy="2773680"/>
            <a:chOff x="5127606" y="2780025"/>
            <a:chExt cx="901065" cy="2080260"/>
          </a:xfrm>
        </p:grpSpPr>
        <p:sp>
          <p:nvSpPr>
            <p:cNvPr id="54" name="object 54"/>
            <p:cNvSpPr/>
            <p:nvPr/>
          </p:nvSpPr>
          <p:spPr>
            <a:xfrm>
              <a:off x="5235756"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55" name="object 55"/>
            <p:cNvSpPr/>
            <p:nvPr/>
          </p:nvSpPr>
          <p:spPr>
            <a:xfrm>
              <a:off x="5235756"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56" name="object 56"/>
            <p:cNvSpPr/>
            <p:nvPr/>
          </p:nvSpPr>
          <p:spPr>
            <a:xfrm>
              <a:off x="5610506"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57" name="object 57"/>
            <p:cNvSpPr/>
            <p:nvPr/>
          </p:nvSpPr>
          <p:spPr>
            <a:xfrm>
              <a:off x="5610506"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58" name="object 58"/>
            <p:cNvSpPr/>
            <p:nvPr/>
          </p:nvSpPr>
          <p:spPr>
            <a:xfrm>
              <a:off x="5235756"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59" name="object 59"/>
            <p:cNvSpPr/>
            <p:nvPr/>
          </p:nvSpPr>
          <p:spPr>
            <a:xfrm>
              <a:off x="5235756"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60" name="object 60"/>
            <p:cNvSpPr/>
            <p:nvPr/>
          </p:nvSpPr>
          <p:spPr>
            <a:xfrm>
              <a:off x="5610506"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61" name="object 61"/>
            <p:cNvSpPr/>
            <p:nvPr/>
          </p:nvSpPr>
          <p:spPr>
            <a:xfrm>
              <a:off x="5610506"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62" name="object 62"/>
            <p:cNvSpPr/>
            <p:nvPr/>
          </p:nvSpPr>
          <p:spPr>
            <a:xfrm>
              <a:off x="5137131" y="2789550"/>
              <a:ext cx="882015" cy="882015"/>
            </a:xfrm>
            <a:custGeom>
              <a:avLst/>
              <a:gdLst/>
              <a:ahLst/>
              <a:cxnLst/>
              <a:rect l="l" t="t" r="r" b="b"/>
              <a:pathLst>
                <a:path w="882014" h="882014">
                  <a:moveTo>
                    <a:pt x="0" y="146902"/>
                  </a:moveTo>
                  <a:lnTo>
                    <a:pt x="7489" y="100470"/>
                  </a:lnTo>
                  <a:lnTo>
                    <a:pt x="28343" y="60144"/>
                  </a:lnTo>
                  <a:lnTo>
                    <a:pt x="60144" y="28343"/>
                  </a:lnTo>
                  <a:lnTo>
                    <a:pt x="100470" y="7489"/>
                  </a:lnTo>
                  <a:lnTo>
                    <a:pt x="146903" y="0"/>
                  </a:lnTo>
                  <a:lnTo>
                    <a:pt x="734496" y="0"/>
                  </a:lnTo>
                  <a:lnTo>
                    <a:pt x="790714" y="11182"/>
                  </a:lnTo>
                  <a:lnTo>
                    <a:pt x="838372" y="43026"/>
                  </a:lnTo>
                  <a:lnTo>
                    <a:pt x="870217" y="90685"/>
                  </a:lnTo>
                  <a:lnTo>
                    <a:pt x="881399" y="146902"/>
                  </a:lnTo>
                  <a:lnTo>
                    <a:pt x="881399" y="734496"/>
                  </a:lnTo>
                  <a:lnTo>
                    <a:pt x="873910" y="780929"/>
                  </a:lnTo>
                  <a:lnTo>
                    <a:pt x="853056" y="821255"/>
                  </a:lnTo>
                  <a:lnTo>
                    <a:pt x="821255" y="853056"/>
                  </a:lnTo>
                  <a:lnTo>
                    <a:pt x="780929" y="873910"/>
                  </a:lnTo>
                  <a:lnTo>
                    <a:pt x="734496" y="881399"/>
                  </a:lnTo>
                  <a:lnTo>
                    <a:pt x="146903" y="881399"/>
                  </a:lnTo>
                  <a:lnTo>
                    <a:pt x="100470" y="873910"/>
                  </a:lnTo>
                  <a:lnTo>
                    <a:pt x="60144" y="853056"/>
                  </a:lnTo>
                  <a:lnTo>
                    <a:pt x="28343" y="821255"/>
                  </a:lnTo>
                  <a:lnTo>
                    <a:pt x="7489" y="780929"/>
                  </a:lnTo>
                  <a:lnTo>
                    <a:pt x="0" y="734496"/>
                  </a:lnTo>
                  <a:lnTo>
                    <a:pt x="0" y="146902"/>
                  </a:lnTo>
                  <a:close/>
                </a:path>
              </a:pathLst>
            </a:custGeom>
            <a:ln w="19049">
              <a:solidFill>
                <a:srgbClr val="595959"/>
              </a:solidFill>
            </a:ln>
          </p:spPr>
          <p:txBody>
            <a:bodyPr wrap="square" lIns="0" tIns="0" rIns="0" bIns="0" rtlCol="0"/>
            <a:lstStyle/>
            <a:p>
              <a:endParaRPr sz="2400"/>
            </a:p>
          </p:txBody>
        </p:sp>
        <p:sp>
          <p:nvSpPr>
            <p:cNvPr id="63" name="object 63"/>
            <p:cNvSpPr/>
            <p:nvPr/>
          </p:nvSpPr>
          <p:spPr>
            <a:xfrm>
              <a:off x="5234625" y="4158500"/>
              <a:ext cx="687070" cy="696595"/>
            </a:xfrm>
            <a:custGeom>
              <a:avLst/>
              <a:gdLst/>
              <a:ahLst/>
              <a:cxnLst/>
              <a:rect l="l" t="t" r="r" b="b"/>
              <a:pathLst>
                <a:path w="687070" h="696595">
                  <a:moveTo>
                    <a:pt x="343224" y="696599"/>
                  </a:moveTo>
                  <a:lnTo>
                    <a:pt x="274053" y="694241"/>
                  </a:lnTo>
                  <a:lnTo>
                    <a:pt x="209626" y="687476"/>
                  </a:lnTo>
                  <a:lnTo>
                    <a:pt x="151324" y="676771"/>
                  </a:lnTo>
                  <a:lnTo>
                    <a:pt x="100528" y="662595"/>
                  </a:lnTo>
                  <a:lnTo>
                    <a:pt x="58617" y="645412"/>
                  </a:lnTo>
                  <a:lnTo>
                    <a:pt x="6973" y="603898"/>
                  </a:lnTo>
                  <a:lnTo>
                    <a:pt x="0" y="580499"/>
                  </a:lnTo>
                  <a:lnTo>
                    <a:pt x="0" y="116099"/>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close/>
                </a:path>
              </a:pathLst>
            </a:custGeom>
            <a:solidFill>
              <a:srgbClr val="CEE1F3"/>
            </a:solidFill>
          </p:spPr>
          <p:txBody>
            <a:bodyPr wrap="square" lIns="0" tIns="0" rIns="0" bIns="0" rtlCol="0"/>
            <a:lstStyle/>
            <a:p>
              <a:endParaRPr sz="2400"/>
            </a:p>
          </p:txBody>
        </p:sp>
        <p:sp>
          <p:nvSpPr>
            <p:cNvPr id="64" name="object 64"/>
            <p:cNvSpPr/>
            <p:nvPr/>
          </p:nvSpPr>
          <p:spPr>
            <a:xfrm>
              <a:off x="5234625" y="4158500"/>
              <a:ext cx="687070" cy="696595"/>
            </a:xfrm>
            <a:custGeom>
              <a:avLst/>
              <a:gdLst/>
              <a:ahLst/>
              <a:cxnLst/>
              <a:rect l="l" t="t" r="r" b="b"/>
              <a:pathLst>
                <a:path w="687070" h="696595">
                  <a:moveTo>
                    <a:pt x="686449" y="116099"/>
                  </a:moveTo>
                  <a:lnTo>
                    <a:pt x="679476" y="139498"/>
                  </a:lnTo>
                  <a:lnTo>
                    <a:pt x="659477" y="161291"/>
                  </a:lnTo>
                  <a:lnTo>
                    <a:pt x="585921" y="198195"/>
                  </a:lnTo>
                  <a:lnTo>
                    <a:pt x="535125" y="212371"/>
                  </a:lnTo>
                  <a:lnTo>
                    <a:pt x="476823" y="223076"/>
                  </a:lnTo>
                  <a:lnTo>
                    <a:pt x="412396" y="229841"/>
                  </a:lnTo>
                  <a:lnTo>
                    <a:pt x="343224" y="232199"/>
                  </a:lnTo>
                  <a:lnTo>
                    <a:pt x="274053" y="229841"/>
                  </a:lnTo>
                  <a:lnTo>
                    <a:pt x="209626" y="223076"/>
                  </a:lnTo>
                  <a:lnTo>
                    <a:pt x="151324" y="212371"/>
                  </a:lnTo>
                  <a:lnTo>
                    <a:pt x="100528" y="198195"/>
                  </a:lnTo>
                  <a:lnTo>
                    <a:pt x="58617" y="181012"/>
                  </a:lnTo>
                  <a:lnTo>
                    <a:pt x="6973" y="139498"/>
                  </a:lnTo>
                  <a:lnTo>
                    <a:pt x="0" y="116099"/>
                  </a:lnTo>
                </a:path>
                <a:path w="687070" h="696595">
                  <a:moveTo>
                    <a:pt x="0" y="116099"/>
                  </a:moveTo>
                  <a:lnTo>
                    <a:pt x="6973" y="92701"/>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lnTo>
                    <a:pt x="274053" y="694241"/>
                  </a:lnTo>
                  <a:lnTo>
                    <a:pt x="209626" y="687476"/>
                  </a:lnTo>
                  <a:lnTo>
                    <a:pt x="151324" y="676771"/>
                  </a:lnTo>
                  <a:lnTo>
                    <a:pt x="100528" y="662595"/>
                  </a:lnTo>
                  <a:lnTo>
                    <a:pt x="58617" y="645412"/>
                  </a:lnTo>
                  <a:lnTo>
                    <a:pt x="6973" y="603898"/>
                  </a:lnTo>
                  <a:lnTo>
                    <a:pt x="0" y="580499"/>
                  </a:lnTo>
                  <a:lnTo>
                    <a:pt x="0" y="116099"/>
                  </a:lnTo>
                  <a:close/>
                </a:path>
              </a:pathLst>
            </a:custGeom>
            <a:ln w="9524">
              <a:solidFill>
                <a:srgbClr val="595959"/>
              </a:solidFill>
            </a:ln>
          </p:spPr>
          <p:txBody>
            <a:bodyPr wrap="square" lIns="0" tIns="0" rIns="0" bIns="0" rtlCol="0"/>
            <a:lstStyle/>
            <a:p>
              <a:endParaRPr sz="2400"/>
            </a:p>
          </p:txBody>
        </p:sp>
        <p:sp>
          <p:nvSpPr>
            <p:cNvPr id="65" name="object 65"/>
            <p:cNvSpPr/>
            <p:nvPr/>
          </p:nvSpPr>
          <p:spPr>
            <a:xfrm>
              <a:off x="5576345" y="3899486"/>
              <a:ext cx="8890" cy="354965"/>
            </a:xfrm>
            <a:custGeom>
              <a:avLst/>
              <a:gdLst/>
              <a:ahLst/>
              <a:cxnLst/>
              <a:rect l="l" t="t" r="r" b="b"/>
              <a:pathLst>
                <a:path w="8889" h="354964">
                  <a:moveTo>
                    <a:pt x="8392" y="354663"/>
                  </a:moveTo>
                  <a:lnTo>
                    <a:pt x="0" y="0"/>
                  </a:lnTo>
                </a:path>
              </a:pathLst>
            </a:custGeom>
            <a:ln w="38099">
              <a:solidFill>
                <a:srgbClr val="595959"/>
              </a:solidFill>
            </a:ln>
          </p:spPr>
          <p:txBody>
            <a:bodyPr wrap="square" lIns="0" tIns="0" rIns="0" bIns="0" rtlCol="0"/>
            <a:lstStyle/>
            <a:p>
              <a:endParaRPr sz="2400"/>
            </a:p>
          </p:txBody>
        </p:sp>
        <p:pic>
          <p:nvPicPr>
            <p:cNvPr id="66" name="object 66"/>
            <p:cNvPicPr/>
            <p:nvPr/>
          </p:nvPicPr>
          <p:blipFill>
            <a:blip r:embed="rId4" cstate="print"/>
            <a:stretch>
              <a:fillRect/>
            </a:stretch>
          </p:blipFill>
          <p:spPr>
            <a:xfrm>
              <a:off x="5494382" y="3707582"/>
              <a:ext cx="163926" cy="212441"/>
            </a:xfrm>
            <a:prstGeom prst="rect">
              <a:avLst/>
            </a:prstGeom>
          </p:spPr>
        </p:pic>
      </p:grpSp>
      <p:grpSp>
        <p:nvGrpSpPr>
          <p:cNvPr id="67" name="object 67"/>
          <p:cNvGrpSpPr/>
          <p:nvPr/>
        </p:nvGrpSpPr>
        <p:grpSpPr>
          <a:xfrm>
            <a:off x="5103650" y="3706700"/>
            <a:ext cx="1201420" cy="2773680"/>
            <a:chOff x="3827737" y="2780025"/>
            <a:chExt cx="901065" cy="2080260"/>
          </a:xfrm>
        </p:grpSpPr>
        <p:sp>
          <p:nvSpPr>
            <p:cNvPr id="68" name="object 68"/>
            <p:cNvSpPr/>
            <p:nvPr/>
          </p:nvSpPr>
          <p:spPr>
            <a:xfrm>
              <a:off x="3935887"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69" name="object 69"/>
            <p:cNvSpPr/>
            <p:nvPr/>
          </p:nvSpPr>
          <p:spPr>
            <a:xfrm>
              <a:off x="3935887"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70" name="object 70"/>
            <p:cNvSpPr/>
            <p:nvPr/>
          </p:nvSpPr>
          <p:spPr>
            <a:xfrm>
              <a:off x="4310637"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71" name="object 71"/>
            <p:cNvSpPr/>
            <p:nvPr/>
          </p:nvSpPr>
          <p:spPr>
            <a:xfrm>
              <a:off x="4310637"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72" name="object 72"/>
            <p:cNvSpPr/>
            <p:nvPr/>
          </p:nvSpPr>
          <p:spPr>
            <a:xfrm>
              <a:off x="3935887"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73" name="object 73"/>
            <p:cNvSpPr/>
            <p:nvPr/>
          </p:nvSpPr>
          <p:spPr>
            <a:xfrm>
              <a:off x="3935887"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74" name="object 74"/>
            <p:cNvSpPr/>
            <p:nvPr/>
          </p:nvSpPr>
          <p:spPr>
            <a:xfrm>
              <a:off x="4310637"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75" name="object 75"/>
            <p:cNvSpPr/>
            <p:nvPr/>
          </p:nvSpPr>
          <p:spPr>
            <a:xfrm>
              <a:off x="4310637"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76" name="object 76"/>
            <p:cNvSpPr/>
            <p:nvPr/>
          </p:nvSpPr>
          <p:spPr>
            <a:xfrm>
              <a:off x="3837262" y="2789550"/>
              <a:ext cx="882015" cy="882015"/>
            </a:xfrm>
            <a:custGeom>
              <a:avLst/>
              <a:gdLst/>
              <a:ahLst/>
              <a:cxnLst/>
              <a:rect l="l" t="t" r="r" b="b"/>
              <a:pathLst>
                <a:path w="882014" h="882014">
                  <a:moveTo>
                    <a:pt x="0" y="146902"/>
                  </a:moveTo>
                  <a:lnTo>
                    <a:pt x="7489" y="100470"/>
                  </a:lnTo>
                  <a:lnTo>
                    <a:pt x="28343" y="60144"/>
                  </a:lnTo>
                  <a:lnTo>
                    <a:pt x="60144" y="28343"/>
                  </a:lnTo>
                  <a:lnTo>
                    <a:pt x="100470" y="7489"/>
                  </a:lnTo>
                  <a:lnTo>
                    <a:pt x="146902" y="0"/>
                  </a:lnTo>
                  <a:lnTo>
                    <a:pt x="734496" y="0"/>
                  </a:lnTo>
                  <a:lnTo>
                    <a:pt x="790714" y="11182"/>
                  </a:lnTo>
                  <a:lnTo>
                    <a:pt x="838372" y="43026"/>
                  </a:lnTo>
                  <a:lnTo>
                    <a:pt x="870217" y="90685"/>
                  </a:lnTo>
                  <a:lnTo>
                    <a:pt x="881399" y="146902"/>
                  </a:lnTo>
                  <a:lnTo>
                    <a:pt x="881399" y="734496"/>
                  </a:lnTo>
                  <a:lnTo>
                    <a:pt x="873910" y="780929"/>
                  </a:lnTo>
                  <a:lnTo>
                    <a:pt x="853056" y="821255"/>
                  </a:lnTo>
                  <a:lnTo>
                    <a:pt x="821255" y="853056"/>
                  </a:lnTo>
                  <a:lnTo>
                    <a:pt x="780929" y="873910"/>
                  </a:lnTo>
                  <a:lnTo>
                    <a:pt x="734496" y="881399"/>
                  </a:lnTo>
                  <a:lnTo>
                    <a:pt x="146902" y="881399"/>
                  </a:lnTo>
                  <a:lnTo>
                    <a:pt x="100470" y="873910"/>
                  </a:lnTo>
                  <a:lnTo>
                    <a:pt x="60144" y="853056"/>
                  </a:lnTo>
                  <a:lnTo>
                    <a:pt x="28343" y="821255"/>
                  </a:lnTo>
                  <a:lnTo>
                    <a:pt x="7489" y="780929"/>
                  </a:lnTo>
                  <a:lnTo>
                    <a:pt x="0" y="734496"/>
                  </a:lnTo>
                  <a:lnTo>
                    <a:pt x="0" y="146902"/>
                  </a:lnTo>
                  <a:close/>
                </a:path>
              </a:pathLst>
            </a:custGeom>
            <a:ln w="19049">
              <a:solidFill>
                <a:srgbClr val="595959"/>
              </a:solidFill>
            </a:ln>
          </p:spPr>
          <p:txBody>
            <a:bodyPr wrap="square" lIns="0" tIns="0" rIns="0" bIns="0" rtlCol="0"/>
            <a:lstStyle/>
            <a:p>
              <a:endParaRPr sz="2400"/>
            </a:p>
          </p:txBody>
        </p:sp>
        <p:sp>
          <p:nvSpPr>
            <p:cNvPr id="77" name="object 77"/>
            <p:cNvSpPr/>
            <p:nvPr/>
          </p:nvSpPr>
          <p:spPr>
            <a:xfrm>
              <a:off x="3934750" y="4158500"/>
              <a:ext cx="687070" cy="696595"/>
            </a:xfrm>
            <a:custGeom>
              <a:avLst/>
              <a:gdLst/>
              <a:ahLst/>
              <a:cxnLst/>
              <a:rect l="l" t="t" r="r" b="b"/>
              <a:pathLst>
                <a:path w="687070" h="696595">
                  <a:moveTo>
                    <a:pt x="343224" y="696599"/>
                  </a:moveTo>
                  <a:lnTo>
                    <a:pt x="274053" y="694241"/>
                  </a:lnTo>
                  <a:lnTo>
                    <a:pt x="209626" y="687476"/>
                  </a:lnTo>
                  <a:lnTo>
                    <a:pt x="151324" y="676771"/>
                  </a:lnTo>
                  <a:lnTo>
                    <a:pt x="100528" y="662595"/>
                  </a:lnTo>
                  <a:lnTo>
                    <a:pt x="58617" y="645412"/>
                  </a:lnTo>
                  <a:lnTo>
                    <a:pt x="6973" y="603898"/>
                  </a:lnTo>
                  <a:lnTo>
                    <a:pt x="0" y="580499"/>
                  </a:lnTo>
                  <a:lnTo>
                    <a:pt x="0" y="116099"/>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close/>
                </a:path>
              </a:pathLst>
            </a:custGeom>
            <a:solidFill>
              <a:srgbClr val="CEE1F3"/>
            </a:solidFill>
          </p:spPr>
          <p:txBody>
            <a:bodyPr wrap="square" lIns="0" tIns="0" rIns="0" bIns="0" rtlCol="0"/>
            <a:lstStyle/>
            <a:p>
              <a:endParaRPr sz="2400"/>
            </a:p>
          </p:txBody>
        </p:sp>
        <p:sp>
          <p:nvSpPr>
            <p:cNvPr id="78" name="object 78"/>
            <p:cNvSpPr/>
            <p:nvPr/>
          </p:nvSpPr>
          <p:spPr>
            <a:xfrm>
              <a:off x="3934750" y="4158500"/>
              <a:ext cx="687070" cy="696595"/>
            </a:xfrm>
            <a:custGeom>
              <a:avLst/>
              <a:gdLst/>
              <a:ahLst/>
              <a:cxnLst/>
              <a:rect l="l" t="t" r="r" b="b"/>
              <a:pathLst>
                <a:path w="687070" h="696595">
                  <a:moveTo>
                    <a:pt x="686449" y="116099"/>
                  </a:moveTo>
                  <a:lnTo>
                    <a:pt x="679476" y="139498"/>
                  </a:lnTo>
                  <a:lnTo>
                    <a:pt x="659477" y="161291"/>
                  </a:lnTo>
                  <a:lnTo>
                    <a:pt x="585921" y="198195"/>
                  </a:lnTo>
                  <a:lnTo>
                    <a:pt x="535125" y="212371"/>
                  </a:lnTo>
                  <a:lnTo>
                    <a:pt x="476823" y="223076"/>
                  </a:lnTo>
                  <a:lnTo>
                    <a:pt x="412396" y="229841"/>
                  </a:lnTo>
                  <a:lnTo>
                    <a:pt x="343224" y="232199"/>
                  </a:lnTo>
                  <a:lnTo>
                    <a:pt x="274053" y="229841"/>
                  </a:lnTo>
                  <a:lnTo>
                    <a:pt x="209626" y="223076"/>
                  </a:lnTo>
                  <a:lnTo>
                    <a:pt x="151324" y="212371"/>
                  </a:lnTo>
                  <a:lnTo>
                    <a:pt x="100528" y="198195"/>
                  </a:lnTo>
                  <a:lnTo>
                    <a:pt x="58617" y="181012"/>
                  </a:lnTo>
                  <a:lnTo>
                    <a:pt x="6973" y="139498"/>
                  </a:lnTo>
                  <a:lnTo>
                    <a:pt x="0" y="116099"/>
                  </a:lnTo>
                </a:path>
                <a:path w="687070" h="696595">
                  <a:moveTo>
                    <a:pt x="0" y="116099"/>
                  </a:moveTo>
                  <a:lnTo>
                    <a:pt x="6973" y="92701"/>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lnTo>
                    <a:pt x="274053" y="694241"/>
                  </a:lnTo>
                  <a:lnTo>
                    <a:pt x="209626" y="687476"/>
                  </a:lnTo>
                  <a:lnTo>
                    <a:pt x="151324" y="676771"/>
                  </a:lnTo>
                  <a:lnTo>
                    <a:pt x="100528" y="662595"/>
                  </a:lnTo>
                  <a:lnTo>
                    <a:pt x="58617" y="645412"/>
                  </a:lnTo>
                  <a:lnTo>
                    <a:pt x="6973" y="603898"/>
                  </a:lnTo>
                  <a:lnTo>
                    <a:pt x="0" y="580499"/>
                  </a:lnTo>
                  <a:lnTo>
                    <a:pt x="0" y="116099"/>
                  </a:lnTo>
                  <a:close/>
                </a:path>
              </a:pathLst>
            </a:custGeom>
            <a:ln w="9524">
              <a:solidFill>
                <a:srgbClr val="595959"/>
              </a:solidFill>
            </a:ln>
          </p:spPr>
          <p:txBody>
            <a:bodyPr wrap="square" lIns="0" tIns="0" rIns="0" bIns="0" rtlCol="0"/>
            <a:lstStyle/>
            <a:p>
              <a:endParaRPr sz="2400"/>
            </a:p>
          </p:txBody>
        </p:sp>
        <p:sp>
          <p:nvSpPr>
            <p:cNvPr id="79" name="object 79"/>
            <p:cNvSpPr/>
            <p:nvPr/>
          </p:nvSpPr>
          <p:spPr>
            <a:xfrm>
              <a:off x="4276470" y="3899486"/>
              <a:ext cx="8890" cy="354965"/>
            </a:xfrm>
            <a:custGeom>
              <a:avLst/>
              <a:gdLst/>
              <a:ahLst/>
              <a:cxnLst/>
              <a:rect l="l" t="t" r="r" b="b"/>
              <a:pathLst>
                <a:path w="8889" h="354964">
                  <a:moveTo>
                    <a:pt x="8392" y="354663"/>
                  </a:moveTo>
                  <a:lnTo>
                    <a:pt x="0" y="0"/>
                  </a:lnTo>
                </a:path>
              </a:pathLst>
            </a:custGeom>
            <a:ln w="38099">
              <a:solidFill>
                <a:srgbClr val="595959"/>
              </a:solidFill>
            </a:ln>
          </p:spPr>
          <p:txBody>
            <a:bodyPr wrap="square" lIns="0" tIns="0" rIns="0" bIns="0" rtlCol="0"/>
            <a:lstStyle/>
            <a:p>
              <a:endParaRPr sz="2400"/>
            </a:p>
          </p:txBody>
        </p:sp>
        <p:pic>
          <p:nvPicPr>
            <p:cNvPr id="80" name="object 80"/>
            <p:cNvPicPr/>
            <p:nvPr/>
          </p:nvPicPr>
          <p:blipFill>
            <a:blip r:embed="rId4" cstate="print"/>
            <a:stretch>
              <a:fillRect/>
            </a:stretch>
          </p:blipFill>
          <p:spPr>
            <a:xfrm>
              <a:off x="4194507" y="3707582"/>
              <a:ext cx="163926" cy="212441"/>
            </a:xfrm>
            <a:prstGeom prst="rect">
              <a:avLst/>
            </a:prstGeom>
          </p:spPr>
        </p:pic>
      </p:grpSp>
      <p:grpSp>
        <p:nvGrpSpPr>
          <p:cNvPr id="81" name="object 81"/>
          <p:cNvGrpSpPr/>
          <p:nvPr/>
        </p:nvGrpSpPr>
        <p:grpSpPr>
          <a:xfrm>
            <a:off x="9271299" y="3706700"/>
            <a:ext cx="1201420" cy="2773680"/>
            <a:chOff x="6953474" y="2780025"/>
            <a:chExt cx="901065" cy="2080260"/>
          </a:xfrm>
        </p:grpSpPr>
        <p:sp>
          <p:nvSpPr>
            <p:cNvPr id="82" name="object 82"/>
            <p:cNvSpPr/>
            <p:nvPr/>
          </p:nvSpPr>
          <p:spPr>
            <a:xfrm>
              <a:off x="7061624"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83" name="object 83"/>
            <p:cNvSpPr/>
            <p:nvPr/>
          </p:nvSpPr>
          <p:spPr>
            <a:xfrm>
              <a:off x="7061624"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84" name="object 84"/>
            <p:cNvSpPr/>
            <p:nvPr/>
          </p:nvSpPr>
          <p:spPr>
            <a:xfrm>
              <a:off x="7436374"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85" name="object 85"/>
            <p:cNvSpPr/>
            <p:nvPr/>
          </p:nvSpPr>
          <p:spPr>
            <a:xfrm>
              <a:off x="7436374"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86" name="object 86"/>
            <p:cNvSpPr/>
            <p:nvPr/>
          </p:nvSpPr>
          <p:spPr>
            <a:xfrm>
              <a:off x="7061624"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87" name="object 87"/>
            <p:cNvSpPr/>
            <p:nvPr/>
          </p:nvSpPr>
          <p:spPr>
            <a:xfrm>
              <a:off x="7061624"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88" name="object 88"/>
            <p:cNvSpPr/>
            <p:nvPr/>
          </p:nvSpPr>
          <p:spPr>
            <a:xfrm>
              <a:off x="7436374"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89" name="object 89"/>
            <p:cNvSpPr/>
            <p:nvPr/>
          </p:nvSpPr>
          <p:spPr>
            <a:xfrm>
              <a:off x="7436374"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90" name="object 90"/>
            <p:cNvSpPr/>
            <p:nvPr/>
          </p:nvSpPr>
          <p:spPr>
            <a:xfrm>
              <a:off x="6962999" y="2789550"/>
              <a:ext cx="882015" cy="882015"/>
            </a:xfrm>
            <a:custGeom>
              <a:avLst/>
              <a:gdLst/>
              <a:ahLst/>
              <a:cxnLst/>
              <a:rect l="l" t="t" r="r" b="b"/>
              <a:pathLst>
                <a:path w="882015" h="882014">
                  <a:moveTo>
                    <a:pt x="0" y="146902"/>
                  </a:moveTo>
                  <a:lnTo>
                    <a:pt x="7489" y="100470"/>
                  </a:lnTo>
                  <a:lnTo>
                    <a:pt x="28343" y="60144"/>
                  </a:lnTo>
                  <a:lnTo>
                    <a:pt x="60143" y="28343"/>
                  </a:lnTo>
                  <a:lnTo>
                    <a:pt x="100470" y="7489"/>
                  </a:lnTo>
                  <a:lnTo>
                    <a:pt x="146902" y="0"/>
                  </a:lnTo>
                  <a:lnTo>
                    <a:pt x="734496" y="0"/>
                  </a:lnTo>
                  <a:lnTo>
                    <a:pt x="790714" y="11182"/>
                  </a:lnTo>
                  <a:lnTo>
                    <a:pt x="838373" y="43026"/>
                  </a:lnTo>
                  <a:lnTo>
                    <a:pt x="870217" y="90685"/>
                  </a:lnTo>
                  <a:lnTo>
                    <a:pt x="881399" y="146902"/>
                  </a:lnTo>
                  <a:lnTo>
                    <a:pt x="881399" y="734496"/>
                  </a:lnTo>
                  <a:lnTo>
                    <a:pt x="873910" y="780929"/>
                  </a:lnTo>
                  <a:lnTo>
                    <a:pt x="853056" y="821255"/>
                  </a:lnTo>
                  <a:lnTo>
                    <a:pt x="821256" y="853056"/>
                  </a:lnTo>
                  <a:lnTo>
                    <a:pt x="780929" y="873910"/>
                  </a:lnTo>
                  <a:lnTo>
                    <a:pt x="734496" y="881399"/>
                  </a:lnTo>
                  <a:lnTo>
                    <a:pt x="146902" y="881399"/>
                  </a:lnTo>
                  <a:lnTo>
                    <a:pt x="100470" y="873910"/>
                  </a:lnTo>
                  <a:lnTo>
                    <a:pt x="60143" y="853056"/>
                  </a:lnTo>
                  <a:lnTo>
                    <a:pt x="28343" y="821255"/>
                  </a:lnTo>
                  <a:lnTo>
                    <a:pt x="7489" y="780929"/>
                  </a:lnTo>
                  <a:lnTo>
                    <a:pt x="0" y="734496"/>
                  </a:lnTo>
                  <a:lnTo>
                    <a:pt x="0" y="146902"/>
                  </a:lnTo>
                  <a:close/>
                </a:path>
              </a:pathLst>
            </a:custGeom>
            <a:ln w="19049">
              <a:solidFill>
                <a:srgbClr val="595959"/>
              </a:solidFill>
            </a:ln>
          </p:spPr>
          <p:txBody>
            <a:bodyPr wrap="square" lIns="0" tIns="0" rIns="0" bIns="0" rtlCol="0"/>
            <a:lstStyle/>
            <a:p>
              <a:endParaRPr sz="2400"/>
            </a:p>
          </p:txBody>
        </p:sp>
        <p:sp>
          <p:nvSpPr>
            <p:cNvPr id="91" name="object 91"/>
            <p:cNvSpPr/>
            <p:nvPr/>
          </p:nvSpPr>
          <p:spPr>
            <a:xfrm>
              <a:off x="7060474" y="4158500"/>
              <a:ext cx="687070" cy="696595"/>
            </a:xfrm>
            <a:custGeom>
              <a:avLst/>
              <a:gdLst/>
              <a:ahLst/>
              <a:cxnLst/>
              <a:rect l="l" t="t" r="r" b="b"/>
              <a:pathLst>
                <a:path w="687070" h="696595">
                  <a:moveTo>
                    <a:pt x="343224" y="696599"/>
                  </a:moveTo>
                  <a:lnTo>
                    <a:pt x="274053" y="694241"/>
                  </a:lnTo>
                  <a:lnTo>
                    <a:pt x="209626" y="687476"/>
                  </a:lnTo>
                  <a:lnTo>
                    <a:pt x="151324" y="676771"/>
                  </a:lnTo>
                  <a:lnTo>
                    <a:pt x="100528" y="662595"/>
                  </a:lnTo>
                  <a:lnTo>
                    <a:pt x="58617" y="645412"/>
                  </a:lnTo>
                  <a:lnTo>
                    <a:pt x="6973" y="603898"/>
                  </a:lnTo>
                  <a:lnTo>
                    <a:pt x="0" y="580499"/>
                  </a:lnTo>
                  <a:lnTo>
                    <a:pt x="0" y="116099"/>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close/>
                </a:path>
              </a:pathLst>
            </a:custGeom>
            <a:solidFill>
              <a:srgbClr val="CEE1F3"/>
            </a:solidFill>
          </p:spPr>
          <p:txBody>
            <a:bodyPr wrap="square" lIns="0" tIns="0" rIns="0" bIns="0" rtlCol="0"/>
            <a:lstStyle/>
            <a:p>
              <a:endParaRPr sz="2400"/>
            </a:p>
          </p:txBody>
        </p:sp>
        <p:sp>
          <p:nvSpPr>
            <p:cNvPr id="92" name="object 92"/>
            <p:cNvSpPr/>
            <p:nvPr/>
          </p:nvSpPr>
          <p:spPr>
            <a:xfrm>
              <a:off x="7060474" y="4158500"/>
              <a:ext cx="687070" cy="696595"/>
            </a:xfrm>
            <a:custGeom>
              <a:avLst/>
              <a:gdLst/>
              <a:ahLst/>
              <a:cxnLst/>
              <a:rect l="l" t="t" r="r" b="b"/>
              <a:pathLst>
                <a:path w="687070" h="696595">
                  <a:moveTo>
                    <a:pt x="686449" y="116099"/>
                  </a:moveTo>
                  <a:lnTo>
                    <a:pt x="679476" y="139498"/>
                  </a:lnTo>
                  <a:lnTo>
                    <a:pt x="659477" y="161291"/>
                  </a:lnTo>
                  <a:lnTo>
                    <a:pt x="585921" y="198195"/>
                  </a:lnTo>
                  <a:lnTo>
                    <a:pt x="535125" y="212371"/>
                  </a:lnTo>
                  <a:lnTo>
                    <a:pt x="476823" y="223076"/>
                  </a:lnTo>
                  <a:lnTo>
                    <a:pt x="412396" y="229841"/>
                  </a:lnTo>
                  <a:lnTo>
                    <a:pt x="343224" y="232199"/>
                  </a:lnTo>
                  <a:lnTo>
                    <a:pt x="274053" y="229841"/>
                  </a:lnTo>
                  <a:lnTo>
                    <a:pt x="209626" y="223076"/>
                  </a:lnTo>
                  <a:lnTo>
                    <a:pt x="151324" y="212371"/>
                  </a:lnTo>
                  <a:lnTo>
                    <a:pt x="100528" y="198195"/>
                  </a:lnTo>
                  <a:lnTo>
                    <a:pt x="58617" y="181012"/>
                  </a:lnTo>
                  <a:lnTo>
                    <a:pt x="6973" y="139498"/>
                  </a:lnTo>
                  <a:lnTo>
                    <a:pt x="0" y="116099"/>
                  </a:lnTo>
                </a:path>
                <a:path w="687070" h="696595">
                  <a:moveTo>
                    <a:pt x="0" y="116099"/>
                  </a:moveTo>
                  <a:lnTo>
                    <a:pt x="6973" y="92701"/>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lnTo>
                    <a:pt x="274053" y="694241"/>
                  </a:lnTo>
                  <a:lnTo>
                    <a:pt x="209626" y="687476"/>
                  </a:lnTo>
                  <a:lnTo>
                    <a:pt x="151324" y="676771"/>
                  </a:lnTo>
                  <a:lnTo>
                    <a:pt x="100528" y="662595"/>
                  </a:lnTo>
                  <a:lnTo>
                    <a:pt x="58617" y="645412"/>
                  </a:lnTo>
                  <a:lnTo>
                    <a:pt x="6973" y="603898"/>
                  </a:lnTo>
                  <a:lnTo>
                    <a:pt x="0" y="580499"/>
                  </a:lnTo>
                  <a:lnTo>
                    <a:pt x="0" y="116099"/>
                  </a:lnTo>
                  <a:close/>
                </a:path>
              </a:pathLst>
            </a:custGeom>
            <a:ln w="9524">
              <a:solidFill>
                <a:srgbClr val="595959"/>
              </a:solidFill>
            </a:ln>
          </p:spPr>
          <p:txBody>
            <a:bodyPr wrap="square" lIns="0" tIns="0" rIns="0" bIns="0" rtlCol="0"/>
            <a:lstStyle/>
            <a:p>
              <a:endParaRPr sz="2400"/>
            </a:p>
          </p:txBody>
        </p:sp>
        <p:sp>
          <p:nvSpPr>
            <p:cNvPr id="93" name="object 93"/>
            <p:cNvSpPr/>
            <p:nvPr/>
          </p:nvSpPr>
          <p:spPr>
            <a:xfrm>
              <a:off x="7373494" y="3899486"/>
              <a:ext cx="8890" cy="354965"/>
            </a:xfrm>
            <a:custGeom>
              <a:avLst/>
              <a:gdLst/>
              <a:ahLst/>
              <a:cxnLst/>
              <a:rect l="l" t="t" r="r" b="b"/>
              <a:pathLst>
                <a:path w="8890" h="354964">
                  <a:moveTo>
                    <a:pt x="8392" y="354663"/>
                  </a:moveTo>
                  <a:lnTo>
                    <a:pt x="0" y="0"/>
                  </a:lnTo>
                </a:path>
              </a:pathLst>
            </a:custGeom>
            <a:ln w="38099">
              <a:solidFill>
                <a:srgbClr val="595959"/>
              </a:solidFill>
            </a:ln>
          </p:spPr>
          <p:txBody>
            <a:bodyPr wrap="square" lIns="0" tIns="0" rIns="0" bIns="0" rtlCol="0"/>
            <a:lstStyle/>
            <a:p>
              <a:endParaRPr sz="2400"/>
            </a:p>
          </p:txBody>
        </p:sp>
        <p:pic>
          <p:nvPicPr>
            <p:cNvPr id="94" name="object 94"/>
            <p:cNvPicPr/>
            <p:nvPr/>
          </p:nvPicPr>
          <p:blipFill>
            <a:blip r:embed="rId4" cstate="print"/>
            <a:stretch>
              <a:fillRect/>
            </a:stretch>
          </p:blipFill>
          <p:spPr>
            <a:xfrm>
              <a:off x="7291531" y="3707582"/>
              <a:ext cx="163926" cy="212441"/>
            </a:xfrm>
            <a:prstGeom prst="rect">
              <a:avLst/>
            </a:prstGeom>
          </p:spPr>
        </p:pic>
      </p:grpSp>
      <p:sp>
        <p:nvSpPr>
          <p:cNvPr id="95" name="object 95"/>
          <p:cNvSpPr txBox="1"/>
          <p:nvPr/>
        </p:nvSpPr>
        <p:spPr>
          <a:xfrm>
            <a:off x="8234967" y="3784255"/>
            <a:ext cx="709507" cy="1001983"/>
          </a:xfrm>
          <a:prstGeom prst="rect">
            <a:avLst/>
          </a:prstGeom>
        </p:spPr>
        <p:txBody>
          <a:bodyPr vert="horz" wrap="square" lIns="0" tIns="16933" rIns="0" bIns="0" rtlCol="0">
            <a:spAutoFit/>
          </a:bodyPr>
          <a:lstStyle/>
          <a:p>
            <a:pPr marL="16933">
              <a:spcBef>
                <a:spcPts val="133"/>
              </a:spcBef>
            </a:pPr>
            <a:r>
              <a:rPr sz="6400" spc="-7" dirty="0">
                <a:latin typeface="Arial"/>
                <a:cs typeface="Arial"/>
              </a:rPr>
              <a:t>...</a:t>
            </a:r>
            <a:endParaRPr sz="6400">
              <a:latin typeface="Arial"/>
              <a:cs typeface="Arial"/>
            </a:endParaRPr>
          </a:p>
        </p:txBody>
      </p:sp>
      <p:sp>
        <p:nvSpPr>
          <p:cNvPr id="97" name="object 97"/>
          <p:cNvSpPr txBox="1"/>
          <p:nvPr/>
        </p:nvSpPr>
        <p:spPr>
          <a:xfrm>
            <a:off x="8231933" y="5455949"/>
            <a:ext cx="709507" cy="923330"/>
          </a:xfrm>
          <a:prstGeom prst="rect">
            <a:avLst/>
          </a:prstGeom>
        </p:spPr>
        <p:txBody>
          <a:bodyPr vert="horz" wrap="square" lIns="0" tIns="0" rIns="0" bIns="0" rtlCol="0">
            <a:spAutoFit/>
          </a:bodyPr>
          <a:lstStyle/>
          <a:p>
            <a:pPr marL="16933">
              <a:lnSpc>
                <a:spcPts val="7206"/>
              </a:lnSpc>
            </a:pPr>
            <a:r>
              <a:rPr sz="6400" spc="-7" dirty="0">
                <a:latin typeface="Arial"/>
                <a:cs typeface="Arial"/>
              </a:rPr>
              <a:t>...</a:t>
            </a:r>
            <a:endParaRPr sz="6400">
              <a:latin typeface="Arial"/>
              <a:cs typeface="Arial"/>
            </a:endParaRPr>
          </a:p>
        </p:txBody>
      </p:sp>
      <p:sp>
        <p:nvSpPr>
          <p:cNvPr id="98" name="object 98"/>
          <p:cNvSpPr txBox="1"/>
          <p:nvPr/>
        </p:nvSpPr>
        <p:spPr>
          <a:xfrm>
            <a:off x="545184" y="5741314"/>
            <a:ext cx="678179" cy="359073"/>
          </a:xfrm>
          <a:prstGeom prst="rect">
            <a:avLst/>
          </a:prstGeom>
        </p:spPr>
        <p:txBody>
          <a:bodyPr vert="horz" wrap="square" lIns="0" tIns="0" rIns="0" bIns="0" rtlCol="0">
            <a:spAutoFit/>
          </a:bodyPr>
          <a:lstStyle/>
          <a:p>
            <a:pPr marL="16933">
              <a:lnSpc>
                <a:spcPts val="2787"/>
              </a:lnSpc>
            </a:pPr>
            <a:r>
              <a:rPr sz="2400" spc="-7" dirty="0">
                <a:latin typeface="Arial"/>
                <a:cs typeface="Arial"/>
              </a:rPr>
              <a:t>Data</a:t>
            </a:r>
            <a:endParaRPr sz="2400">
              <a:latin typeface="Arial"/>
              <a:cs typeface="Arial"/>
            </a:endParaRPr>
          </a:p>
        </p:txBody>
      </p:sp>
      <p:sp>
        <p:nvSpPr>
          <p:cNvPr id="96" name="object 96"/>
          <p:cNvSpPr txBox="1"/>
          <p:nvPr/>
        </p:nvSpPr>
        <p:spPr>
          <a:xfrm>
            <a:off x="231018" y="3889375"/>
            <a:ext cx="1203113" cy="760635"/>
          </a:xfrm>
          <a:prstGeom prst="rect">
            <a:avLst/>
          </a:prstGeom>
        </p:spPr>
        <p:txBody>
          <a:bodyPr vert="horz" wrap="square" lIns="0" tIns="14393" rIns="0" bIns="0" rtlCol="0">
            <a:spAutoFit/>
          </a:bodyPr>
          <a:lstStyle/>
          <a:p>
            <a:pPr marL="16933" marR="6773" indent="169329">
              <a:lnSpc>
                <a:spcPct val="100699"/>
              </a:lnSpc>
              <a:spcBef>
                <a:spcPts val="113"/>
              </a:spcBef>
            </a:pPr>
            <a:r>
              <a:rPr sz="2400" dirty="0">
                <a:latin typeface="Arial"/>
                <a:cs typeface="Arial"/>
              </a:rPr>
              <a:t>Model </a:t>
            </a:r>
            <a:r>
              <a:rPr sz="2400" spc="7" dirty="0">
                <a:latin typeface="Arial"/>
                <a:cs typeface="Arial"/>
              </a:rPr>
              <a:t> </a:t>
            </a:r>
            <a:r>
              <a:rPr sz="2400" spc="-7" dirty="0">
                <a:latin typeface="Arial"/>
                <a:cs typeface="Arial"/>
              </a:rPr>
              <a:t>Replicas</a:t>
            </a:r>
            <a:endParaRPr sz="2400">
              <a:latin typeface="Arial"/>
              <a:cs typeface="Arial"/>
            </a:endParaRPr>
          </a:p>
        </p:txBody>
      </p:sp>
    </p:spTree>
    <p:extLst>
      <p:ext uri="{BB962C8B-B14F-4D97-AF65-F5344CB8AC3E}">
        <p14:creationId xmlns:p14="http://schemas.microsoft.com/office/powerpoint/2010/main" val="25804937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5184" y="135732"/>
            <a:ext cx="3479800" cy="591551"/>
          </a:xfrm>
          <a:prstGeom prst="rect">
            <a:avLst/>
          </a:prstGeom>
        </p:spPr>
        <p:txBody>
          <a:bodyPr vert="horz" wrap="square" lIns="0" tIns="16933" rIns="0" bIns="0" rtlCol="0" anchor="ctr">
            <a:spAutoFit/>
          </a:bodyPr>
          <a:lstStyle/>
          <a:p>
            <a:pPr marL="16933">
              <a:lnSpc>
                <a:spcPct val="100000"/>
              </a:lnSpc>
              <a:spcBef>
                <a:spcPts val="133"/>
              </a:spcBef>
            </a:pPr>
            <a:r>
              <a:rPr sz="3733" spc="-7" dirty="0"/>
              <a:t>Data</a:t>
            </a:r>
            <a:r>
              <a:rPr sz="3733" spc="-120" dirty="0"/>
              <a:t> </a:t>
            </a:r>
            <a:r>
              <a:rPr sz="3733" spc="-7" dirty="0"/>
              <a:t>Parallelism</a:t>
            </a:r>
            <a:endParaRPr sz="3733" dirty="0"/>
          </a:p>
        </p:txBody>
      </p:sp>
      <p:grpSp>
        <p:nvGrpSpPr>
          <p:cNvPr id="4" name="object 4"/>
          <p:cNvGrpSpPr/>
          <p:nvPr/>
        </p:nvGrpSpPr>
        <p:grpSpPr>
          <a:xfrm>
            <a:off x="1637332" y="1559999"/>
            <a:ext cx="7701280" cy="4919980"/>
            <a:chOff x="1227999" y="1169999"/>
            <a:chExt cx="5775960" cy="3689985"/>
          </a:xfrm>
        </p:grpSpPr>
        <p:sp>
          <p:nvSpPr>
            <p:cNvPr id="5" name="object 5"/>
            <p:cNvSpPr/>
            <p:nvPr/>
          </p:nvSpPr>
          <p:spPr>
            <a:xfrm>
              <a:off x="2314449"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6" name="object 6"/>
            <p:cNvSpPr/>
            <p:nvPr/>
          </p:nvSpPr>
          <p:spPr>
            <a:xfrm>
              <a:off x="2314449"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7" name="object 7"/>
            <p:cNvSpPr/>
            <p:nvPr/>
          </p:nvSpPr>
          <p:spPr>
            <a:xfrm>
              <a:off x="3329737"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8" name="object 8"/>
            <p:cNvSpPr/>
            <p:nvPr/>
          </p:nvSpPr>
          <p:spPr>
            <a:xfrm>
              <a:off x="3329737"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9" name="object 9"/>
            <p:cNvSpPr/>
            <p:nvPr/>
          </p:nvSpPr>
          <p:spPr>
            <a:xfrm>
              <a:off x="4345024"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10" name="object 10"/>
            <p:cNvSpPr/>
            <p:nvPr/>
          </p:nvSpPr>
          <p:spPr>
            <a:xfrm>
              <a:off x="4345024"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11" name="object 11"/>
            <p:cNvSpPr/>
            <p:nvPr/>
          </p:nvSpPr>
          <p:spPr>
            <a:xfrm>
              <a:off x="5360312"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12" name="object 12"/>
            <p:cNvSpPr/>
            <p:nvPr/>
          </p:nvSpPr>
          <p:spPr>
            <a:xfrm>
              <a:off x="5360312"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13" name="object 13"/>
            <p:cNvSpPr/>
            <p:nvPr/>
          </p:nvSpPr>
          <p:spPr>
            <a:xfrm>
              <a:off x="2822093"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14" name="object 14"/>
            <p:cNvSpPr/>
            <p:nvPr/>
          </p:nvSpPr>
          <p:spPr>
            <a:xfrm>
              <a:off x="2822093"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15" name="object 15"/>
            <p:cNvSpPr/>
            <p:nvPr/>
          </p:nvSpPr>
          <p:spPr>
            <a:xfrm>
              <a:off x="3837381"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16" name="object 16"/>
            <p:cNvSpPr/>
            <p:nvPr/>
          </p:nvSpPr>
          <p:spPr>
            <a:xfrm>
              <a:off x="3837381"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17" name="object 17"/>
            <p:cNvSpPr/>
            <p:nvPr/>
          </p:nvSpPr>
          <p:spPr>
            <a:xfrm>
              <a:off x="4852668"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18" name="object 18"/>
            <p:cNvSpPr/>
            <p:nvPr/>
          </p:nvSpPr>
          <p:spPr>
            <a:xfrm>
              <a:off x="4852668"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19" name="object 19"/>
            <p:cNvSpPr/>
            <p:nvPr/>
          </p:nvSpPr>
          <p:spPr>
            <a:xfrm>
              <a:off x="5867956"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20" name="object 20"/>
            <p:cNvSpPr/>
            <p:nvPr/>
          </p:nvSpPr>
          <p:spPr>
            <a:xfrm>
              <a:off x="5867956"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21" name="object 21"/>
            <p:cNvSpPr/>
            <p:nvPr/>
          </p:nvSpPr>
          <p:spPr>
            <a:xfrm>
              <a:off x="6375600" y="1324549"/>
              <a:ext cx="435609" cy="435609"/>
            </a:xfrm>
            <a:custGeom>
              <a:avLst/>
              <a:gdLst/>
              <a:ahLst/>
              <a:cxnLst/>
              <a:rect l="l" t="t" r="r" b="b"/>
              <a:pathLst>
                <a:path w="435609"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22" name="object 22"/>
            <p:cNvSpPr/>
            <p:nvPr/>
          </p:nvSpPr>
          <p:spPr>
            <a:xfrm>
              <a:off x="6375600" y="1324550"/>
              <a:ext cx="435609" cy="435609"/>
            </a:xfrm>
            <a:custGeom>
              <a:avLst/>
              <a:gdLst/>
              <a:ahLst/>
              <a:cxnLst/>
              <a:rect l="l" t="t" r="r" b="b"/>
              <a:pathLst>
                <a:path w="435609"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23" name="object 23"/>
            <p:cNvSpPr/>
            <p:nvPr/>
          </p:nvSpPr>
          <p:spPr>
            <a:xfrm>
              <a:off x="1995009" y="1179524"/>
              <a:ext cx="4999355" cy="1496060"/>
            </a:xfrm>
            <a:custGeom>
              <a:avLst/>
              <a:gdLst/>
              <a:ahLst/>
              <a:cxnLst/>
              <a:rect l="l" t="t" r="r" b="b"/>
              <a:pathLst>
                <a:path w="4999355" h="1496060">
                  <a:moveTo>
                    <a:pt x="155090" y="0"/>
                  </a:moveTo>
                  <a:lnTo>
                    <a:pt x="4998890" y="0"/>
                  </a:lnTo>
                  <a:lnTo>
                    <a:pt x="4998890" y="696599"/>
                  </a:lnTo>
                  <a:lnTo>
                    <a:pt x="155090" y="696599"/>
                  </a:lnTo>
                  <a:lnTo>
                    <a:pt x="155090" y="0"/>
                  </a:lnTo>
                  <a:close/>
                </a:path>
                <a:path w="4999355" h="1496060">
                  <a:moveTo>
                    <a:pt x="625090" y="705774"/>
                  </a:moveTo>
                  <a:lnTo>
                    <a:pt x="0" y="1496029"/>
                  </a:lnTo>
                </a:path>
              </a:pathLst>
            </a:custGeom>
            <a:ln w="19049">
              <a:solidFill>
                <a:srgbClr val="595959"/>
              </a:solidFill>
            </a:ln>
          </p:spPr>
          <p:txBody>
            <a:bodyPr wrap="square" lIns="0" tIns="0" rIns="0" bIns="0" rtlCol="0"/>
            <a:lstStyle/>
            <a:p>
              <a:endParaRPr sz="2400"/>
            </a:p>
          </p:txBody>
        </p:sp>
        <p:sp>
          <p:nvSpPr>
            <p:cNvPr id="24" name="object 24"/>
            <p:cNvSpPr/>
            <p:nvPr/>
          </p:nvSpPr>
          <p:spPr>
            <a:xfrm>
              <a:off x="1336149"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25" name="object 25"/>
            <p:cNvSpPr/>
            <p:nvPr/>
          </p:nvSpPr>
          <p:spPr>
            <a:xfrm>
              <a:off x="1336149"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26" name="object 26"/>
            <p:cNvSpPr/>
            <p:nvPr/>
          </p:nvSpPr>
          <p:spPr>
            <a:xfrm>
              <a:off x="1710899" y="2903250"/>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27" name="object 27"/>
            <p:cNvSpPr/>
            <p:nvPr/>
          </p:nvSpPr>
          <p:spPr>
            <a:xfrm>
              <a:off x="1710899"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28" name="object 28"/>
            <p:cNvSpPr/>
            <p:nvPr/>
          </p:nvSpPr>
          <p:spPr>
            <a:xfrm>
              <a:off x="1336149"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29" name="object 29"/>
            <p:cNvSpPr/>
            <p:nvPr/>
          </p:nvSpPr>
          <p:spPr>
            <a:xfrm>
              <a:off x="1336149"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30" name="object 30"/>
            <p:cNvSpPr/>
            <p:nvPr/>
          </p:nvSpPr>
          <p:spPr>
            <a:xfrm>
              <a:off x="1710899" y="3249025"/>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31" name="object 31"/>
            <p:cNvSpPr/>
            <p:nvPr/>
          </p:nvSpPr>
          <p:spPr>
            <a:xfrm>
              <a:off x="1710899"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32" name="object 32"/>
            <p:cNvSpPr/>
            <p:nvPr/>
          </p:nvSpPr>
          <p:spPr>
            <a:xfrm>
              <a:off x="1237524" y="2789549"/>
              <a:ext cx="882015" cy="882015"/>
            </a:xfrm>
            <a:custGeom>
              <a:avLst/>
              <a:gdLst/>
              <a:ahLst/>
              <a:cxnLst/>
              <a:rect l="l" t="t" r="r" b="b"/>
              <a:pathLst>
                <a:path w="882014" h="882014">
                  <a:moveTo>
                    <a:pt x="0" y="146902"/>
                  </a:moveTo>
                  <a:lnTo>
                    <a:pt x="7489" y="100470"/>
                  </a:lnTo>
                  <a:lnTo>
                    <a:pt x="28343" y="60144"/>
                  </a:lnTo>
                  <a:lnTo>
                    <a:pt x="60143" y="28343"/>
                  </a:lnTo>
                  <a:lnTo>
                    <a:pt x="100470" y="7489"/>
                  </a:lnTo>
                  <a:lnTo>
                    <a:pt x="146902" y="0"/>
                  </a:lnTo>
                  <a:lnTo>
                    <a:pt x="734496" y="0"/>
                  </a:lnTo>
                  <a:lnTo>
                    <a:pt x="790714" y="11182"/>
                  </a:lnTo>
                  <a:lnTo>
                    <a:pt x="838372" y="43026"/>
                  </a:lnTo>
                  <a:lnTo>
                    <a:pt x="870217" y="90685"/>
                  </a:lnTo>
                  <a:lnTo>
                    <a:pt x="881399" y="146902"/>
                  </a:lnTo>
                  <a:lnTo>
                    <a:pt x="881399" y="734496"/>
                  </a:lnTo>
                  <a:lnTo>
                    <a:pt x="873910" y="780929"/>
                  </a:lnTo>
                  <a:lnTo>
                    <a:pt x="853056" y="821255"/>
                  </a:lnTo>
                  <a:lnTo>
                    <a:pt x="821255" y="853056"/>
                  </a:lnTo>
                  <a:lnTo>
                    <a:pt x="780929" y="873910"/>
                  </a:lnTo>
                  <a:lnTo>
                    <a:pt x="734496" y="881399"/>
                  </a:lnTo>
                  <a:lnTo>
                    <a:pt x="146902" y="881399"/>
                  </a:lnTo>
                  <a:lnTo>
                    <a:pt x="100470" y="873910"/>
                  </a:lnTo>
                  <a:lnTo>
                    <a:pt x="60143" y="853056"/>
                  </a:lnTo>
                  <a:lnTo>
                    <a:pt x="28343" y="821255"/>
                  </a:lnTo>
                  <a:lnTo>
                    <a:pt x="7489" y="780929"/>
                  </a:lnTo>
                  <a:lnTo>
                    <a:pt x="0" y="734496"/>
                  </a:lnTo>
                  <a:lnTo>
                    <a:pt x="0" y="146902"/>
                  </a:lnTo>
                  <a:close/>
                </a:path>
              </a:pathLst>
            </a:custGeom>
            <a:ln w="19049">
              <a:solidFill>
                <a:srgbClr val="595959"/>
              </a:solidFill>
            </a:ln>
          </p:spPr>
          <p:txBody>
            <a:bodyPr wrap="square" lIns="0" tIns="0" rIns="0" bIns="0" rtlCol="0"/>
            <a:lstStyle/>
            <a:p>
              <a:endParaRPr sz="2400"/>
            </a:p>
          </p:txBody>
        </p:sp>
        <p:sp>
          <p:nvSpPr>
            <p:cNvPr id="33" name="object 33"/>
            <p:cNvSpPr/>
            <p:nvPr/>
          </p:nvSpPr>
          <p:spPr>
            <a:xfrm>
              <a:off x="1334999" y="4158499"/>
              <a:ext cx="687070" cy="696595"/>
            </a:xfrm>
            <a:custGeom>
              <a:avLst/>
              <a:gdLst/>
              <a:ahLst/>
              <a:cxnLst/>
              <a:rect l="l" t="t" r="r" b="b"/>
              <a:pathLst>
                <a:path w="687069" h="696595">
                  <a:moveTo>
                    <a:pt x="343224" y="696599"/>
                  </a:moveTo>
                  <a:lnTo>
                    <a:pt x="274053" y="694241"/>
                  </a:lnTo>
                  <a:lnTo>
                    <a:pt x="209626" y="687476"/>
                  </a:lnTo>
                  <a:lnTo>
                    <a:pt x="151324" y="676771"/>
                  </a:lnTo>
                  <a:lnTo>
                    <a:pt x="100528" y="662595"/>
                  </a:lnTo>
                  <a:lnTo>
                    <a:pt x="58617" y="645412"/>
                  </a:lnTo>
                  <a:lnTo>
                    <a:pt x="6973" y="603898"/>
                  </a:lnTo>
                  <a:lnTo>
                    <a:pt x="0" y="580499"/>
                  </a:lnTo>
                  <a:lnTo>
                    <a:pt x="0" y="116099"/>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close/>
                </a:path>
              </a:pathLst>
            </a:custGeom>
            <a:solidFill>
              <a:srgbClr val="CEE1F3"/>
            </a:solidFill>
          </p:spPr>
          <p:txBody>
            <a:bodyPr wrap="square" lIns="0" tIns="0" rIns="0" bIns="0" rtlCol="0"/>
            <a:lstStyle/>
            <a:p>
              <a:endParaRPr sz="2400"/>
            </a:p>
          </p:txBody>
        </p:sp>
        <p:sp>
          <p:nvSpPr>
            <p:cNvPr id="34" name="object 34"/>
            <p:cNvSpPr/>
            <p:nvPr/>
          </p:nvSpPr>
          <p:spPr>
            <a:xfrm>
              <a:off x="1334999" y="4158499"/>
              <a:ext cx="687070" cy="696595"/>
            </a:xfrm>
            <a:custGeom>
              <a:avLst/>
              <a:gdLst/>
              <a:ahLst/>
              <a:cxnLst/>
              <a:rect l="l" t="t" r="r" b="b"/>
              <a:pathLst>
                <a:path w="687069" h="696595">
                  <a:moveTo>
                    <a:pt x="686449" y="116099"/>
                  </a:moveTo>
                  <a:lnTo>
                    <a:pt x="679476" y="139498"/>
                  </a:lnTo>
                  <a:lnTo>
                    <a:pt x="659477" y="161291"/>
                  </a:lnTo>
                  <a:lnTo>
                    <a:pt x="585921" y="198195"/>
                  </a:lnTo>
                  <a:lnTo>
                    <a:pt x="535125" y="212371"/>
                  </a:lnTo>
                  <a:lnTo>
                    <a:pt x="476823" y="223076"/>
                  </a:lnTo>
                  <a:lnTo>
                    <a:pt x="412396" y="229841"/>
                  </a:lnTo>
                  <a:lnTo>
                    <a:pt x="343224" y="232199"/>
                  </a:lnTo>
                  <a:lnTo>
                    <a:pt x="274053" y="229841"/>
                  </a:lnTo>
                  <a:lnTo>
                    <a:pt x="209626" y="223076"/>
                  </a:lnTo>
                  <a:lnTo>
                    <a:pt x="151324" y="212371"/>
                  </a:lnTo>
                  <a:lnTo>
                    <a:pt x="100528" y="198195"/>
                  </a:lnTo>
                  <a:lnTo>
                    <a:pt x="58617" y="181012"/>
                  </a:lnTo>
                  <a:lnTo>
                    <a:pt x="6973" y="139498"/>
                  </a:lnTo>
                  <a:lnTo>
                    <a:pt x="0" y="116099"/>
                  </a:lnTo>
                </a:path>
                <a:path w="687069" h="696595">
                  <a:moveTo>
                    <a:pt x="0" y="116099"/>
                  </a:moveTo>
                  <a:lnTo>
                    <a:pt x="6973" y="92701"/>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lnTo>
                    <a:pt x="274053" y="694241"/>
                  </a:lnTo>
                  <a:lnTo>
                    <a:pt x="209626" y="687476"/>
                  </a:lnTo>
                  <a:lnTo>
                    <a:pt x="151324" y="676771"/>
                  </a:lnTo>
                  <a:lnTo>
                    <a:pt x="100528" y="662595"/>
                  </a:lnTo>
                  <a:lnTo>
                    <a:pt x="58617" y="645412"/>
                  </a:lnTo>
                  <a:lnTo>
                    <a:pt x="6973" y="603898"/>
                  </a:lnTo>
                  <a:lnTo>
                    <a:pt x="0" y="580499"/>
                  </a:lnTo>
                  <a:lnTo>
                    <a:pt x="0" y="116099"/>
                  </a:lnTo>
                  <a:close/>
                </a:path>
              </a:pathLst>
            </a:custGeom>
            <a:ln w="9524">
              <a:solidFill>
                <a:srgbClr val="595959"/>
              </a:solidFill>
            </a:ln>
          </p:spPr>
          <p:txBody>
            <a:bodyPr wrap="square" lIns="0" tIns="0" rIns="0" bIns="0" rtlCol="0"/>
            <a:lstStyle/>
            <a:p>
              <a:endParaRPr sz="2400"/>
            </a:p>
          </p:txBody>
        </p:sp>
        <p:sp>
          <p:nvSpPr>
            <p:cNvPr id="35" name="object 35"/>
            <p:cNvSpPr/>
            <p:nvPr/>
          </p:nvSpPr>
          <p:spPr>
            <a:xfrm>
              <a:off x="1683632" y="3899485"/>
              <a:ext cx="8890" cy="354965"/>
            </a:xfrm>
            <a:custGeom>
              <a:avLst/>
              <a:gdLst/>
              <a:ahLst/>
              <a:cxnLst/>
              <a:rect l="l" t="t" r="r" b="b"/>
              <a:pathLst>
                <a:path w="8889" h="354964">
                  <a:moveTo>
                    <a:pt x="8392" y="354663"/>
                  </a:moveTo>
                  <a:lnTo>
                    <a:pt x="0" y="0"/>
                  </a:lnTo>
                </a:path>
              </a:pathLst>
            </a:custGeom>
            <a:ln w="38099">
              <a:solidFill>
                <a:srgbClr val="595959"/>
              </a:solidFill>
            </a:ln>
          </p:spPr>
          <p:txBody>
            <a:bodyPr wrap="square" lIns="0" tIns="0" rIns="0" bIns="0" rtlCol="0"/>
            <a:lstStyle/>
            <a:p>
              <a:endParaRPr sz="2400"/>
            </a:p>
          </p:txBody>
        </p:sp>
        <p:pic>
          <p:nvPicPr>
            <p:cNvPr id="36" name="object 36"/>
            <p:cNvPicPr/>
            <p:nvPr/>
          </p:nvPicPr>
          <p:blipFill>
            <a:blip r:embed="rId3" cstate="print"/>
            <a:stretch>
              <a:fillRect/>
            </a:stretch>
          </p:blipFill>
          <p:spPr>
            <a:xfrm>
              <a:off x="1601669" y="3707582"/>
              <a:ext cx="163926" cy="212441"/>
            </a:xfrm>
            <a:prstGeom prst="rect">
              <a:avLst/>
            </a:prstGeom>
          </p:spPr>
        </p:pic>
        <p:pic>
          <p:nvPicPr>
            <p:cNvPr id="37" name="object 37"/>
            <p:cNvPicPr/>
            <p:nvPr/>
          </p:nvPicPr>
          <p:blipFill>
            <a:blip r:embed="rId4" cstate="print"/>
            <a:stretch>
              <a:fillRect/>
            </a:stretch>
          </p:blipFill>
          <p:spPr>
            <a:xfrm>
              <a:off x="1931852" y="2646508"/>
              <a:ext cx="97360" cy="106373"/>
            </a:xfrm>
            <a:prstGeom prst="rect">
              <a:avLst/>
            </a:prstGeom>
          </p:spPr>
        </p:pic>
      </p:grpSp>
      <p:sp>
        <p:nvSpPr>
          <p:cNvPr id="38" name="object 38"/>
          <p:cNvSpPr txBox="1"/>
          <p:nvPr/>
        </p:nvSpPr>
        <p:spPr>
          <a:xfrm>
            <a:off x="3111385" y="1051907"/>
            <a:ext cx="2584027" cy="386430"/>
          </a:xfrm>
          <a:prstGeom prst="rect">
            <a:avLst/>
          </a:prstGeom>
        </p:spPr>
        <p:txBody>
          <a:bodyPr vert="horz" wrap="square" lIns="0" tIns="16933" rIns="0" bIns="0" rtlCol="0">
            <a:spAutoFit/>
          </a:bodyPr>
          <a:lstStyle/>
          <a:p>
            <a:pPr marL="16933">
              <a:spcBef>
                <a:spcPts val="133"/>
              </a:spcBef>
            </a:pPr>
            <a:r>
              <a:rPr sz="2400" spc="-7" dirty="0">
                <a:latin typeface="Arial"/>
                <a:cs typeface="Arial"/>
              </a:rPr>
              <a:t>Parameter</a:t>
            </a:r>
            <a:r>
              <a:rPr sz="2400" spc="-113" dirty="0">
                <a:latin typeface="Arial"/>
                <a:cs typeface="Arial"/>
              </a:rPr>
              <a:t> </a:t>
            </a:r>
            <a:r>
              <a:rPr sz="2400" spc="-7" dirty="0">
                <a:latin typeface="Arial"/>
                <a:cs typeface="Arial"/>
              </a:rPr>
              <a:t>Servers</a:t>
            </a:r>
            <a:endParaRPr sz="2400">
              <a:latin typeface="Arial"/>
              <a:cs typeface="Arial"/>
            </a:endParaRPr>
          </a:p>
        </p:txBody>
      </p:sp>
      <p:grpSp>
        <p:nvGrpSpPr>
          <p:cNvPr id="39" name="object 39"/>
          <p:cNvGrpSpPr/>
          <p:nvPr/>
        </p:nvGrpSpPr>
        <p:grpSpPr>
          <a:xfrm>
            <a:off x="3370491" y="3706700"/>
            <a:ext cx="1201420" cy="2773680"/>
            <a:chOff x="2527868" y="2780025"/>
            <a:chExt cx="901065" cy="2080260"/>
          </a:xfrm>
        </p:grpSpPr>
        <p:sp>
          <p:nvSpPr>
            <p:cNvPr id="40" name="object 40"/>
            <p:cNvSpPr/>
            <p:nvPr/>
          </p:nvSpPr>
          <p:spPr>
            <a:xfrm>
              <a:off x="2636018" y="2903250"/>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41" name="object 41"/>
            <p:cNvSpPr/>
            <p:nvPr/>
          </p:nvSpPr>
          <p:spPr>
            <a:xfrm>
              <a:off x="2636018"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42" name="object 42"/>
            <p:cNvSpPr/>
            <p:nvPr/>
          </p:nvSpPr>
          <p:spPr>
            <a:xfrm>
              <a:off x="3010768" y="2903250"/>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43" name="object 43"/>
            <p:cNvSpPr/>
            <p:nvPr/>
          </p:nvSpPr>
          <p:spPr>
            <a:xfrm>
              <a:off x="3010768"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44" name="object 44"/>
            <p:cNvSpPr/>
            <p:nvPr/>
          </p:nvSpPr>
          <p:spPr>
            <a:xfrm>
              <a:off x="2636018" y="3249025"/>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45" name="object 45"/>
            <p:cNvSpPr/>
            <p:nvPr/>
          </p:nvSpPr>
          <p:spPr>
            <a:xfrm>
              <a:off x="2636018"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46" name="object 46"/>
            <p:cNvSpPr/>
            <p:nvPr/>
          </p:nvSpPr>
          <p:spPr>
            <a:xfrm>
              <a:off x="3010768" y="3249025"/>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47" name="object 47"/>
            <p:cNvSpPr/>
            <p:nvPr/>
          </p:nvSpPr>
          <p:spPr>
            <a:xfrm>
              <a:off x="3010768"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48" name="object 48"/>
            <p:cNvSpPr/>
            <p:nvPr/>
          </p:nvSpPr>
          <p:spPr>
            <a:xfrm>
              <a:off x="2537393" y="2789550"/>
              <a:ext cx="882015" cy="882015"/>
            </a:xfrm>
            <a:custGeom>
              <a:avLst/>
              <a:gdLst/>
              <a:ahLst/>
              <a:cxnLst/>
              <a:rect l="l" t="t" r="r" b="b"/>
              <a:pathLst>
                <a:path w="882014" h="882014">
                  <a:moveTo>
                    <a:pt x="0" y="146902"/>
                  </a:moveTo>
                  <a:lnTo>
                    <a:pt x="7489" y="100470"/>
                  </a:lnTo>
                  <a:lnTo>
                    <a:pt x="28343" y="60144"/>
                  </a:lnTo>
                  <a:lnTo>
                    <a:pt x="60144" y="28343"/>
                  </a:lnTo>
                  <a:lnTo>
                    <a:pt x="100470" y="7489"/>
                  </a:lnTo>
                  <a:lnTo>
                    <a:pt x="146902" y="0"/>
                  </a:lnTo>
                  <a:lnTo>
                    <a:pt x="734496" y="0"/>
                  </a:lnTo>
                  <a:lnTo>
                    <a:pt x="790714" y="11182"/>
                  </a:lnTo>
                  <a:lnTo>
                    <a:pt x="838372" y="43026"/>
                  </a:lnTo>
                  <a:lnTo>
                    <a:pt x="870217" y="90685"/>
                  </a:lnTo>
                  <a:lnTo>
                    <a:pt x="881399" y="146902"/>
                  </a:lnTo>
                  <a:lnTo>
                    <a:pt x="881399" y="734496"/>
                  </a:lnTo>
                  <a:lnTo>
                    <a:pt x="873910" y="780929"/>
                  </a:lnTo>
                  <a:lnTo>
                    <a:pt x="853056" y="821255"/>
                  </a:lnTo>
                  <a:lnTo>
                    <a:pt x="821255" y="853056"/>
                  </a:lnTo>
                  <a:lnTo>
                    <a:pt x="780929" y="873910"/>
                  </a:lnTo>
                  <a:lnTo>
                    <a:pt x="734496" y="881399"/>
                  </a:lnTo>
                  <a:lnTo>
                    <a:pt x="146902" y="881399"/>
                  </a:lnTo>
                  <a:lnTo>
                    <a:pt x="100470" y="873910"/>
                  </a:lnTo>
                  <a:lnTo>
                    <a:pt x="60144" y="853056"/>
                  </a:lnTo>
                  <a:lnTo>
                    <a:pt x="28343" y="821255"/>
                  </a:lnTo>
                  <a:lnTo>
                    <a:pt x="7489" y="780929"/>
                  </a:lnTo>
                  <a:lnTo>
                    <a:pt x="0" y="734496"/>
                  </a:lnTo>
                  <a:lnTo>
                    <a:pt x="0" y="146902"/>
                  </a:lnTo>
                  <a:close/>
                </a:path>
              </a:pathLst>
            </a:custGeom>
            <a:ln w="19049">
              <a:solidFill>
                <a:srgbClr val="595959"/>
              </a:solidFill>
            </a:ln>
          </p:spPr>
          <p:txBody>
            <a:bodyPr wrap="square" lIns="0" tIns="0" rIns="0" bIns="0" rtlCol="0"/>
            <a:lstStyle/>
            <a:p>
              <a:endParaRPr sz="2400"/>
            </a:p>
          </p:txBody>
        </p:sp>
        <p:sp>
          <p:nvSpPr>
            <p:cNvPr id="49" name="object 49"/>
            <p:cNvSpPr/>
            <p:nvPr/>
          </p:nvSpPr>
          <p:spPr>
            <a:xfrm>
              <a:off x="2634875" y="4158500"/>
              <a:ext cx="687070" cy="696595"/>
            </a:xfrm>
            <a:custGeom>
              <a:avLst/>
              <a:gdLst/>
              <a:ahLst/>
              <a:cxnLst/>
              <a:rect l="l" t="t" r="r" b="b"/>
              <a:pathLst>
                <a:path w="687070" h="696595">
                  <a:moveTo>
                    <a:pt x="343224" y="696599"/>
                  </a:moveTo>
                  <a:lnTo>
                    <a:pt x="274053" y="694241"/>
                  </a:lnTo>
                  <a:lnTo>
                    <a:pt x="209626" y="687476"/>
                  </a:lnTo>
                  <a:lnTo>
                    <a:pt x="151324" y="676771"/>
                  </a:lnTo>
                  <a:lnTo>
                    <a:pt x="100528" y="662595"/>
                  </a:lnTo>
                  <a:lnTo>
                    <a:pt x="58617" y="645412"/>
                  </a:lnTo>
                  <a:lnTo>
                    <a:pt x="6973" y="603898"/>
                  </a:lnTo>
                  <a:lnTo>
                    <a:pt x="0" y="580499"/>
                  </a:lnTo>
                  <a:lnTo>
                    <a:pt x="0" y="116099"/>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close/>
                </a:path>
              </a:pathLst>
            </a:custGeom>
            <a:solidFill>
              <a:srgbClr val="CEE1F3"/>
            </a:solidFill>
          </p:spPr>
          <p:txBody>
            <a:bodyPr wrap="square" lIns="0" tIns="0" rIns="0" bIns="0" rtlCol="0"/>
            <a:lstStyle/>
            <a:p>
              <a:endParaRPr sz="2400"/>
            </a:p>
          </p:txBody>
        </p:sp>
        <p:sp>
          <p:nvSpPr>
            <p:cNvPr id="50" name="object 50"/>
            <p:cNvSpPr/>
            <p:nvPr/>
          </p:nvSpPr>
          <p:spPr>
            <a:xfrm>
              <a:off x="2634875" y="4158500"/>
              <a:ext cx="687070" cy="696595"/>
            </a:xfrm>
            <a:custGeom>
              <a:avLst/>
              <a:gdLst/>
              <a:ahLst/>
              <a:cxnLst/>
              <a:rect l="l" t="t" r="r" b="b"/>
              <a:pathLst>
                <a:path w="687070" h="696595">
                  <a:moveTo>
                    <a:pt x="686449" y="116099"/>
                  </a:moveTo>
                  <a:lnTo>
                    <a:pt x="679476" y="139498"/>
                  </a:lnTo>
                  <a:lnTo>
                    <a:pt x="659477" y="161291"/>
                  </a:lnTo>
                  <a:lnTo>
                    <a:pt x="585921" y="198195"/>
                  </a:lnTo>
                  <a:lnTo>
                    <a:pt x="535125" y="212371"/>
                  </a:lnTo>
                  <a:lnTo>
                    <a:pt x="476823" y="223076"/>
                  </a:lnTo>
                  <a:lnTo>
                    <a:pt x="412396" y="229841"/>
                  </a:lnTo>
                  <a:lnTo>
                    <a:pt x="343224" y="232199"/>
                  </a:lnTo>
                  <a:lnTo>
                    <a:pt x="274053" y="229841"/>
                  </a:lnTo>
                  <a:lnTo>
                    <a:pt x="209626" y="223076"/>
                  </a:lnTo>
                  <a:lnTo>
                    <a:pt x="151324" y="212371"/>
                  </a:lnTo>
                  <a:lnTo>
                    <a:pt x="100528" y="198195"/>
                  </a:lnTo>
                  <a:lnTo>
                    <a:pt x="58617" y="181012"/>
                  </a:lnTo>
                  <a:lnTo>
                    <a:pt x="6973" y="139498"/>
                  </a:lnTo>
                  <a:lnTo>
                    <a:pt x="0" y="116099"/>
                  </a:lnTo>
                </a:path>
                <a:path w="687070" h="696595">
                  <a:moveTo>
                    <a:pt x="0" y="116099"/>
                  </a:moveTo>
                  <a:lnTo>
                    <a:pt x="6973" y="92701"/>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lnTo>
                    <a:pt x="274053" y="694241"/>
                  </a:lnTo>
                  <a:lnTo>
                    <a:pt x="209626" y="687476"/>
                  </a:lnTo>
                  <a:lnTo>
                    <a:pt x="151324" y="676771"/>
                  </a:lnTo>
                  <a:lnTo>
                    <a:pt x="100528" y="662595"/>
                  </a:lnTo>
                  <a:lnTo>
                    <a:pt x="58617" y="645412"/>
                  </a:lnTo>
                  <a:lnTo>
                    <a:pt x="6973" y="603898"/>
                  </a:lnTo>
                  <a:lnTo>
                    <a:pt x="0" y="580499"/>
                  </a:lnTo>
                  <a:lnTo>
                    <a:pt x="0" y="116099"/>
                  </a:lnTo>
                  <a:close/>
                </a:path>
              </a:pathLst>
            </a:custGeom>
            <a:ln w="9524">
              <a:solidFill>
                <a:srgbClr val="595959"/>
              </a:solidFill>
            </a:ln>
          </p:spPr>
          <p:txBody>
            <a:bodyPr wrap="square" lIns="0" tIns="0" rIns="0" bIns="0" rtlCol="0"/>
            <a:lstStyle/>
            <a:p>
              <a:endParaRPr sz="2400"/>
            </a:p>
          </p:txBody>
        </p:sp>
        <p:sp>
          <p:nvSpPr>
            <p:cNvPr id="51" name="object 51"/>
            <p:cNvSpPr/>
            <p:nvPr/>
          </p:nvSpPr>
          <p:spPr>
            <a:xfrm>
              <a:off x="2976607" y="3899486"/>
              <a:ext cx="8890" cy="354965"/>
            </a:xfrm>
            <a:custGeom>
              <a:avLst/>
              <a:gdLst/>
              <a:ahLst/>
              <a:cxnLst/>
              <a:rect l="l" t="t" r="r" b="b"/>
              <a:pathLst>
                <a:path w="8889" h="354964">
                  <a:moveTo>
                    <a:pt x="8392" y="354663"/>
                  </a:moveTo>
                  <a:lnTo>
                    <a:pt x="0" y="0"/>
                  </a:lnTo>
                </a:path>
              </a:pathLst>
            </a:custGeom>
            <a:ln w="38099">
              <a:solidFill>
                <a:srgbClr val="595959"/>
              </a:solidFill>
            </a:ln>
          </p:spPr>
          <p:txBody>
            <a:bodyPr wrap="square" lIns="0" tIns="0" rIns="0" bIns="0" rtlCol="0"/>
            <a:lstStyle/>
            <a:p>
              <a:endParaRPr sz="2400"/>
            </a:p>
          </p:txBody>
        </p:sp>
        <p:pic>
          <p:nvPicPr>
            <p:cNvPr id="52" name="object 52"/>
            <p:cNvPicPr/>
            <p:nvPr/>
          </p:nvPicPr>
          <p:blipFill>
            <a:blip r:embed="rId5" cstate="print"/>
            <a:stretch>
              <a:fillRect/>
            </a:stretch>
          </p:blipFill>
          <p:spPr>
            <a:xfrm>
              <a:off x="2894644" y="3707582"/>
              <a:ext cx="163926" cy="212441"/>
            </a:xfrm>
            <a:prstGeom prst="rect">
              <a:avLst/>
            </a:prstGeom>
          </p:spPr>
        </p:pic>
      </p:grpSp>
      <p:grpSp>
        <p:nvGrpSpPr>
          <p:cNvPr id="53" name="object 53"/>
          <p:cNvGrpSpPr/>
          <p:nvPr/>
        </p:nvGrpSpPr>
        <p:grpSpPr>
          <a:xfrm>
            <a:off x="6836809" y="3706700"/>
            <a:ext cx="1201420" cy="2773680"/>
            <a:chOff x="5127606" y="2780025"/>
            <a:chExt cx="901065" cy="2080260"/>
          </a:xfrm>
        </p:grpSpPr>
        <p:sp>
          <p:nvSpPr>
            <p:cNvPr id="54" name="object 54"/>
            <p:cNvSpPr/>
            <p:nvPr/>
          </p:nvSpPr>
          <p:spPr>
            <a:xfrm>
              <a:off x="5235756"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55" name="object 55"/>
            <p:cNvSpPr/>
            <p:nvPr/>
          </p:nvSpPr>
          <p:spPr>
            <a:xfrm>
              <a:off x="5235756"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56" name="object 56"/>
            <p:cNvSpPr/>
            <p:nvPr/>
          </p:nvSpPr>
          <p:spPr>
            <a:xfrm>
              <a:off x="5610506"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57" name="object 57"/>
            <p:cNvSpPr/>
            <p:nvPr/>
          </p:nvSpPr>
          <p:spPr>
            <a:xfrm>
              <a:off x="5610506"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58" name="object 58"/>
            <p:cNvSpPr/>
            <p:nvPr/>
          </p:nvSpPr>
          <p:spPr>
            <a:xfrm>
              <a:off x="5235756"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59" name="object 59"/>
            <p:cNvSpPr/>
            <p:nvPr/>
          </p:nvSpPr>
          <p:spPr>
            <a:xfrm>
              <a:off x="5235756"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60" name="object 60"/>
            <p:cNvSpPr/>
            <p:nvPr/>
          </p:nvSpPr>
          <p:spPr>
            <a:xfrm>
              <a:off x="5610506"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61" name="object 61"/>
            <p:cNvSpPr/>
            <p:nvPr/>
          </p:nvSpPr>
          <p:spPr>
            <a:xfrm>
              <a:off x="5610506"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62" name="object 62"/>
            <p:cNvSpPr/>
            <p:nvPr/>
          </p:nvSpPr>
          <p:spPr>
            <a:xfrm>
              <a:off x="5137131" y="2789550"/>
              <a:ext cx="882015" cy="882015"/>
            </a:xfrm>
            <a:custGeom>
              <a:avLst/>
              <a:gdLst/>
              <a:ahLst/>
              <a:cxnLst/>
              <a:rect l="l" t="t" r="r" b="b"/>
              <a:pathLst>
                <a:path w="882014" h="882014">
                  <a:moveTo>
                    <a:pt x="0" y="146902"/>
                  </a:moveTo>
                  <a:lnTo>
                    <a:pt x="7489" y="100470"/>
                  </a:lnTo>
                  <a:lnTo>
                    <a:pt x="28343" y="60144"/>
                  </a:lnTo>
                  <a:lnTo>
                    <a:pt x="60144" y="28343"/>
                  </a:lnTo>
                  <a:lnTo>
                    <a:pt x="100470" y="7489"/>
                  </a:lnTo>
                  <a:lnTo>
                    <a:pt x="146903" y="0"/>
                  </a:lnTo>
                  <a:lnTo>
                    <a:pt x="734496" y="0"/>
                  </a:lnTo>
                  <a:lnTo>
                    <a:pt x="790714" y="11182"/>
                  </a:lnTo>
                  <a:lnTo>
                    <a:pt x="838372" y="43026"/>
                  </a:lnTo>
                  <a:lnTo>
                    <a:pt x="870217" y="90685"/>
                  </a:lnTo>
                  <a:lnTo>
                    <a:pt x="881399" y="146902"/>
                  </a:lnTo>
                  <a:lnTo>
                    <a:pt x="881399" y="734496"/>
                  </a:lnTo>
                  <a:lnTo>
                    <a:pt x="873910" y="780929"/>
                  </a:lnTo>
                  <a:lnTo>
                    <a:pt x="853056" y="821255"/>
                  </a:lnTo>
                  <a:lnTo>
                    <a:pt x="821255" y="853056"/>
                  </a:lnTo>
                  <a:lnTo>
                    <a:pt x="780929" y="873910"/>
                  </a:lnTo>
                  <a:lnTo>
                    <a:pt x="734496" y="881399"/>
                  </a:lnTo>
                  <a:lnTo>
                    <a:pt x="146903" y="881399"/>
                  </a:lnTo>
                  <a:lnTo>
                    <a:pt x="100470" y="873910"/>
                  </a:lnTo>
                  <a:lnTo>
                    <a:pt x="60144" y="853056"/>
                  </a:lnTo>
                  <a:lnTo>
                    <a:pt x="28343" y="821255"/>
                  </a:lnTo>
                  <a:lnTo>
                    <a:pt x="7489" y="780929"/>
                  </a:lnTo>
                  <a:lnTo>
                    <a:pt x="0" y="734496"/>
                  </a:lnTo>
                  <a:lnTo>
                    <a:pt x="0" y="146902"/>
                  </a:lnTo>
                  <a:close/>
                </a:path>
              </a:pathLst>
            </a:custGeom>
            <a:ln w="19049">
              <a:solidFill>
                <a:srgbClr val="595959"/>
              </a:solidFill>
            </a:ln>
          </p:spPr>
          <p:txBody>
            <a:bodyPr wrap="square" lIns="0" tIns="0" rIns="0" bIns="0" rtlCol="0"/>
            <a:lstStyle/>
            <a:p>
              <a:endParaRPr sz="2400"/>
            </a:p>
          </p:txBody>
        </p:sp>
        <p:sp>
          <p:nvSpPr>
            <p:cNvPr id="63" name="object 63"/>
            <p:cNvSpPr/>
            <p:nvPr/>
          </p:nvSpPr>
          <p:spPr>
            <a:xfrm>
              <a:off x="5234625" y="4158500"/>
              <a:ext cx="687070" cy="696595"/>
            </a:xfrm>
            <a:custGeom>
              <a:avLst/>
              <a:gdLst/>
              <a:ahLst/>
              <a:cxnLst/>
              <a:rect l="l" t="t" r="r" b="b"/>
              <a:pathLst>
                <a:path w="687070" h="696595">
                  <a:moveTo>
                    <a:pt x="343224" y="696599"/>
                  </a:moveTo>
                  <a:lnTo>
                    <a:pt x="274053" y="694241"/>
                  </a:lnTo>
                  <a:lnTo>
                    <a:pt x="209626" y="687476"/>
                  </a:lnTo>
                  <a:lnTo>
                    <a:pt x="151324" y="676771"/>
                  </a:lnTo>
                  <a:lnTo>
                    <a:pt x="100528" y="662595"/>
                  </a:lnTo>
                  <a:lnTo>
                    <a:pt x="58617" y="645412"/>
                  </a:lnTo>
                  <a:lnTo>
                    <a:pt x="6973" y="603898"/>
                  </a:lnTo>
                  <a:lnTo>
                    <a:pt x="0" y="580499"/>
                  </a:lnTo>
                  <a:lnTo>
                    <a:pt x="0" y="116099"/>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close/>
                </a:path>
              </a:pathLst>
            </a:custGeom>
            <a:solidFill>
              <a:srgbClr val="CEE1F3"/>
            </a:solidFill>
          </p:spPr>
          <p:txBody>
            <a:bodyPr wrap="square" lIns="0" tIns="0" rIns="0" bIns="0" rtlCol="0"/>
            <a:lstStyle/>
            <a:p>
              <a:endParaRPr sz="2400"/>
            </a:p>
          </p:txBody>
        </p:sp>
        <p:sp>
          <p:nvSpPr>
            <p:cNvPr id="64" name="object 64"/>
            <p:cNvSpPr/>
            <p:nvPr/>
          </p:nvSpPr>
          <p:spPr>
            <a:xfrm>
              <a:off x="5234625" y="4158500"/>
              <a:ext cx="687070" cy="696595"/>
            </a:xfrm>
            <a:custGeom>
              <a:avLst/>
              <a:gdLst/>
              <a:ahLst/>
              <a:cxnLst/>
              <a:rect l="l" t="t" r="r" b="b"/>
              <a:pathLst>
                <a:path w="687070" h="696595">
                  <a:moveTo>
                    <a:pt x="686449" y="116099"/>
                  </a:moveTo>
                  <a:lnTo>
                    <a:pt x="679476" y="139498"/>
                  </a:lnTo>
                  <a:lnTo>
                    <a:pt x="659477" y="161291"/>
                  </a:lnTo>
                  <a:lnTo>
                    <a:pt x="585921" y="198195"/>
                  </a:lnTo>
                  <a:lnTo>
                    <a:pt x="535125" y="212371"/>
                  </a:lnTo>
                  <a:lnTo>
                    <a:pt x="476823" y="223076"/>
                  </a:lnTo>
                  <a:lnTo>
                    <a:pt x="412396" y="229841"/>
                  </a:lnTo>
                  <a:lnTo>
                    <a:pt x="343224" y="232199"/>
                  </a:lnTo>
                  <a:lnTo>
                    <a:pt x="274053" y="229841"/>
                  </a:lnTo>
                  <a:lnTo>
                    <a:pt x="209626" y="223076"/>
                  </a:lnTo>
                  <a:lnTo>
                    <a:pt x="151324" y="212371"/>
                  </a:lnTo>
                  <a:lnTo>
                    <a:pt x="100528" y="198195"/>
                  </a:lnTo>
                  <a:lnTo>
                    <a:pt x="58617" y="181012"/>
                  </a:lnTo>
                  <a:lnTo>
                    <a:pt x="6973" y="139498"/>
                  </a:lnTo>
                  <a:lnTo>
                    <a:pt x="0" y="116099"/>
                  </a:lnTo>
                </a:path>
                <a:path w="687070" h="696595">
                  <a:moveTo>
                    <a:pt x="0" y="116099"/>
                  </a:moveTo>
                  <a:lnTo>
                    <a:pt x="6973" y="92701"/>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lnTo>
                    <a:pt x="274053" y="694241"/>
                  </a:lnTo>
                  <a:lnTo>
                    <a:pt x="209626" y="687476"/>
                  </a:lnTo>
                  <a:lnTo>
                    <a:pt x="151324" y="676771"/>
                  </a:lnTo>
                  <a:lnTo>
                    <a:pt x="100528" y="662595"/>
                  </a:lnTo>
                  <a:lnTo>
                    <a:pt x="58617" y="645412"/>
                  </a:lnTo>
                  <a:lnTo>
                    <a:pt x="6973" y="603898"/>
                  </a:lnTo>
                  <a:lnTo>
                    <a:pt x="0" y="580499"/>
                  </a:lnTo>
                  <a:lnTo>
                    <a:pt x="0" y="116099"/>
                  </a:lnTo>
                  <a:close/>
                </a:path>
              </a:pathLst>
            </a:custGeom>
            <a:ln w="9524">
              <a:solidFill>
                <a:srgbClr val="595959"/>
              </a:solidFill>
            </a:ln>
          </p:spPr>
          <p:txBody>
            <a:bodyPr wrap="square" lIns="0" tIns="0" rIns="0" bIns="0" rtlCol="0"/>
            <a:lstStyle/>
            <a:p>
              <a:endParaRPr sz="2400"/>
            </a:p>
          </p:txBody>
        </p:sp>
        <p:sp>
          <p:nvSpPr>
            <p:cNvPr id="65" name="object 65"/>
            <p:cNvSpPr/>
            <p:nvPr/>
          </p:nvSpPr>
          <p:spPr>
            <a:xfrm>
              <a:off x="5576345" y="3899486"/>
              <a:ext cx="8890" cy="354965"/>
            </a:xfrm>
            <a:custGeom>
              <a:avLst/>
              <a:gdLst/>
              <a:ahLst/>
              <a:cxnLst/>
              <a:rect l="l" t="t" r="r" b="b"/>
              <a:pathLst>
                <a:path w="8889" h="354964">
                  <a:moveTo>
                    <a:pt x="8392" y="354663"/>
                  </a:moveTo>
                  <a:lnTo>
                    <a:pt x="0" y="0"/>
                  </a:lnTo>
                </a:path>
              </a:pathLst>
            </a:custGeom>
            <a:ln w="38099">
              <a:solidFill>
                <a:srgbClr val="595959"/>
              </a:solidFill>
            </a:ln>
          </p:spPr>
          <p:txBody>
            <a:bodyPr wrap="square" lIns="0" tIns="0" rIns="0" bIns="0" rtlCol="0"/>
            <a:lstStyle/>
            <a:p>
              <a:endParaRPr sz="2400"/>
            </a:p>
          </p:txBody>
        </p:sp>
        <p:pic>
          <p:nvPicPr>
            <p:cNvPr id="66" name="object 66"/>
            <p:cNvPicPr/>
            <p:nvPr/>
          </p:nvPicPr>
          <p:blipFill>
            <a:blip r:embed="rId5" cstate="print"/>
            <a:stretch>
              <a:fillRect/>
            </a:stretch>
          </p:blipFill>
          <p:spPr>
            <a:xfrm>
              <a:off x="5494382" y="3707582"/>
              <a:ext cx="163926" cy="212441"/>
            </a:xfrm>
            <a:prstGeom prst="rect">
              <a:avLst/>
            </a:prstGeom>
          </p:spPr>
        </p:pic>
      </p:grpSp>
      <p:grpSp>
        <p:nvGrpSpPr>
          <p:cNvPr id="67" name="object 67"/>
          <p:cNvGrpSpPr/>
          <p:nvPr/>
        </p:nvGrpSpPr>
        <p:grpSpPr>
          <a:xfrm>
            <a:off x="5103650" y="3706700"/>
            <a:ext cx="1201420" cy="2773680"/>
            <a:chOff x="3827737" y="2780025"/>
            <a:chExt cx="901065" cy="2080260"/>
          </a:xfrm>
        </p:grpSpPr>
        <p:sp>
          <p:nvSpPr>
            <p:cNvPr id="68" name="object 68"/>
            <p:cNvSpPr/>
            <p:nvPr/>
          </p:nvSpPr>
          <p:spPr>
            <a:xfrm>
              <a:off x="3935887"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69" name="object 69"/>
            <p:cNvSpPr/>
            <p:nvPr/>
          </p:nvSpPr>
          <p:spPr>
            <a:xfrm>
              <a:off x="3935887"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70" name="object 70"/>
            <p:cNvSpPr/>
            <p:nvPr/>
          </p:nvSpPr>
          <p:spPr>
            <a:xfrm>
              <a:off x="4310637"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71" name="object 71"/>
            <p:cNvSpPr/>
            <p:nvPr/>
          </p:nvSpPr>
          <p:spPr>
            <a:xfrm>
              <a:off x="4310637"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72" name="object 72"/>
            <p:cNvSpPr/>
            <p:nvPr/>
          </p:nvSpPr>
          <p:spPr>
            <a:xfrm>
              <a:off x="3935887"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73" name="object 73"/>
            <p:cNvSpPr/>
            <p:nvPr/>
          </p:nvSpPr>
          <p:spPr>
            <a:xfrm>
              <a:off x="3935887"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74" name="object 74"/>
            <p:cNvSpPr/>
            <p:nvPr/>
          </p:nvSpPr>
          <p:spPr>
            <a:xfrm>
              <a:off x="4310637"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75" name="object 75"/>
            <p:cNvSpPr/>
            <p:nvPr/>
          </p:nvSpPr>
          <p:spPr>
            <a:xfrm>
              <a:off x="4310637"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76" name="object 76"/>
            <p:cNvSpPr/>
            <p:nvPr/>
          </p:nvSpPr>
          <p:spPr>
            <a:xfrm>
              <a:off x="3837262" y="2789550"/>
              <a:ext cx="882015" cy="882015"/>
            </a:xfrm>
            <a:custGeom>
              <a:avLst/>
              <a:gdLst/>
              <a:ahLst/>
              <a:cxnLst/>
              <a:rect l="l" t="t" r="r" b="b"/>
              <a:pathLst>
                <a:path w="882014" h="882014">
                  <a:moveTo>
                    <a:pt x="0" y="146902"/>
                  </a:moveTo>
                  <a:lnTo>
                    <a:pt x="7489" y="100470"/>
                  </a:lnTo>
                  <a:lnTo>
                    <a:pt x="28343" y="60144"/>
                  </a:lnTo>
                  <a:lnTo>
                    <a:pt x="60144" y="28343"/>
                  </a:lnTo>
                  <a:lnTo>
                    <a:pt x="100470" y="7489"/>
                  </a:lnTo>
                  <a:lnTo>
                    <a:pt x="146902" y="0"/>
                  </a:lnTo>
                  <a:lnTo>
                    <a:pt x="734496" y="0"/>
                  </a:lnTo>
                  <a:lnTo>
                    <a:pt x="790714" y="11182"/>
                  </a:lnTo>
                  <a:lnTo>
                    <a:pt x="838372" y="43026"/>
                  </a:lnTo>
                  <a:lnTo>
                    <a:pt x="870217" y="90685"/>
                  </a:lnTo>
                  <a:lnTo>
                    <a:pt x="881399" y="146902"/>
                  </a:lnTo>
                  <a:lnTo>
                    <a:pt x="881399" y="734496"/>
                  </a:lnTo>
                  <a:lnTo>
                    <a:pt x="873910" y="780929"/>
                  </a:lnTo>
                  <a:lnTo>
                    <a:pt x="853056" y="821255"/>
                  </a:lnTo>
                  <a:lnTo>
                    <a:pt x="821255" y="853056"/>
                  </a:lnTo>
                  <a:lnTo>
                    <a:pt x="780929" y="873910"/>
                  </a:lnTo>
                  <a:lnTo>
                    <a:pt x="734496" y="881399"/>
                  </a:lnTo>
                  <a:lnTo>
                    <a:pt x="146902" y="881399"/>
                  </a:lnTo>
                  <a:lnTo>
                    <a:pt x="100470" y="873910"/>
                  </a:lnTo>
                  <a:lnTo>
                    <a:pt x="60144" y="853056"/>
                  </a:lnTo>
                  <a:lnTo>
                    <a:pt x="28343" y="821255"/>
                  </a:lnTo>
                  <a:lnTo>
                    <a:pt x="7489" y="780929"/>
                  </a:lnTo>
                  <a:lnTo>
                    <a:pt x="0" y="734496"/>
                  </a:lnTo>
                  <a:lnTo>
                    <a:pt x="0" y="146902"/>
                  </a:lnTo>
                  <a:close/>
                </a:path>
              </a:pathLst>
            </a:custGeom>
            <a:ln w="19049">
              <a:solidFill>
                <a:srgbClr val="595959"/>
              </a:solidFill>
            </a:ln>
          </p:spPr>
          <p:txBody>
            <a:bodyPr wrap="square" lIns="0" tIns="0" rIns="0" bIns="0" rtlCol="0"/>
            <a:lstStyle/>
            <a:p>
              <a:endParaRPr sz="2400"/>
            </a:p>
          </p:txBody>
        </p:sp>
        <p:sp>
          <p:nvSpPr>
            <p:cNvPr id="77" name="object 77"/>
            <p:cNvSpPr/>
            <p:nvPr/>
          </p:nvSpPr>
          <p:spPr>
            <a:xfrm>
              <a:off x="3934750" y="4158500"/>
              <a:ext cx="687070" cy="696595"/>
            </a:xfrm>
            <a:custGeom>
              <a:avLst/>
              <a:gdLst/>
              <a:ahLst/>
              <a:cxnLst/>
              <a:rect l="l" t="t" r="r" b="b"/>
              <a:pathLst>
                <a:path w="687070" h="696595">
                  <a:moveTo>
                    <a:pt x="343224" y="696599"/>
                  </a:moveTo>
                  <a:lnTo>
                    <a:pt x="274053" y="694241"/>
                  </a:lnTo>
                  <a:lnTo>
                    <a:pt x="209626" y="687476"/>
                  </a:lnTo>
                  <a:lnTo>
                    <a:pt x="151324" y="676771"/>
                  </a:lnTo>
                  <a:lnTo>
                    <a:pt x="100528" y="662595"/>
                  </a:lnTo>
                  <a:lnTo>
                    <a:pt x="58617" y="645412"/>
                  </a:lnTo>
                  <a:lnTo>
                    <a:pt x="6973" y="603898"/>
                  </a:lnTo>
                  <a:lnTo>
                    <a:pt x="0" y="580499"/>
                  </a:lnTo>
                  <a:lnTo>
                    <a:pt x="0" y="116099"/>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close/>
                </a:path>
              </a:pathLst>
            </a:custGeom>
            <a:solidFill>
              <a:srgbClr val="CEE1F3"/>
            </a:solidFill>
          </p:spPr>
          <p:txBody>
            <a:bodyPr wrap="square" lIns="0" tIns="0" rIns="0" bIns="0" rtlCol="0"/>
            <a:lstStyle/>
            <a:p>
              <a:endParaRPr sz="2400"/>
            </a:p>
          </p:txBody>
        </p:sp>
        <p:sp>
          <p:nvSpPr>
            <p:cNvPr id="78" name="object 78"/>
            <p:cNvSpPr/>
            <p:nvPr/>
          </p:nvSpPr>
          <p:spPr>
            <a:xfrm>
              <a:off x="3934750" y="4158500"/>
              <a:ext cx="687070" cy="696595"/>
            </a:xfrm>
            <a:custGeom>
              <a:avLst/>
              <a:gdLst/>
              <a:ahLst/>
              <a:cxnLst/>
              <a:rect l="l" t="t" r="r" b="b"/>
              <a:pathLst>
                <a:path w="687070" h="696595">
                  <a:moveTo>
                    <a:pt x="686449" y="116099"/>
                  </a:moveTo>
                  <a:lnTo>
                    <a:pt x="679476" y="139498"/>
                  </a:lnTo>
                  <a:lnTo>
                    <a:pt x="659477" y="161291"/>
                  </a:lnTo>
                  <a:lnTo>
                    <a:pt x="585921" y="198195"/>
                  </a:lnTo>
                  <a:lnTo>
                    <a:pt x="535125" y="212371"/>
                  </a:lnTo>
                  <a:lnTo>
                    <a:pt x="476823" y="223076"/>
                  </a:lnTo>
                  <a:lnTo>
                    <a:pt x="412396" y="229841"/>
                  </a:lnTo>
                  <a:lnTo>
                    <a:pt x="343224" y="232199"/>
                  </a:lnTo>
                  <a:lnTo>
                    <a:pt x="274053" y="229841"/>
                  </a:lnTo>
                  <a:lnTo>
                    <a:pt x="209626" y="223076"/>
                  </a:lnTo>
                  <a:lnTo>
                    <a:pt x="151324" y="212371"/>
                  </a:lnTo>
                  <a:lnTo>
                    <a:pt x="100528" y="198195"/>
                  </a:lnTo>
                  <a:lnTo>
                    <a:pt x="58617" y="181012"/>
                  </a:lnTo>
                  <a:lnTo>
                    <a:pt x="6973" y="139498"/>
                  </a:lnTo>
                  <a:lnTo>
                    <a:pt x="0" y="116099"/>
                  </a:lnTo>
                </a:path>
                <a:path w="687070" h="696595">
                  <a:moveTo>
                    <a:pt x="0" y="116099"/>
                  </a:moveTo>
                  <a:lnTo>
                    <a:pt x="6973" y="92701"/>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lnTo>
                    <a:pt x="274053" y="694241"/>
                  </a:lnTo>
                  <a:lnTo>
                    <a:pt x="209626" y="687476"/>
                  </a:lnTo>
                  <a:lnTo>
                    <a:pt x="151324" y="676771"/>
                  </a:lnTo>
                  <a:lnTo>
                    <a:pt x="100528" y="662595"/>
                  </a:lnTo>
                  <a:lnTo>
                    <a:pt x="58617" y="645412"/>
                  </a:lnTo>
                  <a:lnTo>
                    <a:pt x="6973" y="603898"/>
                  </a:lnTo>
                  <a:lnTo>
                    <a:pt x="0" y="580499"/>
                  </a:lnTo>
                  <a:lnTo>
                    <a:pt x="0" y="116099"/>
                  </a:lnTo>
                  <a:close/>
                </a:path>
              </a:pathLst>
            </a:custGeom>
            <a:ln w="9524">
              <a:solidFill>
                <a:srgbClr val="595959"/>
              </a:solidFill>
            </a:ln>
          </p:spPr>
          <p:txBody>
            <a:bodyPr wrap="square" lIns="0" tIns="0" rIns="0" bIns="0" rtlCol="0"/>
            <a:lstStyle/>
            <a:p>
              <a:endParaRPr sz="2400"/>
            </a:p>
          </p:txBody>
        </p:sp>
        <p:sp>
          <p:nvSpPr>
            <p:cNvPr id="79" name="object 79"/>
            <p:cNvSpPr/>
            <p:nvPr/>
          </p:nvSpPr>
          <p:spPr>
            <a:xfrm>
              <a:off x="4276470" y="3899486"/>
              <a:ext cx="8890" cy="354965"/>
            </a:xfrm>
            <a:custGeom>
              <a:avLst/>
              <a:gdLst/>
              <a:ahLst/>
              <a:cxnLst/>
              <a:rect l="l" t="t" r="r" b="b"/>
              <a:pathLst>
                <a:path w="8889" h="354964">
                  <a:moveTo>
                    <a:pt x="8392" y="354663"/>
                  </a:moveTo>
                  <a:lnTo>
                    <a:pt x="0" y="0"/>
                  </a:lnTo>
                </a:path>
              </a:pathLst>
            </a:custGeom>
            <a:ln w="38099">
              <a:solidFill>
                <a:srgbClr val="595959"/>
              </a:solidFill>
            </a:ln>
          </p:spPr>
          <p:txBody>
            <a:bodyPr wrap="square" lIns="0" tIns="0" rIns="0" bIns="0" rtlCol="0"/>
            <a:lstStyle/>
            <a:p>
              <a:endParaRPr sz="2400"/>
            </a:p>
          </p:txBody>
        </p:sp>
        <p:pic>
          <p:nvPicPr>
            <p:cNvPr id="80" name="object 80"/>
            <p:cNvPicPr/>
            <p:nvPr/>
          </p:nvPicPr>
          <p:blipFill>
            <a:blip r:embed="rId5" cstate="print"/>
            <a:stretch>
              <a:fillRect/>
            </a:stretch>
          </p:blipFill>
          <p:spPr>
            <a:xfrm>
              <a:off x="4194507" y="3707582"/>
              <a:ext cx="163926" cy="212441"/>
            </a:xfrm>
            <a:prstGeom prst="rect">
              <a:avLst/>
            </a:prstGeom>
          </p:spPr>
        </p:pic>
      </p:grpSp>
      <p:grpSp>
        <p:nvGrpSpPr>
          <p:cNvPr id="81" name="object 81"/>
          <p:cNvGrpSpPr/>
          <p:nvPr/>
        </p:nvGrpSpPr>
        <p:grpSpPr>
          <a:xfrm>
            <a:off x="9271299" y="3706700"/>
            <a:ext cx="1201420" cy="2773680"/>
            <a:chOff x="6953474" y="2780025"/>
            <a:chExt cx="901065" cy="2080260"/>
          </a:xfrm>
        </p:grpSpPr>
        <p:sp>
          <p:nvSpPr>
            <p:cNvPr id="82" name="object 82"/>
            <p:cNvSpPr/>
            <p:nvPr/>
          </p:nvSpPr>
          <p:spPr>
            <a:xfrm>
              <a:off x="7061624"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83" name="object 83"/>
            <p:cNvSpPr/>
            <p:nvPr/>
          </p:nvSpPr>
          <p:spPr>
            <a:xfrm>
              <a:off x="7061624"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84" name="object 84"/>
            <p:cNvSpPr/>
            <p:nvPr/>
          </p:nvSpPr>
          <p:spPr>
            <a:xfrm>
              <a:off x="7436374"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85" name="object 85"/>
            <p:cNvSpPr/>
            <p:nvPr/>
          </p:nvSpPr>
          <p:spPr>
            <a:xfrm>
              <a:off x="7436374"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86" name="object 86"/>
            <p:cNvSpPr/>
            <p:nvPr/>
          </p:nvSpPr>
          <p:spPr>
            <a:xfrm>
              <a:off x="7061624"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87" name="object 87"/>
            <p:cNvSpPr/>
            <p:nvPr/>
          </p:nvSpPr>
          <p:spPr>
            <a:xfrm>
              <a:off x="7061624"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88" name="object 88"/>
            <p:cNvSpPr/>
            <p:nvPr/>
          </p:nvSpPr>
          <p:spPr>
            <a:xfrm>
              <a:off x="7436374"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89" name="object 89"/>
            <p:cNvSpPr/>
            <p:nvPr/>
          </p:nvSpPr>
          <p:spPr>
            <a:xfrm>
              <a:off x="7436374"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90" name="object 90"/>
            <p:cNvSpPr/>
            <p:nvPr/>
          </p:nvSpPr>
          <p:spPr>
            <a:xfrm>
              <a:off x="6962999" y="2789550"/>
              <a:ext cx="882015" cy="882015"/>
            </a:xfrm>
            <a:custGeom>
              <a:avLst/>
              <a:gdLst/>
              <a:ahLst/>
              <a:cxnLst/>
              <a:rect l="l" t="t" r="r" b="b"/>
              <a:pathLst>
                <a:path w="882015" h="882014">
                  <a:moveTo>
                    <a:pt x="0" y="146902"/>
                  </a:moveTo>
                  <a:lnTo>
                    <a:pt x="7489" y="100470"/>
                  </a:lnTo>
                  <a:lnTo>
                    <a:pt x="28343" y="60144"/>
                  </a:lnTo>
                  <a:lnTo>
                    <a:pt x="60143" y="28343"/>
                  </a:lnTo>
                  <a:lnTo>
                    <a:pt x="100470" y="7489"/>
                  </a:lnTo>
                  <a:lnTo>
                    <a:pt x="146902" y="0"/>
                  </a:lnTo>
                  <a:lnTo>
                    <a:pt x="734496" y="0"/>
                  </a:lnTo>
                  <a:lnTo>
                    <a:pt x="790714" y="11182"/>
                  </a:lnTo>
                  <a:lnTo>
                    <a:pt x="838373" y="43026"/>
                  </a:lnTo>
                  <a:lnTo>
                    <a:pt x="870217" y="90685"/>
                  </a:lnTo>
                  <a:lnTo>
                    <a:pt x="881399" y="146902"/>
                  </a:lnTo>
                  <a:lnTo>
                    <a:pt x="881399" y="734496"/>
                  </a:lnTo>
                  <a:lnTo>
                    <a:pt x="873910" y="780929"/>
                  </a:lnTo>
                  <a:lnTo>
                    <a:pt x="853056" y="821255"/>
                  </a:lnTo>
                  <a:lnTo>
                    <a:pt x="821256" y="853056"/>
                  </a:lnTo>
                  <a:lnTo>
                    <a:pt x="780929" y="873910"/>
                  </a:lnTo>
                  <a:lnTo>
                    <a:pt x="734496" y="881399"/>
                  </a:lnTo>
                  <a:lnTo>
                    <a:pt x="146902" y="881399"/>
                  </a:lnTo>
                  <a:lnTo>
                    <a:pt x="100470" y="873910"/>
                  </a:lnTo>
                  <a:lnTo>
                    <a:pt x="60143" y="853056"/>
                  </a:lnTo>
                  <a:lnTo>
                    <a:pt x="28343" y="821255"/>
                  </a:lnTo>
                  <a:lnTo>
                    <a:pt x="7489" y="780929"/>
                  </a:lnTo>
                  <a:lnTo>
                    <a:pt x="0" y="734496"/>
                  </a:lnTo>
                  <a:lnTo>
                    <a:pt x="0" y="146902"/>
                  </a:lnTo>
                  <a:close/>
                </a:path>
              </a:pathLst>
            </a:custGeom>
            <a:ln w="19049">
              <a:solidFill>
                <a:srgbClr val="595959"/>
              </a:solidFill>
            </a:ln>
          </p:spPr>
          <p:txBody>
            <a:bodyPr wrap="square" lIns="0" tIns="0" rIns="0" bIns="0" rtlCol="0"/>
            <a:lstStyle/>
            <a:p>
              <a:endParaRPr sz="2400"/>
            </a:p>
          </p:txBody>
        </p:sp>
        <p:sp>
          <p:nvSpPr>
            <p:cNvPr id="91" name="object 91"/>
            <p:cNvSpPr/>
            <p:nvPr/>
          </p:nvSpPr>
          <p:spPr>
            <a:xfrm>
              <a:off x="7060474" y="4158500"/>
              <a:ext cx="687070" cy="696595"/>
            </a:xfrm>
            <a:custGeom>
              <a:avLst/>
              <a:gdLst/>
              <a:ahLst/>
              <a:cxnLst/>
              <a:rect l="l" t="t" r="r" b="b"/>
              <a:pathLst>
                <a:path w="687070" h="696595">
                  <a:moveTo>
                    <a:pt x="343224" y="696599"/>
                  </a:moveTo>
                  <a:lnTo>
                    <a:pt x="274053" y="694241"/>
                  </a:lnTo>
                  <a:lnTo>
                    <a:pt x="209626" y="687476"/>
                  </a:lnTo>
                  <a:lnTo>
                    <a:pt x="151324" y="676771"/>
                  </a:lnTo>
                  <a:lnTo>
                    <a:pt x="100528" y="662595"/>
                  </a:lnTo>
                  <a:lnTo>
                    <a:pt x="58617" y="645412"/>
                  </a:lnTo>
                  <a:lnTo>
                    <a:pt x="6973" y="603898"/>
                  </a:lnTo>
                  <a:lnTo>
                    <a:pt x="0" y="580499"/>
                  </a:lnTo>
                  <a:lnTo>
                    <a:pt x="0" y="116099"/>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close/>
                </a:path>
              </a:pathLst>
            </a:custGeom>
            <a:solidFill>
              <a:srgbClr val="CEE1F3"/>
            </a:solidFill>
          </p:spPr>
          <p:txBody>
            <a:bodyPr wrap="square" lIns="0" tIns="0" rIns="0" bIns="0" rtlCol="0"/>
            <a:lstStyle/>
            <a:p>
              <a:endParaRPr sz="2400"/>
            </a:p>
          </p:txBody>
        </p:sp>
        <p:sp>
          <p:nvSpPr>
            <p:cNvPr id="92" name="object 92"/>
            <p:cNvSpPr/>
            <p:nvPr/>
          </p:nvSpPr>
          <p:spPr>
            <a:xfrm>
              <a:off x="7060474" y="4158500"/>
              <a:ext cx="687070" cy="696595"/>
            </a:xfrm>
            <a:custGeom>
              <a:avLst/>
              <a:gdLst/>
              <a:ahLst/>
              <a:cxnLst/>
              <a:rect l="l" t="t" r="r" b="b"/>
              <a:pathLst>
                <a:path w="687070" h="696595">
                  <a:moveTo>
                    <a:pt x="686449" y="116099"/>
                  </a:moveTo>
                  <a:lnTo>
                    <a:pt x="679476" y="139498"/>
                  </a:lnTo>
                  <a:lnTo>
                    <a:pt x="659477" y="161291"/>
                  </a:lnTo>
                  <a:lnTo>
                    <a:pt x="585921" y="198195"/>
                  </a:lnTo>
                  <a:lnTo>
                    <a:pt x="535125" y="212371"/>
                  </a:lnTo>
                  <a:lnTo>
                    <a:pt x="476823" y="223076"/>
                  </a:lnTo>
                  <a:lnTo>
                    <a:pt x="412396" y="229841"/>
                  </a:lnTo>
                  <a:lnTo>
                    <a:pt x="343224" y="232199"/>
                  </a:lnTo>
                  <a:lnTo>
                    <a:pt x="274053" y="229841"/>
                  </a:lnTo>
                  <a:lnTo>
                    <a:pt x="209626" y="223076"/>
                  </a:lnTo>
                  <a:lnTo>
                    <a:pt x="151324" y="212371"/>
                  </a:lnTo>
                  <a:lnTo>
                    <a:pt x="100528" y="198195"/>
                  </a:lnTo>
                  <a:lnTo>
                    <a:pt x="58617" y="181012"/>
                  </a:lnTo>
                  <a:lnTo>
                    <a:pt x="6973" y="139498"/>
                  </a:lnTo>
                  <a:lnTo>
                    <a:pt x="0" y="116099"/>
                  </a:lnTo>
                </a:path>
                <a:path w="687070" h="696595">
                  <a:moveTo>
                    <a:pt x="0" y="116099"/>
                  </a:moveTo>
                  <a:lnTo>
                    <a:pt x="6973" y="92701"/>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lnTo>
                    <a:pt x="274053" y="694241"/>
                  </a:lnTo>
                  <a:lnTo>
                    <a:pt x="209626" y="687476"/>
                  </a:lnTo>
                  <a:lnTo>
                    <a:pt x="151324" y="676771"/>
                  </a:lnTo>
                  <a:lnTo>
                    <a:pt x="100528" y="662595"/>
                  </a:lnTo>
                  <a:lnTo>
                    <a:pt x="58617" y="645412"/>
                  </a:lnTo>
                  <a:lnTo>
                    <a:pt x="6973" y="603898"/>
                  </a:lnTo>
                  <a:lnTo>
                    <a:pt x="0" y="580499"/>
                  </a:lnTo>
                  <a:lnTo>
                    <a:pt x="0" y="116099"/>
                  </a:lnTo>
                  <a:close/>
                </a:path>
              </a:pathLst>
            </a:custGeom>
            <a:ln w="9524">
              <a:solidFill>
                <a:srgbClr val="595959"/>
              </a:solidFill>
            </a:ln>
          </p:spPr>
          <p:txBody>
            <a:bodyPr wrap="square" lIns="0" tIns="0" rIns="0" bIns="0" rtlCol="0"/>
            <a:lstStyle/>
            <a:p>
              <a:endParaRPr sz="2400"/>
            </a:p>
          </p:txBody>
        </p:sp>
        <p:sp>
          <p:nvSpPr>
            <p:cNvPr id="93" name="object 93"/>
            <p:cNvSpPr/>
            <p:nvPr/>
          </p:nvSpPr>
          <p:spPr>
            <a:xfrm>
              <a:off x="7373494" y="3899486"/>
              <a:ext cx="8890" cy="354965"/>
            </a:xfrm>
            <a:custGeom>
              <a:avLst/>
              <a:gdLst/>
              <a:ahLst/>
              <a:cxnLst/>
              <a:rect l="l" t="t" r="r" b="b"/>
              <a:pathLst>
                <a:path w="8890" h="354964">
                  <a:moveTo>
                    <a:pt x="8392" y="354663"/>
                  </a:moveTo>
                  <a:lnTo>
                    <a:pt x="0" y="0"/>
                  </a:lnTo>
                </a:path>
              </a:pathLst>
            </a:custGeom>
            <a:ln w="38099">
              <a:solidFill>
                <a:srgbClr val="595959"/>
              </a:solidFill>
            </a:ln>
          </p:spPr>
          <p:txBody>
            <a:bodyPr wrap="square" lIns="0" tIns="0" rIns="0" bIns="0" rtlCol="0"/>
            <a:lstStyle/>
            <a:p>
              <a:endParaRPr sz="2400"/>
            </a:p>
          </p:txBody>
        </p:sp>
        <p:pic>
          <p:nvPicPr>
            <p:cNvPr id="94" name="object 94"/>
            <p:cNvPicPr/>
            <p:nvPr/>
          </p:nvPicPr>
          <p:blipFill>
            <a:blip r:embed="rId5" cstate="print"/>
            <a:stretch>
              <a:fillRect/>
            </a:stretch>
          </p:blipFill>
          <p:spPr>
            <a:xfrm>
              <a:off x="7291531" y="3707582"/>
              <a:ext cx="163926" cy="212441"/>
            </a:xfrm>
            <a:prstGeom prst="rect">
              <a:avLst/>
            </a:prstGeom>
          </p:spPr>
        </p:pic>
      </p:grpSp>
      <p:sp>
        <p:nvSpPr>
          <p:cNvPr id="95" name="object 95"/>
          <p:cNvSpPr txBox="1"/>
          <p:nvPr/>
        </p:nvSpPr>
        <p:spPr>
          <a:xfrm>
            <a:off x="8234967" y="3784255"/>
            <a:ext cx="709507" cy="1001983"/>
          </a:xfrm>
          <a:prstGeom prst="rect">
            <a:avLst/>
          </a:prstGeom>
        </p:spPr>
        <p:txBody>
          <a:bodyPr vert="horz" wrap="square" lIns="0" tIns="16933" rIns="0" bIns="0" rtlCol="0">
            <a:spAutoFit/>
          </a:bodyPr>
          <a:lstStyle/>
          <a:p>
            <a:pPr marL="16933">
              <a:spcBef>
                <a:spcPts val="133"/>
              </a:spcBef>
            </a:pPr>
            <a:r>
              <a:rPr sz="6400" spc="-7" dirty="0">
                <a:latin typeface="Arial"/>
                <a:cs typeface="Arial"/>
              </a:rPr>
              <a:t>...</a:t>
            </a:r>
            <a:endParaRPr sz="6400">
              <a:latin typeface="Arial"/>
              <a:cs typeface="Arial"/>
            </a:endParaRPr>
          </a:p>
        </p:txBody>
      </p:sp>
      <p:sp>
        <p:nvSpPr>
          <p:cNvPr id="99" name="object 99"/>
          <p:cNvSpPr txBox="1"/>
          <p:nvPr/>
        </p:nvSpPr>
        <p:spPr>
          <a:xfrm>
            <a:off x="8231933" y="5455949"/>
            <a:ext cx="709507" cy="923330"/>
          </a:xfrm>
          <a:prstGeom prst="rect">
            <a:avLst/>
          </a:prstGeom>
        </p:spPr>
        <p:txBody>
          <a:bodyPr vert="horz" wrap="square" lIns="0" tIns="0" rIns="0" bIns="0" rtlCol="0">
            <a:spAutoFit/>
          </a:bodyPr>
          <a:lstStyle/>
          <a:p>
            <a:pPr marL="16933">
              <a:lnSpc>
                <a:spcPts val="7206"/>
              </a:lnSpc>
            </a:pPr>
            <a:r>
              <a:rPr sz="6400" spc="-7" dirty="0">
                <a:latin typeface="Arial"/>
                <a:cs typeface="Arial"/>
              </a:rPr>
              <a:t>...</a:t>
            </a:r>
            <a:endParaRPr sz="6400">
              <a:latin typeface="Arial"/>
              <a:cs typeface="Arial"/>
            </a:endParaRPr>
          </a:p>
        </p:txBody>
      </p:sp>
      <p:sp>
        <p:nvSpPr>
          <p:cNvPr id="100" name="object 100"/>
          <p:cNvSpPr txBox="1"/>
          <p:nvPr/>
        </p:nvSpPr>
        <p:spPr>
          <a:xfrm>
            <a:off x="545184" y="5741314"/>
            <a:ext cx="678179" cy="359073"/>
          </a:xfrm>
          <a:prstGeom prst="rect">
            <a:avLst/>
          </a:prstGeom>
        </p:spPr>
        <p:txBody>
          <a:bodyPr vert="horz" wrap="square" lIns="0" tIns="0" rIns="0" bIns="0" rtlCol="0">
            <a:spAutoFit/>
          </a:bodyPr>
          <a:lstStyle/>
          <a:p>
            <a:pPr marL="16933">
              <a:lnSpc>
                <a:spcPts val="2787"/>
              </a:lnSpc>
            </a:pPr>
            <a:r>
              <a:rPr sz="2400" spc="-7" dirty="0">
                <a:latin typeface="Arial"/>
                <a:cs typeface="Arial"/>
              </a:rPr>
              <a:t>Data</a:t>
            </a:r>
            <a:endParaRPr sz="2400">
              <a:latin typeface="Arial"/>
              <a:cs typeface="Arial"/>
            </a:endParaRPr>
          </a:p>
        </p:txBody>
      </p:sp>
      <p:sp>
        <p:nvSpPr>
          <p:cNvPr id="96" name="object 96"/>
          <p:cNvSpPr txBox="1"/>
          <p:nvPr/>
        </p:nvSpPr>
        <p:spPr>
          <a:xfrm>
            <a:off x="231018" y="3889375"/>
            <a:ext cx="1203113" cy="760635"/>
          </a:xfrm>
          <a:prstGeom prst="rect">
            <a:avLst/>
          </a:prstGeom>
        </p:spPr>
        <p:txBody>
          <a:bodyPr vert="horz" wrap="square" lIns="0" tIns="14393" rIns="0" bIns="0" rtlCol="0">
            <a:spAutoFit/>
          </a:bodyPr>
          <a:lstStyle/>
          <a:p>
            <a:pPr marL="16933" marR="6773" indent="169329">
              <a:lnSpc>
                <a:spcPct val="100699"/>
              </a:lnSpc>
              <a:spcBef>
                <a:spcPts val="113"/>
              </a:spcBef>
            </a:pPr>
            <a:r>
              <a:rPr sz="2400" dirty="0">
                <a:latin typeface="Arial"/>
                <a:cs typeface="Arial"/>
              </a:rPr>
              <a:t>Model </a:t>
            </a:r>
            <a:r>
              <a:rPr sz="2400" spc="7" dirty="0">
                <a:latin typeface="Arial"/>
                <a:cs typeface="Arial"/>
              </a:rPr>
              <a:t> </a:t>
            </a:r>
            <a:r>
              <a:rPr sz="2400" spc="-7" dirty="0">
                <a:latin typeface="Arial"/>
                <a:cs typeface="Arial"/>
              </a:rPr>
              <a:t>Replicas</a:t>
            </a:r>
            <a:endParaRPr sz="2400">
              <a:latin typeface="Arial"/>
              <a:cs typeface="Arial"/>
            </a:endParaRPr>
          </a:p>
        </p:txBody>
      </p:sp>
      <p:sp>
        <p:nvSpPr>
          <p:cNvPr id="97" name="object 97"/>
          <p:cNvSpPr txBox="1"/>
          <p:nvPr/>
        </p:nvSpPr>
        <p:spPr>
          <a:xfrm>
            <a:off x="3291451" y="2771266"/>
            <a:ext cx="324272" cy="468440"/>
          </a:xfrm>
          <a:prstGeom prst="rect">
            <a:avLst/>
          </a:prstGeom>
        </p:spPr>
        <p:txBody>
          <a:bodyPr vert="horz" wrap="square" lIns="0" tIns="16933" rIns="0" bIns="0" rtlCol="0">
            <a:spAutoFit/>
          </a:bodyPr>
          <a:lstStyle/>
          <a:p>
            <a:pPr marL="16933">
              <a:spcBef>
                <a:spcPts val="133"/>
              </a:spcBef>
            </a:pPr>
            <a:r>
              <a:rPr sz="2933" i="1" spc="-7" dirty="0">
                <a:latin typeface="Arial"/>
                <a:cs typeface="Arial"/>
              </a:rPr>
              <a:t>p’</a:t>
            </a:r>
            <a:endParaRPr sz="2933">
              <a:latin typeface="Arial"/>
              <a:cs typeface="Arial"/>
            </a:endParaRPr>
          </a:p>
        </p:txBody>
      </p:sp>
      <p:sp>
        <p:nvSpPr>
          <p:cNvPr id="98" name="object 98"/>
          <p:cNvSpPr txBox="1"/>
          <p:nvPr/>
        </p:nvSpPr>
        <p:spPr>
          <a:xfrm>
            <a:off x="6794545" y="952482"/>
            <a:ext cx="1811867" cy="468440"/>
          </a:xfrm>
          <a:prstGeom prst="rect">
            <a:avLst/>
          </a:prstGeom>
        </p:spPr>
        <p:txBody>
          <a:bodyPr vert="horz" wrap="square" lIns="0" tIns="16933" rIns="0" bIns="0" rtlCol="0">
            <a:spAutoFit/>
          </a:bodyPr>
          <a:lstStyle/>
          <a:p>
            <a:pPr marL="16933">
              <a:spcBef>
                <a:spcPts val="133"/>
              </a:spcBef>
            </a:pPr>
            <a:r>
              <a:rPr sz="2933" i="1" spc="-7" dirty="0">
                <a:latin typeface="Arial"/>
                <a:cs typeface="Arial"/>
              </a:rPr>
              <a:t>p’</a:t>
            </a:r>
            <a:r>
              <a:rPr sz="2933" i="1" spc="-40" dirty="0">
                <a:latin typeface="Arial"/>
                <a:cs typeface="Arial"/>
              </a:rPr>
              <a:t> </a:t>
            </a:r>
            <a:r>
              <a:rPr sz="2933" i="1" dirty="0">
                <a:latin typeface="Arial"/>
                <a:cs typeface="Arial"/>
              </a:rPr>
              <a:t>=</a:t>
            </a:r>
            <a:r>
              <a:rPr sz="2933" i="1" spc="-47" dirty="0">
                <a:latin typeface="Arial"/>
                <a:cs typeface="Arial"/>
              </a:rPr>
              <a:t> </a:t>
            </a:r>
            <a:r>
              <a:rPr sz="2933" i="1" dirty="0">
                <a:latin typeface="Arial"/>
                <a:cs typeface="Arial"/>
              </a:rPr>
              <a:t>p</a:t>
            </a:r>
            <a:r>
              <a:rPr sz="2933" i="1" spc="-33" dirty="0">
                <a:latin typeface="Arial"/>
                <a:cs typeface="Arial"/>
              </a:rPr>
              <a:t> </a:t>
            </a:r>
            <a:r>
              <a:rPr sz="2933" i="1" dirty="0">
                <a:latin typeface="Arial"/>
                <a:cs typeface="Arial"/>
              </a:rPr>
              <a:t>+</a:t>
            </a:r>
            <a:r>
              <a:rPr sz="2933" i="1" spc="-47" dirty="0">
                <a:latin typeface="Arial"/>
                <a:cs typeface="Arial"/>
              </a:rPr>
              <a:t> </a:t>
            </a:r>
            <a:r>
              <a:rPr sz="2933" i="1" spc="-7" dirty="0">
                <a:latin typeface="Arial"/>
                <a:cs typeface="Arial"/>
              </a:rPr>
              <a:t>∆p</a:t>
            </a:r>
            <a:endParaRPr sz="2933">
              <a:latin typeface="Arial"/>
              <a:cs typeface="Arial"/>
            </a:endParaRPr>
          </a:p>
        </p:txBody>
      </p:sp>
    </p:spTree>
    <p:extLst>
      <p:ext uri="{BB962C8B-B14F-4D97-AF65-F5344CB8AC3E}">
        <p14:creationId xmlns:p14="http://schemas.microsoft.com/office/powerpoint/2010/main" val="42635192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353396" y="67804"/>
            <a:ext cx="3479800" cy="591551"/>
          </a:xfrm>
          <a:prstGeom prst="rect">
            <a:avLst/>
          </a:prstGeom>
        </p:spPr>
        <p:txBody>
          <a:bodyPr vert="horz" wrap="square" lIns="0" tIns="16933" rIns="0" bIns="0" rtlCol="0" anchor="ctr">
            <a:spAutoFit/>
          </a:bodyPr>
          <a:lstStyle/>
          <a:p>
            <a:pPr marL="16933">
              <a:lnSpc>
                <a:spcPct val="100000"/>
              </a:lnSpc>
              <a:spcBef>
                <a:spcPts val="133"/>
              </a:spcBef>
            </a:pPr>
            <a:r>
              <a:rPr sz="3733" spc="-7" dirty="0"/>
              <a:t>Data</a:t>
            </a:r>
            <a:r>
              <a:rPr sz="3733" spc="-120" dirty="0"/>
              <a:t> </a:t>
            </a:r>
            <a:r>
              <a:rPr sz="3733" spc="-7" dirty="0"/>
              <a:t>Parallelism</a:t>
            </a:r>
            <a:endParaRPr sz="3733"/>
          </a:p>
        </p:txBody>
      </p:sp>
      <p:grpSp>
        <p:nvGrpSpPr>
          <p:cNvPr id="4" name="object 4"/>
          <p:cNvGrpSpPr/>
          <p:nvPr/>
        </p:nvGrpSpPr>
        <p:grpSpPr>
          <a:xfrm>
            <a:off x="1637332" y="1559999"/>
            <a:ext cx="7701280" cy="4919980"/>
            <a:chOff x="1227999" y="1169999"/>
            <a:chExt cx="5775960" cy="3689985"/>
          </a:xfrm>
        </p:grpSpPr>
        <p:sp>
          <p:nvSpPr>
            <p:cNvPr id="5" name="object 5"/>
            <p:cNvSpPr/>
            <p:nvPr/>
          </p:nvSpPr>
          <p:spPr>
            <a:xfrm>
              <a:off x="2314449"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6" name="object 6"/>
            <p:cNvSpPr/>
            <p:nvPr/>
          </p:nvSpPr>
          <p:spPr>
            <a:xfrm>
              <a:off x="2314449"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7" name="object 7"/>
            <p:cNvSpPr/>
            <p:nvPr/>
          </p:nvSpPr>
          <p:spPr>
            <a:xfrm>
              <a:off x="3329737"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8" name="object 8"/>
            <p:cNvSpPr/>
            <p:nvPr/>
          </p:nvSpPr>
          <p:spPr>
            <a:xfrm>
              <a:off x="3329737"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9" name="object 9"/>
            <p:cNvSpPr/>
            <p:nvPr/>
          </p:nvSpPr>
          <p:spPr>
            <a:xfrm>
              <a:off x="4345024"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10" name="object 10"/>
            <p:cNvSpPr/>
            <p:nvPr/>
          </p:nvSpPr>
          <p:spPr>
            <a:xfrm>
              <a:off x="4345024"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11" name="object 11"/>
            <p:cNvSpPr/>
            <p:nvPr/>
          </p:nvSpPr>
          <p:spPr>
            <a:xfrm>
              <a:off x="5360312"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12" name="object 12"/>
            <p:cNvSpPr/>
            <p:nvPr/>
          </p:nvSpPr>
          <p:spPr>
            <a:xfrm>
              <a:off x="5360312"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13" name="object 13"/>
            <p:cNvSpPr/>
            <p:nvPr/>
          </p:nvSpPr>
          <p:spPr>
            <a:xfrm>
              <a:off x="2822093"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14" name="object 14"/>
            <p:cNvSpPr/>
            <p:nvPr/>
          </p:nvSpPr>
          <p:spPr>
            <a:xfrm>
              <a:off x="2822093"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15" name="object 15"/>
            <p:cNvSpPr/>
            <p:nvPr/>
          </p:nvSpPr>
          <p:spPr>
            <a:xfrm>
              <a:off x="3837381"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16" name="object 16"/>
            <p:cNvSpPr/>
            <p:nvPr/>
          </p:nvSpPr>
          <p:spPr>
            <a:xfrm>
              <a:off x="3837381"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17" name="object 17"/>
            <p:cNvSpPr/>
            <p:nvPr/>
          </p:nvSpPr>
          <p:spPr>
            <a:xfrm>
              <a:off x="4852668"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18" name="object 18"/>
            <p:cNvSpPr/>
            <p:nvPr/>
          </p:nvSpPr>
          <p:spPr>
            <a:xfrm>
              <a:off x="4852668"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19" name="object 19"/>
            <p:cNvSpPr/>
            <p:nvPr/>
          </p:nvSpPr>
          <p:spPr>
            <a:xfrm>
              <a:off x="5867956"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20" name="object 20"/>
            <p:cNvSpPr/>
            <p:nvPr/>
          </p:nvSpPr>
          <p:spPr>
            <a:xfrm>
              <a:off x="5867956"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21" name="object 21"/>
            <p:cNvSpPr/>
            <p:nvPr/>
          </p:nvSpPr>
          <p:spPr>
            <a:xfrm>
              <a:off x="6375600" y="1324549"/>
              <a:ext cx="435609" cy="435609"/>
            </a:xfrm>
            <a:custGeom>
              <a:avLst/>
              <a:gdLst/>
              <a:ahLst/>
              <a:cxnLst/>
              <a:rect l="l" t="t" r="r" b="b"/>
              <a:pathLst>
                <a:path w="435609"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22" name="object 22"/>
            <p:cNvSpPr/>
            <p:nvPr/>
          </p:nvSpPr>
          <p:spPr>
            <a:xfrm>
              <a:off x="6375600" y="1324550"/>
              <a:ext cx="435609" cy="435609"/>
            </a:xfrm>
            <a:custGeom>
              <a:avLst/>
              <a:gdLst/>
              <a:ahLst/>
              <a:cxnLst/>
              <a:rect l="l" t="t" r="r" b="b"/>
              <a:pathLst>
                <a:path w="435609"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23" name="object 23"/>
            <p:cNvSpPr/>
            <p:nvPr/>
          </p:nvSpPr>
          <p:spPr>
            <a:xfrm>
              <a:off x="1995009" y="1179524"/>
              <a:ext cx="4999355" cy="1496060"/>
            </a:xfrm>
            <a:custGeom>
              <a:avLst/>
              <a:gdLst/>
              <a:ahLst/>
              <a:cxnLst/>
              <a:rect l="l" t="t" r="r" b="b"/>
              <a:pathLst>
                <a:path w="4999355" h="1496060">
                  <a:moveTo>
                    <a:pt x="155090" y="0"/>
                  </a:moveTo>
                  <a:lnTo>
                    <a:pt x="4998890" y="0"/>
                  </a:lnTo>
                  <a:lnTo>
                    <a:pt x="4998890" y="696599"/>
                  </a:lnTo>
                  <a:lnTo>
                    <a:pt x="155090" y="696599"/>
                  </a:lnTo>
                  <a:lnTo>
                    <a:pt x="155090" y="0"/>
                  </a:lnTo>
                  <a:close/>
                </a:path>
                <a:path w="4999355" h="1496060">
                  <a:moveTo>
                    <a:pt x="625090" y="705774"/>
                  </a:moveTo>
                  <a:lnTo>
                    <a:pt x="0" y="1496029"/>
                  </a:lnTo>
                </a:path>
              </a:pathLst>
            </a:custGeom>
            <a:ln w="19049">
              <a:solidFill>
                <a:srgbClr val="595959"/>
              </a:solidFill>
            </a:ln>
          </p:spPr>
          <p:txBody>
            <a:bodyPr wrap="square" lIns="0" tIns="0" rIns="0" bIns="0" rtlCol="0"/>
            <a:lstStyle/>
            <a:p>
              <a:endParaRPr sz="2400"/>
            </a:p>
          </p:txBody>
        </p:sp>
        <p:sp>
          <p:nvSpPr>
            <p:cNvPr id="24" name="object 24"/>
            <p:cNvSpPr/>
            <p:nvPr/>
          </p:nvSpPr>
          <p:spPr>
            <a:xfrm>
              <a:off x="1336149"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25" name="object 25"/>
            <p:cNvSpPr/>
            <p:nvPr/>
          </p:nvSpPr>
          <p:spPr>
            <a:xfrm>
              <a:off x="1336149"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26" name="object 26"/>
            <p:cNvSpPr/>
            <p:nvPr/>
          </p:nvSpPr>
          <p:spPr>
            <a:xfrm>
              <a:off x="1710899" y="2903250"/>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27" name="object 27"/>
            <p:cNvSpPr/>
            <p:nvPr/>
          </p:nvSpPr>
          <p:spPr>
            <a:xfrm>
              <a:off x="1710899"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28" name="object 28"/>
            <p:cNvSpPr/>
            <p:nvPr/>
          </p:nvSpPr>
          <p:spPr>
            <a:xfrm>
              <a:off x="1336149"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29" name="object 29"/>
            <p:cNvSpPr/>
            <p:nvPr/>
          </p:nvSpPr>
          <p:spPr>
            <a:xfrm>
              <a:off x="1336149"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30" name="object 30"/>
            <p:cNvSpPr/>
            <p:nvPr/>
          </p:nvSpPr>
          <p:spPr>
            <a:xfrm>
              <a:off x="1710899" y="3249025"/>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31" name="object 31"/>
            <p:cNvSpPr/>
            <p:nvPr/>
          </p:nvSpPr>
          <p:spPr>
            <a:xfrm>
              <a:off x="1710899"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32" name="object 32"/>
            <p:cNvSpPr/>
            <p:nvPr/>
          </p:nvSpPr>
          <p:spPr>
            <a:xfrm>
              <a:off x="1237524" y="2789549"/>
              <a:ext cx="882015" cy="882015"/>
            </a:xfrm>
            <a:custGeom>
              <a:avLst/>
              <a:gdLst/>
              <a:ahLst/>
              <a:cxnLst/>
              <a:rect l="l" t="t" r="r" b="b"/>
              <a:pathLst>
                <a:path w="882014" h="882014">
                  <a:moveTo>
                    <a:pt x="0" y="146902"/>
                  </a:moveTo>
                  <a:lnTo>
                    <a:pt x="7489" y="100470"/>
                  </a:lnTo>
                  <a:lnTo>
                    <a:pt x="28343" y="60144"/>
                  </a:lnTo>
                  <a:lnTo>
                    <a:pt x="60143" y="28343"/>
                  </a:lnTo>
                  <a:lnTo>
                    <a:pt x="100470" y="7489"/>
                  </a:lnTo>
                  <a:lnTo>
                    <a:pt x="146902" y="0"/>
                  </a:lnTo>
                  <a:lnTo>
                    <a:pt x="734496" y="0"/>
                  </a:lnTo>
                  <a:lnTo>
                    <a:pt x="790714" y="11182"/>
                  </a:lnTo>
                  <a:lnTo>
                    <a:pt x="838372" y="43026"/>
                  </a:lnTo>
                  <a:lnTo>
                    <a:pt x="870217" y="90685"/>
                  </a:lnTo>
                  <a:lnTo>
                    <a:pt x="881399" y="146902"/>
                  </a:lnTo>
                  <a:lnTo>
                    <a:pt x="881399" y="734496"/>
                  </a:lnTo>
                  <a:lnTo>
                    <a:pt x="873910" y="780929"/>
                  </a:lnTo>
                  <a:lnTo>
                    <a:pt x="853056" y="821255"/>
                  </a:lnTo>
                  <a:lnTo>
                    <a:pt x="821255" y="853056"/>
                  </a:lnTo>
                  <a:lnTo>
                    <a:pt x="780929" y="873910"/>
                  </a:lnTo>
                  <a:lnTo>
                    <a:pt x="734496" y="881399"/>
                  </a:lnTo>
                  <a:lnTo>
                    <a:pt x="146902" y="881399"/>
                  </a:lnTo>
                  <a:lnTo>
                    <a:pt x="100470" y="873910"/>
                  </a:lnTo>
                  <a:lnTo>
                    <a:pt x="60143" y="853056"/>
                  </a:lnTo>
                  <a:lnTo>
                    <a:pt x="28343" y="821255"/>
                  </a:lnTo>
                  <a:lnTo>
                    <a:pt x="7489" y="780929"/>
                  </a:lnTo>
                  <a:lnTo>
                    <a:pt x="0" y="734496"/>
                  </a:lnTo>
                  <a:lnTo>
                    <a:pt x="0" y="146902"/>
                  </a:lnTo>
                  <a:close/>
                </a:path>
              </a:pathLst>
            </a:custGeom>
            <a:ln w="19049">
              <a:solidFill>
                <a:srgbClr val="595959"/>
              </a:solidFill>
            </a:ln>
          </p:spPr>
          <p:txBody>
            <a:bodyPr wrap="square" lIns="0" tIns="0" rIns="0" bIns="0" rtlCol="0"/>
            <a:lstStyle/>
            <a:p>
              <a:endParaRPr sz="2400"/>
            </a:p>
          </p:txBody>
        </p:sp>
        <p:sp>
          <p:nvSpPr>
            <p:cNvPr id="33" name="object 33"/>
            <p:cNvSpPr/>
            <p:nvPr/>
          </p:nvSpPr>
          <p:spPr>
            <a:xfrm>
              <a:off x="1334999" y="4158499"/>
              <a:ext cx="687070" cy="696595"/>
            </a:xfrm>
            <a:custGeom>
              <a:avLst/>
              <a:gdLst/>
              <a:ahLst/>
              <a:cxnLst/>
              <a:rect l="l" t="t" r="r" b="b"/>
              <a:pathLst>
                <a:path w="687069" h="696595">
                  <a:moveTo>
                    <a:pt x="343224" y="696599"/>
                  </a:moveTo>
                  <a:lnTo>
                    <a:pt x="274053" y="694241"/>
                  </a:lnTo>
                  <a:lnTo>
                    <a:pt x="209626" y="687476"/>
                  </a:lnTo>
                  <a:lnTo>
                    <a:pt x="151324" y="676771"/>
                  </a:lnTo>
                  <a:lnTo>
                    <a:pt x="100528" y="662595"/>
                  </a:lnTo>
                  <a:lnTo>
                    <a:pt x="58617" y="645412"/>
                  </a:lnTo>
                  <a:lnTo>
                    <a:pt x="6973" y="603898"/>
                  </a:lnTo>
                  <a:lnTo>
                    <a:pt x="0" y="580499"/>
                  </a:lnTo>
                  <a:lnTo>
                    <a:pt x="0" y="116099"/>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close/>
                </a:path>
              </a:pathLst>
            </a:custGeom>
            <a:solidFill>
              <a:srgbClr val="CEE1F3"/>
            </a:solidFill>
          </p:spPr>
          <p:txBody>
            <a:bodyPr wrap="square" lIns="0" tIns="0" rIns="0" bIns="0" rtlCol="0"/>
            <a:lstStyle/>
            <a:p>
              <a:endParaRPr sz="2400"/>
            </a:p>
          </p:txBody>
        </p:sp>
        <p:sp>
          <p:nvSpPr>
            <p:cNvPr id="34" name="object 34"/>
            <p:cNvSpPr/>
            <p:nvPr/>
          </p:nvSpPr>
          <p:spPr>
            <a:xfrm>
              <a:off x="1334999" y="4158499"/>
              <a:ext cx="687070" cy="696595"/>
            </a:xfrm>
            <a:custGeom>
              <a:avLst/>
              <a:gdLst/>
              <a:ahLst/>
              <a:cxnLst/>
              <a:rect l="l" t="t" r="r" b="b"/>
              <a:pathLst>
                <a:path w="687069" h="696595">
                  <a:moveTo>
                    <a:pt x="686449" y="116099"/>
                  </a:moveTo>
                  <a:lnTo>
                    <a:pt x="679476" y="139498"/>
                  </a:lnTo>
                  <a:lnTo>
                    <a:pt x="659477" y="161291"/>
                  </a:lnTo>
                  <a:lnTo>
                    <a:pt x="585921" y="198195"/>
                  </a:lnTo>
                  <a:lnTo>
                    <a:pt x="535125" y="212371"/>
                  </a:lnTo>
                  <a:lnTo>
                    <a:pt x="476823" y="223076"/>
                  </a:lnTo>
                  <a:lnTo>
                    <a:pt x="412396" y="229841"/>
                  </a:lnTo>
                  <a:lnTo>
                    <a:pt x="343224" y="232199"/>
                  </a:lnTo>
                  <a:lnTo>
                    <a:pt x="274053" y="229841"/>
                  </a:lnTo>
                  <a:lnTo>
                    <a:pt x="209626" y="223076"/>
                  </a:lnTo>
                  <a:lnTo>
                    <a:pt x="151324" y="212371"/>
                  </a:lnTo>
                  <a:lnTo>
                    <a:pt x="100528" y="198195"/>
                  </a:lnTo>
                  <a:lnTo>
                    <a:pt x="58617" y="181012"/>
                  </a:lnTo>
                  <a:lnTo>
                    <a:pt x="6973" y="139498"/>
                  </a:lnTo>
                  <a:lnTo>
                    <a:pt x="0" y="116099"/>
                  </a:lnTo>
                </a:path>
                <a:path w="687069" h="696595">
                  <a:moveTo>
                    <a:pt x="0" y="116099"/>
                  </a:moveTo>
                  <a:lnTo>
                    <a:pt x="6973" y="92701"/>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lnTo>
                    <a:pt x="274053" y="694241"/>
                  </a:lnTo>
                  <a:lnTo>
                    <a:pt x="209626" y="687476"/>
                  </a:lnTo>
                  <a:lnTo>
                    <a:pt x="151324" y="676771"/>
                  </a:lnTo>
                  <a:lnTo>
                    <a:pt x="100528" y="662595"/>
                  </a:lnTo>
                  <a:lnTo>
                    <a:pt x="58617" y="645412"/>
                  </a:lnTo>
                  <a:lnTo>
                    <a:pt x="6973" y="603898"/>
                  </a:lnTo>
                  <a:lnTo>
                    <a:pt x="0" y="580499"/>
                  </a:lnTo>
                  <a:lnTo>
                    <a:pt x="0" y="116099"/>
                  </a:lnTo>
                  <a:close/>
                </a:path>
              </a:pathLst>
            </a:custGeom>
            <a:ln w="9524">
              <a:solidFill>
                <a:srgbClr val="595959"/>
              </a:solidFill>
            </a:ln>
          </p:spPr>
          <p:txBody>
            <a:bodyPr wrap="square" lIns="0" tIns="0" rIns="0" bIns="0" rtlCol="0"/>
            <a:lstStyle/>
            <a:p>
              <a:endParaRPr sz="2400"/>
            </a:p>
          </p:txBody>
        </p:sp>
        <p:sp>
          <p:nvSpPr>
            <p:cNvPr id="35" name="object 35"/>
            <p:cNvSpPr/>
            <p:nvPr/>
          </p:nvSpPr>
          <p:spPr>
            <a:xfrm>
              <a:off x="1683632" y="3899485"/>
              <a:ext cx="8890" cy="354965"/>
            </a:xfrm>
            <a:custGeom>
              <a:avLst/>
              <a:gdLst/>
              <a:ahLst/>
              <a:cxnLst/>
              <a:rect l="l" t="t" r="r" b="b"/>
              <a:pathLst>
                <a:path w="8889" h="354964">
                  <a:moveTo>
                    <a:pt x="8392" y="354663"/>
                  </a:moveTo>
                  <a:lnTo>
                    <a:pt x="0" y="0"/>
                  </a:lnTo>
                </a:path>
              </a:pathLst>
            </a:custGeom>
            <a:ln w="38099">
              <a:solidFill>
                <a:srgbClr val="595959"/>
              </a:solidFill>
            </a:ln>
          </p:spPr>
          <p:txBody>
            <a:bodyPr wrap="square" lIns="0" tIns="0" rIns="0" bIns="0" rtlCol="0"/>
            <a:lstStyle/>
            <a:p>
              <a:endParaRPr sz="2400"/>
            </a:p>
          </p:txBody>
        </p:sp>
        <p:pic>
          <p:nvPicPr>
            <p:cNvPr id="36" name="object 36"/>
            <p:cNvPicPr/>
            <p:nvPr/>
          </p:nvPicPr>
          <p:blipFill>
            <a:blip r:embed="rId3" cstate="print"/>
            <a:stretch>
              <a:fillRect/>
            </a:stretch>
          </p:blipFill>
          <p:spPr>
            <a:xfrm>
              <a:off x="1601669" y="3707582"/>
              <a:ext cx="163926" cy="212441"/>
            </a:xfrm>
            <a:prstGeom prst="rect">
              <a:avLst/>
            </a:prstGeom>
          </p:spPr>
        </p:pic>
        <p:pic>
          <p:nvPicPr>
            <p:cNvPr id="37" name="object 37"/>
            <p:cNvPicPr/>
            <p:nvPr/>
          </p:nvPicPr>
          <p:blipFill>
            <a:blip r:embed="rId4" cstate="print"/>
            <a:stretch>
              <a:fillRect/>
            </a:stretch>
          </p:blipFill>
          <p:spPr>
            <a:xfrm>
              <a:off x="1931852" y="2646508"/>
              <a:ext cx="97360" cy="106373"/>
            </a:xfrm>
            <a:prstGeom prst="rect">
              <a:avLst/>
            </a:prstGeom>
          </p:spPr>
        </p:pic>
      </p:grpSp>
      <p:sp>
        <p:nvSpPr>
          <p:cNvPr id="38" name="object 38"/>
          <p:cNvSpPr txBox="1"/>
          <p:nvPr/>
        </p:nvSpPr>
        <p:spPr>
          <a:xfrm>
            <a:off x="3111385" y="1051907"/>
            <a:ext cx="2584027" cy="386430"/>
          </a:xfrm>
          <a:prstGeom prst="rect">
            <a:avLst/>
          </a:prstGeom>
        </p:spPr>
        <p:txBody>
          <a:bodyPr vert="horz" wrap="square" lIns="0" tIns="16933" rIns="0" bIns="0" rtlCol="0">
            <a:spAutoFit/>
          </a:bodyPr>
          <a:lstStyle/>
          <a:p>
            <a:pPr marL="16933">
              <a:spcBef>
                <a:spcPts val="133"/>
              </a:spcBef>
            </a:pPr>
            <a:r>
              <a:rPr sz="2400" spc="-7" dirty="0">
                <a:latin typeface="Arial"/>
                <a:cs typeface="Arial"/>
              </a:rPr>
              <a:t>Parameter</a:t>
            </a:r>
            <a:r>
              <a:rPr sz="2400" spc="-113" dirty="0">
                <a:latin typeface="Arial"/>
                <a:cs typeface="Arial"/>
              </a:rPr>
              <a:t> </a:t>
            </a:r>
            <a:r>
              <a:rPr sz="2400" spc="-7" dirty="0">
                <a:latin typeface="Arial"/>
                <a:cs typeface="Arial"/>
              </a:rPr>
              <a:t>Servers</a:t>
            </a:r>
            <a:endParaRPr sz="2400">
              <a:latin typeface="Arial"/>
              <a:cs typeface="Arial"/>
            </a:endParaRPr>
          </a:p>
        </p:txBody>
      </p:sp>
      <p:grpSp>
        <p:nvGrpSpPr>
          <p:cNvPr id="39" name="object 39"/>
          <p:cNvGrpSpPr/>
          <p:nvPr/>
        </p:nvGrpSpPr>
        <p:grpSpPr>
          <a:xfrm>
            <a:off x="3370491" y="3706700"/>
            <a:ext cx="1201420" cy="2773680"/>
            <a:chOff x="2527868" y="2780025"/>
            <a:chExt cx="901065" cy="2080260"/>
          </a:xfrm>
        </p:grpSpPr>
        <p:sp>
          <p:nvSpPr>
            <p:cNvPr id="40" name="object 40"/>
            <p:cNvSpPr/>
            <p:nvPr/>
          </p:nvSpPr>
          <p:spPr>
            <a:xfrm>
              <a:off x="2636018" y="2903250"/>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41" name="object 41"/>
            <p:cNvSpPr/>
            <p:nvPr/>
          </p:nvSpPr>
          <p:spPr>
            <a:xfrm>
              <a:off x="2636018"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42" name="object 42"/>
            <p:cNvSpPr/>
            <p:nvPr/>
          </p:nvSpPr>
          <p:spPr>
            <a:xfrm>
              <a:off x="3010768" y="2903250"/>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43" name="object 43"/>
            <p:cNvSpPr/>
            <p:nvPr/>
          </p:nvSpPr>
          <p:spPr>
            <a:xfrm>
              <a:off x="3010768"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44" name="object 44"/>
            <p:cNvSpPr/>
            <p:nvPr/>
          </p:nvSpPr>
          <p:spPr>
            <a:xfrm>
              <a:off x="2636018" y="3249025"/>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45" name="object 45"/>
            <p:cNvSpPr/>
            <p:nvPr/>
          </p:nvSpPr>
          <p:spPr>
            <a:xfrm>
              <a:off x="2636018"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46" name="object 46"/>
            <p:cNvSpPr/>
            <p:nvPr/>
          </p:nvSpPr>
          <p:spPr>
            <a:xfrm>
              <a:off x="3010768" y="3249025"/>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47" name="object 47"/>
            <p:cNvSpPr/>
            <p:nvPr/>
          </p:nvSpPr>
          <p:spPr>
            <a:xfrm>
              <a:off x="3010768"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48" name="object 48"/>
            <p:cNvSpPr/>
            <p:nvPr/>
          </p:nvSpPr>
          <p:spPr>
            <a:xfrm>
              <a:off x="2537393" y="2789550"/>
              <a:ext cx="882015" cy="882015"/>
            </a:xfrm>
            <a:custGeom>
              <a:avLst/>
              <a:gdLst/>
              <a:ahLst/>
              <a:cxnLst/>
              <a:rect l="l" t="t" r="r" b="b"/>
              <a:pathLst>
                <a:path w="882014" h="882014">
                  <a:moveTo>
                    <a:pt x="0" y="146902"/>
                  </a:moveTo>
                  <a:lnTo>
                    <a:pt x="7489" y="100470"/>
                  </a:lnTo>
                  <a:lnTo>
                    <a:pt x="28343" y="60144"/>
                  </a:lnTo>
                  <a:lnTo>
                    <a:pt x="60144" y="28343"/>
                  </a:lnTo>
                  <a:lnTo>
                    <a:pt x="100470" y="7489"/>
                  </a:lnTo>
                  <a:lnTo>
                    <a:pt x="146902" y="0"/>
                  </a:lnTo>
                  <a:lnTo>
                    <a:pt x="734496" y="0"/>
                  </a:lnTo>
                  <a:lnTo>
                    <a:pt x="790714" y="11182"/>
                  </a:lnTo>
                  <a:lnTo>
                    <a:pt x="838372" y="43026"/>
                  </a:lnTo>
                  <a:lnTo>
                    <a:pt x="870217" y="90685"/>
                  </a:lnTo>
                  <a:lnTo>
                    <a:pt x="881399" y="146902"/>
                  </a:lnTo>
                  <a:lnTo>
                    <a:pt x="881399" y="734496"/>
                  </a:lnTo>
                  <a:lnTo>
                    <a:pt x="873910" y="780929"/>
                  </a:lnTo>
                  <a:lnTo>
                    <a:pt x="853056" y="821255"/>
                  </a:lnTo>
                  <a:lnTo>
                    <a:pt x="821255" y="853056"/>
                  </a:lnTo>
                  <a:lnTo>
                    <a:pt x="780929" y="873910"/>
                  </a:lnTo>
                  <a:lnTo>
                    <a:pt x="734496" y="881399"/>
                  </a:lnTo>
                  <a:lnTo>
                    <a:pt x="146902" y="881399"/>
                  </a:lnTo>
                  <a:lnTo>
                    <a:pt x="100470" y="873910"/>
                  </a:lnTo>
                  <a:lnTo>
                    <a:pt x="60144" y="853056"/>
                  </a:lnTo>
                  <a:lnTo>
                    <a:pt x="28343" y="821255"/>
                  </a:lnTo>
                  <a:lnTo>
                    <a:pt x="7489" y="780929"/>
                  </a:lnTo>
                  <a:lnTo>
                    <a:pt x="0" y="734496"/>
                  </a:lnTo>
                  <a:lnTo>
                    <a:pt x="0" y="146902"/>
                  </a:lnTo>
                  <a:close/>
                </a:path>
              </a:pathLst>
            </a:custGeom>
            <a:ln w="19049">
              <a:solidFill>
                <a:srgbClr val="595959"/>
              </a:solidFill>
            </a:ln>
          </p:spPr>
          <p:txBody>
            <a:bodyPr wrap="square" lIns="0" tIns="0" rIns="0" bIns="0" rtlCol="0"/>
            <a:lstStyle/>
            <a:p>
              <a:endParaRPr sz="2400"/>
            </a:p>
          </p:txBody>
        </p:sp>
        <p:sp>
          <p:nvSpPr>
            <p:cNvPr id="49" name="object 49"/>
            <p:cNvSpPr/>
            <p:nvPr/>
          </p:nvSpPr>
          <p:spPr>
            <a:xfrm>
              <a:off x="2634875" y="4158500"/>
              <a:ext cx="687070" cy="696595"/>
            </a:xfrm>
            <a:custGeom>
              <a:avLst/>
              <a:gdLst/>
              <a:ahLst/>
              <a:cxnLst/>
              <a:rect l="l" t="t" r="r" b="b"/>
              <a:pathLst>
                <a:path w="687070" h="696595">
                  <a:moveTo>
                    <a:pt x="343224" y="696599"/>
                  </a:moveTo>
                  <a:lnTo>
                    <a:pt x="274053" y="694241"/>
                  </a:lnTo>
                  <a:lnTo>
                    <a:pt x="209626" y="687476"/>
                  </a:lnTo>
                  <a:lnTo>
                    <a:pt x="151324" y="676771"/>
                  </a:lnTo>
                  <a:lnTo>
                    <a:pt x="100528" y="662595"/>
                  </a:lnTo>
                  <a:lnTo>
                    <a:pt x="58617" y="645412"/>
                  </a:lnTo>
                  <a:lnTo>
                    <a:pt x="6973" y="603898"/>
                  </a:lnTo>
                  <a:lnTo>
                    <a:pt x="0" y="580499"/>
                  </a:lnTo>
                  <a:lnTo>
                    <a:pt x="0" y="116099"/>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close/>
                </a:path>
              </a:pathLst>
            </a:custGeom>
            <a:solidFill>
              <a:srgbClr val="CEE1F3"/>
            </a:solidFill>
          </p:spPr>
          <p:txBody>
            <a:bodyPr wrap="square" lIns="0" tIns="0" rIns="0" bIns="0" rtlCol="0"/>
            <a:lstStyle/>
            <a:p>
              <a:endParaRPr sz="2400"/>
            </a:p>
          </p:txBody>
        </p:sp>
        <p:sp>
          <p:nvSpPr>
            <p:cNvPr id="50" name="object 50"/>
            <p:cNvSpPr/>
            <p:nvPr/>
          </p:nvSpPr>
          <p:spPr>
            <a:xfrm>
              <a:off x="2634875" y="4158500"/>
              <a:ext cx="687070" cy="696595"/>
            </a:xfrm>
            <a:custGeom>
              <a:avLst/>
              <a:gdLst/>
              <a:ahLst/>
              <a:cxnLst/>
              <a:rect l="l" t="t" r="r" b="b"/>
              <a:pathLst>
                <a:path w="687070" h="696595">
                  <a:moveTo>
                    <a:pt x="686449" y="116099"/>
                  </a:moveTo>
                  <a:lnTo>
                    <a:pt x="679476" y="139498"/>
                  </a:lnTo>
                  <a:lnTo>
                    <a:pt x="659477" y="161291"/>
                  </a:lnTo>
                  <a:lnTo>
                    <a:pt x="585921" y="198195"/>
                  </a:lnTo>
                  <a:lnTo>
                    <a:pt x="535125" y="212371"/>
                  </a:lnTo>
                  <a:lnTo>
                    <a:pt x="476823" y="223076"/>
                  </a:lnTo>
                  <a:lnTo>
                    <a:pt x="412396" y="229841"/>
                  </a:lnTo>
                  <a:lnTo>
                    <a:pt x="343224" y="232199"/>
                  </a:lnTo>
                  <a:lnTo>
                    <a:pt x="274053" y="229841"/>
                  </a:lnTo>
                  <a:lnTo>
                    <a:pt x="209626" y="223076"/>
                  </a:lnTo>
                  <a:lnTo>
                    <a:pt x="151324" y="212371"/>
                  </a:lnTo>
                  <a:lnTo>
                    <a:pt x="100528" y="198195"/>
                  </a:lnTo>
                  <a:lnTo>
                    <a:pt x="58617" y="181012"/>
                  </a:lnTo>
                  <a:lnTo>
                    <a:pt x="6973" y="139498"/>
                  </a:lnTo>
                  <a:lnTo>
                    <a:pt x="0" y="116099"/>
                  </a:lnTo>
                </a:path>
                <a:path w="687070" h="696595">
                  <a:moveTo>
                    <a:pt x="0" y="116099"/>
                  </a:moveTo>
                  <a:lnTo>
                    <a:pt x="6973" y="92701"/>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lnTo>
                    <a:pt x="274053" y="694241"/>
                  </a:lnTo>
                  <a:lnTo>
                    <a:pt x="209626" y="687476"/>
                  </a:lnTo>
                  <a:lnTo>
                    <a:pt x="151324" y="676771"/>
                  </a:lnTo>
                  <a:lnTo>
                    <a:pt x="100528" y="662595"/>
                  </a:lnTo>
                  <a:lnTo>
                    <a:pt x="58617" y="645412"/>
                  </a:lnTo>
                  <a:lnTo>
                    <a:pt x="6973" y="603898"/>
                  </a:lnTo>
                  <a:lnTo>
                    <a:pt x="0" y="580499"/>
                  </a:lnTo>
                  <a:lnTo>
                    <a:pt x="0" y="116099"/>
                  </a:lnTo>
                  <a:close/>
                </a:path>
              </a:pathLst>
            </a:custGeom>
            <a:ln w="9524">
              <a:solidFill>
                <a:srgbClr val="595959"/>
              </a:solidFill>
            </a:ln>
          </p:spPr>
          <p:txBody>
            <a:bodyPr wrap="square" lIns="0" tIns="0" rIns="0" bIns="0" rtlCol="0"/>
            <a:lstStyle/>
            <a:p>
              <a:endParaRPr sz="2400"/>
            </a:p>
          </p:txBody>
        </p:sp>
        <p:sp>
          <p:nvSpPr>
            <p:cNvPr id="51" name="object 51"/>
            <p:cNvSpPr/>
            <p:nvPr/>
          </p:nvSpPr>
          <p:spPr>
            <a:xfrm>
              <a:off x="2976607" y="3899486"/>
              <a:ext cx="8890" cy="354965"/>
            </a:xfrm>
            <a:custGeom>
              <a:avLst/>
              <a:gdLst/>
              <a:ahLst/>
              <a:cxnLst/>
              <a:rect l="l" t="t" r="r" b="b"/>
              <a:pathLst>
                <a:path w="8889" h="354964">
                  <a:moveTo>
                    <a:pt x="8392" y="354663"/>
                  </a:moveTo>
                  <a:lnTo>
                    <a:pt x="0" y="0"/>
                  </a:lnTo>
                </a:path>
              </a:pathLst>
            </a:custGeom>
            <a:ln w="38099">
              <a:solidFill>
                <a:srgbClr val="595959"/>
              </a:solidFill>
            </a:ln>
          </p:spPr>
          <p:txBody>
            <a:bodyPr wrap="square" lIns="0" tIns="0" rIns="0" bIns="0" rtlCol="0"/>
            <a:lstStyle/>
            <a:p>
              <a:endParaRPr sz="2400"/>
            </a:p>
          </p:txBody>
        </p:sp>
        <p:pic>
          <p:nvPicPr>
            <p:cNvPr id="52" name="object 52"/>
            <p:cNvPicPr/>
            <p:nvPr/>
          </p:nvPicPr>
          <p:blipFill>
            <a:blip r:embed="rId5" cstate="print"/>
            <a:stretch>
              <a:fillRect/>
            </a:stretch>
          </p:blipFill>
          <p:spPr>
            <a:xfrm>
              <a:off x="2894644" y="3707582"/>
              <a:ext cx="163926" cy="212441"/>
            </a:xfrm>
            <a:prstGeom prst="rect">
              <a:avLst/>
            </a:prstGeom>
          </p:spPr>
        </p:pic>
      </p:grpSp>
      <p:grpSp>
        <p:nvGrpSpPr>
          <p:cNvPr id="53" name="object 53"/>
          <p:cNvGrpSpPr/>
          <p:nvPr/>
        </p:nvGrpSpPr>
        <p:grpSpPr>
          <a:xfrm>
            <a:off x="6836809" y="3706700"/>
            <a:ext cx="1201420" cy="2773680"/>
            <a:chOff x="5127606" y="2780025"/>
            <a:chExt cx="901065" cy="2080260"/>
          </a:xfrm>
        </p:grpSpPr>
        <p:sp>
          <p:nvSpPr>
            <p:cNvPr id="54" name="object 54"/>
            <p:cNvSpPr/>
            <p:nvPr/>
          </p:nvSpPr>
          <p:spPr>
            <a:xfrm>
              <a:off x="5235756"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55" name="object 55"/>
            <p:cNvSpPr/>
            <p:nvPr/>
          </p:nvSpPr>
          <p:spPr>
            <a:xfrm>
              <a:off x="5235756"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56" name="object 56"/>
            <p:cNvSpPr/>
            <p:nvPr/>
          </p:nvSpPr>
          <p:spPr>
            <a:xfrm>
              <a:off x="5610506"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57" name="object 57"/>
            <p:cNvSpPr/>
            <p:nvPr/>
          </p:nvSpPr>
          <p:spPr>
            <a:xfrm>
              <a:off x="5610506"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58" name="object 58"/>
            <p:cNvSpPr/>
            <p:nvPr/>
          </p:nvSpPr>
          <p:spPr>
            <a:xfrm>
              <a:off x="5235756"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59" name="object 59"/>
            <p:cNvSpPr/>
            <p:nvPr/>
          </p:nvSpPr>
          <p:spPr>
            <a:xfrm>
              <a:off x="5235756"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60" name="object 60"/>
            <p:cNvSpPr/>
            <p:nvPr/>
          </p:nvSpPr>
          <p:spPr>
            <a:xfrm>
              <a:off x="5610506"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61" name="object 61"/>
            <p:cNvSpPr/>
            <p:nvPr/>
          </p:nvSpPr>
          <p:spPr>
            <a:xfrm>
              <a:off x="5610506"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62" name="object 62"/>
            <p:cNvSpPr/>
            <p:nvPr/>
          </p:nvSpPr>
          <p:spPr>
            <a:xfrm>
              <a:off x="5137131" y="2789550"/>
              <a:ext cx="882015" cy="882015"/>
            </a:xfrm>
            <a:custGeom>
              <a:avLst/>
              <a:gdLst/>
              <a:ahLst/>
              <a:cxnLst/>
              <a:rect l="l" t="t" r="r" b="b"/>
              <a:pathLst>
                <a:path w="882014" h="882014">
                  <a:moveTo>
                    <a:pt x="0" y="146902"/>
                  </a:moveTo>
                  <a:lnTo>
                    <a:pt x="7489" y="100470"/>
                  </a:lnTo>
                  <a:lnTo>
                    <a:pt x="28343" y="60144"/>
                  </a:lnTo>
                  <a:lnTo>
                    <a:pt x="60144" y="28343"/>
                  </a:lnTo>
                  <a:lnTo>
                    <a:pt x="100470" y="7489"/>
                  </a:lnTo>
                  <a:lnTo>
                    <a:pt x="146903" y="0"/>
                  </a:lnTo>
                  <a:lnTo>
                    <a:pt x="734496" y="0"/>
                  </a:lnTo>
                  <a:lnTo>
                    <a:pt x="790714" y="11182"/>
                  </a:lnTo>
                  <a:lnTo>
                    <a:pt x="838372" y="43026"/>
                  </a:lnTo>
                  <a:lnTo>
                    <a:pt x="870217" y="90685"/>
                  </a:lnTo>
                  <a:lnTo>
                    <a:pt x="881399" y="146902"/>
                  </a:lnTo>
                  <a:lnTo>
                    <a:pt x="881399" y="734496"/>
                  </a:lnTo>
                  <a:lnTo>
                    <a:pt x="873910" y="780929"/>
                  </a:lnTo>
                  <a:lnTo>
                    <a:pt x="853056" y="821255"/>
                  </a:lnTo>
                  <a:lnTo>
                    <a:pt x="821255" y="853056"/>
                  </a:lnTo>
                  <a:lnTo>
                    <a:pt x="780929" y="873910"/>
                  </a:lnTo>
                  <a:lnTo>
                    <a:pt x="734496" y="881399"/>
                  </a:lnTo>
                  <a:lnTo>
                    <a:pt x="146903" y="881399"/>
                  </a:lnTo>
                  <a:lnTo>
                    <a:pt x="100470" y="873910"/>
                  </a:lnTo>
                  <a:lnTo>
                    <a:pt x="60144" y="853056"/>
                  </a:lnTo>
                  <a:lnTo>
                    <a:pt x="28343" y="821255"/>
                  </a:lnTo>
                  <a:lnTo>
                    <a:pt x="7489" y="780929"/>
                  </a:lnTo>
                  <a:lnTo>
                    <a:pt x="0" y="734496"/>
                  </a:lnTo>
                  <a:lnTo>
                    <a:pt x="0" y="146902"/>
                  </a:lnTo>
                  <a:close/>
                </a:path>
              </a:pathLst>
            </a:custGeom>
            <a:ln w="19049">
              <a:solidFill>
                <a:srgbClr val="595959"/>
              </a:solidFill>
            </a:ln>
          </p:spPr>
          <p:txBody>
            <a:bodyPr wrap="square" lIns="0" tIns="0" rIns="0" bIns="0" rtlCol="0"/>
            <a:lstStyle/>
            <a:p>
              <a:endParaRPr sz="2400"/>
            </a:p>
          </p:txBody>
        </p:sp>
        <p:sp>
          <p:nvSpPr>
            <p:cNvPr id="63" name="object 63"/>
            <p:cNvSpPr/>
            <p:nvPr/>
          </p:nvSpPr>
          <p:spPr>
            <a:xfrm>
              <a:off x="5234625" y="4158500"/>
              <a:ext cx="687070" cy="696595"/>
            </a:xfrm>
            <a:custGeom>
              <a:avLst/>
              <a:gdLst/>
              <a:ahLst/>
              <a:cxnLst/>
              <a:rect l="l" t="t" r="r" b="b"/>
              <a:pathLst>
                <a:path w="687070" h="696595">
                  <a:moveTo>
                    <a:pt x="343224" y="696599"/>
                  </a:moveTo>
                  <a:lnTo>
                    <a:pt x="274053" y="694241"/>
                  </a:lnTo>
                  <a:lnTo>
                    <a:pt x="209626" y="687476"/>
                  </a:lnTo>
                  <a:lnTo>
                    <a:pt x="151324" y="676771"/>
                  </a:lnTo>
                  <a:lnTo>
                    <a:pt x="100528" y="662595"/>
                  </a:lnTo>
                  <a:lnTo>
                    <a:pt x="58617" y="645412"/>
                  </a:lnTo>
                  <a:lnTo>
                    <a:pt x="6973" y="603898"/>
                  </a:lnTo>
                  <a:lnTo>
                    <a:pt x="0" y="580499"/>
                  </a:lnTo>
                  <a:lnTo>
                    <a:pt x="0" y="116099"/>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close/>
                </a:path>
              </a:pathLst>
            </a:custGeom>
            <a:solidFill>
              <a:srgbClr val="CEE1F3"/>
            </a:solidFill>
          </p:spPr>
          <p:txBody>
            <a:bodyPr wrap="square" lIns="0" tIns="0" rIns="0" bIns="0" rtlCol="0"/>
            <a:lstStyle/>
            <a:p>
              <a:endParaRPr sz="2400"/>
            </a:p>
          </p:txBody>
        </p:sp>
        <p:sp>
          <p:nvSpPr>
            <p:cNvPr id="64" name="object 64"/>
            <p:cNvSpPr/>
            <p:nvPr/>
          </p:nvSpPr>
          <p:spPr>
            <a:xfrm>
              <a:off x="5234625" y="4158500"/>
              <a:ext cx="687070" cy="696595"/>
            </a:xfrm>
            <a:custGeom>
              <a:avLst/>
              <a:gdLst/>
              <a:ahLst/>
              <a:cxnLst/>
              <a:rect l="l" t="t" r="r" b="b"/>
              <a:pathLst>
                <a:path w="687070" h="696595">
                  <a:moveTo>
                    <a:pt x="686449" y="116099"/>
                  </a:moveTo>
                  <a:lnTo>
                    <a:pt x="679476" y="139498"/>
                  </a:lnTo>
                  <a:lnTo>
                    <a:pt x="659477" y="161291"/>
                  </a:lnTo>
                  <a:lnTo>
                    <a:pt x="585921" y="198195"/>
                  </a:lnTo>
                  <a:lnTo>
                    <a:pt x="535125" y="212371"/>
                  </a:lnTo>
                  <a:lnTo>
                    <a:pt x="476823" y="223076"/>
                  </a:lnTo>
                  <a:lnTo>
                    <a:pt x="412396" y="229841"/>
                  </a:lnTo>
                  <a:lnTo>
                    <a:pt x="343224" y="232199"/>
                  </a:lnTo>
                  <a:lnTo>
                    <a:pt x="274053" y="229841"/>
                  </a:lnTo>
                  <a:lnTo>
                    <a:pt x="209626" y="223076"/>
                  </a:lnTo>
                  <a:lnTo>
                    <a:pt x="151324" y="212371"/>
                  </a:lnTo>
                  <a:lnTo>
                    <a:pt x="100528" y="198195"/>
                  </a:lnTo>
                  <a:lnTo>
                    <a:pt x="58617" y="181012"/>
                  </a:lnTo>
                  <a:lnTo>
                    <a:pt x="6973" y="139498"/>
                  </a:lnTo>
                  <a:lnTo>
                    <a:pt x="0" y="116099"/>
                  </a:lnTo>
                </a:path>
                <a:path w="687070" h="696595">
                  <a:moveTo>
                    <a:pt x="0" y="116099"/>
                  </a:moveTo>
                  <a:lnTo>
                    <a:pt x="6973" y="92701"/>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lnTo>
                    <a:pt x="274053" y="694241"/>
                  </a:lnTo>
                  <a:lnTo>
                    <a:pt x="209626" y="687476"/>
                  </a:lnTo>
                  <a:lnTo>
                    <a:pt x="151324" y="676771"/>
                  </a:lnTo>
                  <a:lnTo>
                    <a:pt x="100528" y="662595"/>
                  </a:lnTo>
                  <a:lnTo>
                    <a:pt x="58617" y="645412"/>
                  </a:lnTo>
                  <a:lnTo>
                    <a:pt x="6973" y="603898"/>
                  </a:lnTo>
                  <a:lnTo>
                    <a:pt x="0" y="580499"/>
                  </a:lnTo>
                  <a:lnTo>
                    <a:pt x="0" y="116099"/>
                  </a:lnTo>
                  <a:close/>
                </a:path>
              </a:pathLst>
            </a:custGeom>
            <a:ln w="9524">
              <a:solidFill>
                <a:srgbClr val="595959"/>
              </a:solidFill>
            </a:ln>
          </p:spPr>
          <p:txBody>
            <a:bodyPr wrap="square" lIns="0" tIns="0" rIns="0" bIns="0" rtlCol="0"/>
            <a:lstStyle/>
            <a:p>
              <a:endParaRPr sz="2400"/>
            </a:p>
          </p:txBody>
        </p:sp>
        <p:sp>
          <p:nvSpPr>
            <p:cNvPr id="65" name="object 65"/>
            <p:cNvSpPr/>
            <p:nvPr/>
          </p:nvSpPr>
          <p:spPr>
            <a:xfrm>
              <a:off x="5576345" y="3899486"/>
              <a:ext cx="8890" cy="354965"/>
            </a:xfrm>
            <a:custGeom>
              <a:avLst/>
              <a:gdLst/>
              <a:ahLst/>
              <a:cxnLst/>
              <a:rect l="l" t="t" r="r" b="b"/>
              <a:pathLst>
                <a:path w="8889" h="354964">
                  <a:moveTo>
                    <a:pt x="8392" y="354663"/>
                  </a:moveTo>
                  <a:lnTo>
                    <a:pt x="0" y="0"/>
                  </a:lnTo>
                </a:path>
              </a:pathLst>
            </a:custGeom>
            <a:ln w="38099">
              <a:solidFill>
                <a:srgbClr val="595959"/>
              </a:solidFill>
            </a:ln>
          </p:spPr>
          <p:txBody>
            <a:bodyPr wrap="square" lIns="0" tIns="0" rIns="0" bIns="0" rtlCol="0"/>
            <a:lstStyle/>
            <a:p>
              <a:endParaRPr sz="2400"/>
            </a:p>
          </p:txBody>
        </p:sp>
        <p:pic>
          <p:nvPicPr>
            <p:cNvPr id="66" name="object 66"/>
            <p:cNvPicPr/>
            <p:nvPr/>
          </p:nvPicPr>
          <p:blipFill>
            <a:blip r:embed="rId5" cstate="print"/>
            <a:stretch>
              <a:fillRect/>
            </a:stretch>
          </p:blipFill>
          <p:spPr>
            <a:xfrm>
              <a:off x="5494382" y="3707582"/>
              <a:ext cx="163926" cy="212441"/>
            </a:xfrm>
            <a:prstGeom prst="rect">
              <a:avLst/>
            </a:prstGeom>
          </p:spPr>
        </p:pic>
      </p:grpSp>
      <p:grpSp>
        <p:nvGrpSpPr>
          <p:cNvPr id="67" name="object 67"/>
          <p:cNvGrpSpPr/>
          <p:nvPr/>
        </p:nvGrpSpPr>
        <p:grpSpPr>
          <a:xfrm>
            <a:off x="5103650" y="3706700"/>
            <a:ext cx="1201420" cy="2773680"/>
            <a:chOff x="3827737" y="2780025"/>
            <a:chExt cx="901065" cy="2080260"/>
          </a:xfrm>
        </p:grpSpPr>
        <p:sp>
          <p:nvSpPr>
            <p:cNvPr id="68" name="object 68"/>
            <p:cNvSpPr/>
            <p:nvPr/>
          </p:nvSpPr>
          <p:spPr>
            <a:xfrm>
              <a:off x="3935887"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69" name="object 69"/>
            <p:cNvSpPr/>
            <p:nvPr/>
          </p:nvSpPr>
          <p:spPr>
            <a:xfrm>
              <a:off x="3935887"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70" name="object 70"/>
            <p:cNvSpPr/>
            <p:nvPr/>
          </p:nvSpPr>
          <p:spPr>
            <a:xfrm>
              <a:off x="4310637"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71" name="object 71"/>
            <p:cNvSpPr/>
            <p:nvPr/>
          </p:nvSpPr>
          <p:spPr>
            <a:xfrm>
              <a:off x="4310637"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72" name="object 72"/>
            <p:cNvSpPr/>
            <p:nvPr/>
          </p:nvSpPr>
          <p:spPr>
            <a:xfrm>
              <a:off x="3935887"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73" name="object 73"/>
            <p:cNvSpPr/>
            <p:nvPr/>
          </p:nvSpPr>
          <p:spPr>
            <a:xfrm>
              <a:off x="3935887"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74" name="object 74"/>
            <p:cNvSpPr/>
            <p:nvPr/>
          </p:nvSpPr>
          <p:spPr>
            <a:xfrm>
              <a:off x="4310637"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75" name="object 75"/>
            <p:cNvSpPr/>
            <p:nvPr/>
          </p:nvSpPr>
          <p:spPr>
            <a:xfrm>
              <a:off x="4310637"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76" name="object 76"/>
            <p:cNvSpPr/>
            <p:nvPr/>
          </p:nvSpPr>
          <p:spPr>
            <a:xfrm>
              <a:off x="3837262" y="2789550"/>
              <a:ext cx="882015" cy="882015"/>
            </a:xfrm>
            <a:custGeom>
              <a:avLst/>
              <a:gdLst/>
              <a:ahLst/>
              <a:cxnLst/>
              <a:rect l="l" t="t" r="r" b="b"/>
              <a:pathLst>
                <a:path w="882014" h="882014">
                  <a:moveTo>
                    <a:pt x="0" y="146902"/>
                  </a:moveTo>
                  <a:lnTo>
                    <a:pt x="7489" y="100470"/>
                  </a:lnTo>
                  <a:lnTo>
                    <a:pt x="28343" y="60144"/>
                  </a:lnTo>
                  <a:lnTo>
                    <a:pt x="60144" y="28343"/>
                  </a:lnTo>
                  <a:lnTo>
                    <a:pt x="100470" y="7489"/>
                  </a:lnTo>
                  <a:lnTo>
                    <a:pt x="146902" y="0"/>
                  </a:lnTo>
                  <a:lnTo>
                    <a:pt x="734496" y="0"/>
                  </a:lnTo>
                  <a:lnTo>
                    <a:pt x="790714" y="11182"/>
                  </a:lnTo>
                  <a:lnTo>
                    <a:pt x="838372" y="43026"/>
                  </a:lnTo>
                  <a:lnTo>
                    <a:pt x="870217" y="90685"/>
                  </a:lnTo>
                  <a:lnTo>
                    <a:pt x="881399" y="146902"/>
                  </a:lnTo>
                  <a:lnTo>
                    <a:pt x="881399" y="734496"/>
                  </a:lnTo>
                  <a:lnTo>
                    <a:pt x="873910" y="780929"/>
                  </a:lnTo>
                  <a:lnTo>
                    <a:pt x="853056" y="821255"/>
                  </a:lnTo>
                  <a:lnTo>
                    <a:pt x="821255" y="853056"/>
                  </a:lnTo>
                  <a:lnTo>
                    <a:pt x="780929" y="873910"/>
                  </a:lnTo>
                  <a:lnTo>
                    <a:pt x="734496" y="881399"/>
                  </a:lnTo>
                  <a:lnTo>
                    <a:pt x="146902" y="881399"/>
                  </a:lnTo>
                  <a:lnTo>
                    <a:pt x="100470" y="873910"/>
                  </a:lnTo>
                  <a:lnTo>
                    <a:pt x="60144" y="853056"/>
                  </a:lnTo>
                  <a:lnTo>
                    <a:pt x="28343" y="821255"/>
                  </a:lnTo>
                  <a:lnTo>
                    <a:pt x="7489" y="780929"/>
                  </a:lnTo>
                  <a:lnTo>
                    <a:pt x="0" y="734496"/>
                  </a:lnTo>
                  <a:lnTo>
                    <a:pt x="0" y="146902"/>
                  </a:lnTo>
                  <a:close/>
                </a:path>
              </a:pathLst>
            </a:custGeom>
            <a:ln w="19049">
              <a:solidFill>
                <a:srgbClr val="595959"/>
              </a:solidFill>
            </a:ln>
          </p:spPr>
          <p:txBody>
            <a:bodyPr wrap="square" lIns="0" tIns="0" rIns="0" bIns="0" rtlCol="0"/>
            <a:lstStyle/>
            <a:p>
              <a:endParaRPr sz="2400"/>
            </a:p>
          </p:txBody>
        </p:sp>
        <p:sp>
          <p:nvSpPr>
            <p:cNvPr id="77" name="object 77"/>
            <p:cNvSpPr/>
            <p:nvPr/>
          </p:nvSpPr>
          <p:spPr>
            <a:xfrm>
              <a:off x="3934750" y="4158500"/>
              <a:ext cx="687070" cy="696595"/>
            </a:xfrm>
            <a:custGeom>
              <a:avLst/>
              <a:gdLst/>
              <a:ahLst/>
              <a:cxnLst/>
              <a:rect l="l" t="t" r="r" b="b"/>
              <a:pathLst>
                <a:path w="687070" h="696595">
                  <a:moveTo>
                    <a:pt x="343224" y="696599"/>
                  </a:moveTo>
                  <a:lnTo>
                    <a:pt x="274053" y="694241"/>
                  </a:lnTo>
                  <a:lnTo>
                    <a:pt x="209626" y="687476"/>
                  </a:lnTo>
                  <a:lnTo>
                    <a:pt x="151324" y="676771"/>
                  </a:lnTo>
                  <a:lnTo>
                    <a:pt x="100528" y="662595"/>
                  </a:lnTo>
                  <a:lnTo>
                    <a:pt x="58617" y="645412"/>
                  </a:lnTo>
                  <a:lnTo>
                    <a:pt x="6973" y="603898"/>
                  </a:lnTo>
                  <a:lnTo>
                    <a:pt x="0" y="580499"/>
                  </a:lnTo>
                  <a:lnTo>
                    <a:pt x="0" y="116099"/>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close/>
                </a:path>
              </a:pathLst>
            </a:custGeom>
            <a:solidFill>
              <a:srgbClr val="CEE1F3"/>
            </a:solidFill>
          </p:spPr>
          <p:txBody>
            <a:bodyPr wrap="square" lIns="0" tIns="0" rIns="0" bIns="0" rtlCol="0"/>
            <a:lstStyle/>
            <a:p>
              <a:endParaRPr sz="2400"/>
            </a:p>
          </p:txBody>
        </p:sp>
        <p:sp>
          <p:nvSpPr>
            <p:cNvPr id="78" name="object 78"/>
            <p:cNvSpPr/>
            <p:nvPr/>
          </p:nvSpPr>
          <p:spPr>
            <a:xfrm>
              <a:off x="3934750" y="4158500"/>
              <a:ext cx="687070" cy="696595"/>
            </a:xfrm>
            <a:custGeom>
              <a:avLst/>
              <a:gdLst/>
              <a:ahLst/>
              <a:cxnLst/>
              <a:rect l="l" t="t" r="r" b="b"/>
              <a:pathLst>
                <a:path w="687070" h="696595">
                  <a:moveTo>
                    <a:pt x="686449" y="116099"/>
                  </a:moveTo>
                  <a:lnTo>
                    <a:pt x="679476" y="139498"/>
                  </a:lnTo>
                  <a:lnTo>
                    <a:pt x="659477" y="161291"/>
                  </a:lnTo>
                  <a:lnTo>
                    <a:pt x="585921" y="198195"/>
                  </a:lnTo>
                  <a:lnTo>
                    <a:pt x="535125" y="212371"/>
                  </a:lnTo>
                  <a:lnTo>
                    <a:pt x="476823" y="223076"/>
                  </a:lnTo>
                  <a:lnTo>
                    <a:pt x="412396" y="229841"/>
                  </a:lnTo>
                  <a:lnTo>
                    <a:pt x="343224" y="232199"/>
                  </a:lnTo>
                  <a:lnTo>
                    <a:pt x="274053" y="229841"/>
                  </a:lnTo>
                  <a:lnTo>
                    <a:pt x="209626" y="223076"/>
                  </a:lnTo>
                  <a:lnTo>
                    <a:pt x="151324" y="212371"/>
                  </a:lnTo>
                  <a:lnTo>
                    <a:pt x="100528" y="198195"/>
                  </a:lnTo>
                  <a:lnTo>
                    <a:pt x="58617" y="181012"/>
                  </a:lnTo>
                  <a:lnTo>
                    <a:pt x="6973" y="139498"/>
                  </a:lnTo>
                  <a:lnTo>
                    <a:pt x="0" y="116099"/>
                  </a:lnTo>
                </a:path>
                <a:path w="687070" h="696595">
                  <a:moveTo>
                    <a:pt x="0" y="116099"/>
                  </a:moveTo>
                  <a:lnTo>
                    <a:pt x="6973" y="92701"/>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lnTo>
                    <a:pt x="274053" y="694241"/>
                  </a:lnTo>
                  <a:lnTo>
                    <a:pt x="209626" y="687476"/>
                  </a:lnTo>
                  <a:lnTo>
                    <a:pt x="151324" y="676771"/>
                  </a:lnTo>
                  <a:lnTo>
                    <a:pt x="100528" y="662595"/>
                  </a:lnTo>
                  <a:lnTo>
                    <a:pt x="58617" y="645412"/>
                  </a:lnTo>
                  <a:lnTo>
                    <a:pt x="6973" y="603898"/>
                  </a:lnTo>
                  <a:lnTo>
                    <a:pt x="0" y="580499"/>
                  </a:lnTo>
                  <a:lnTo>
                    <a:pt x="0" y="116099"/>
                  </a:lnTo>
                  <a:close/>
                </a:path>
              </a:pathLst>
            </a:custGeom>
            <a:ln w="9524">
              <a:solidFill>
                <a:srgbClr val="595959"/>
              </a:solidFill>
            </a:ln>
          </p:spPr>
          <p:txBody>
            <a:bodyPr wrap="square" lIns="0" tIns="0" rIns="0" bIns="0" rtlCol="0"/>
            <a:lstStyle/>
            <a:p>
              <a:endParaRPr sz="2400"/>
            </a:p>
          </p:txBody>
        </p:sp>
        <p:sp>
          <p:nvSpPr>
            <p:cNvPr id="79" name="object 79"/>
            <p:cNvSpPr/>
            <p:nvPr/>
          </p:nvSpPr>
          <p:spPr>
            <a:xfrm>
              <a:off x="4276470" y="3899486"/>
              <a:ext cx="8890" cy="354965"/>
            </a:xfrm>
            <a:custGeom>
              <a:avLst/>
              <a:gdLst/>
              <a:ahLst/>
              <a:cxnLst/>
              <a:rect l="l" t="t" r="r" b="b"/>
              <a:pathLst>
                <a:path w="8889" h="354964">
                  <a:moveTo>
                    <a:pt x="8392" y="354663"/>
                  </a:moveTo>
                  <a:lnTo>
                    <a:pt x="0" y="0"/>
                  </a:lnTo>
                </a:path>
              </a:pathLst>
            </a:custGeom>
            <a:ln w="38099">
              <a:solidFill>
                <a:srgbClr val="595959"/>
              </a:solidFill>
            </a:ln>
          </p:spPr>
          <p:txBody>
            <a:bodyPr wrap="square" lIns="0" tIns="0" rIns="0" bIns="0" rtlCol="0"/>
            <a:lstStyle/>
            <a:p>
              <a:endParaRPr sz="2400"/>
            </a:p>
          </p:txBody>
        </p:sp>
        <p:pic>
          <p:nvPicPr>
            <p:cNvPr id="80" name="object 80"/>
            <p:cNvPicPr/>
            <p:nvPr/>
          </p:nvPicPr>
          <p:blipFill>
            <a:blip r:embed="rId5" cstate="print"/>
            <a:stretch>
              <a:fillRect/>
            </a:stretch>
          </p:blipFill>
          <p:spPr>
            <a:xfrm>
              <a:off x="4194507" y="3707582"/>
              <a:ext cx="163926" cy="212441"/>
            </a:xfrm>
            <a:prstGeom prst="rect">
              <a:avLst/>
            </a:prstGeom>
          </p:spPr>
        </p:pic>
      </p:grpSp>
      <p:grpSp>
        <p:nvGrpSpPr>
          <p:cNvPr id="81" name="object 81"/>
          <p:cNvGrpSpPr/>
          <p:nvPr/>
        </p:nvGrpSpPr>
        <p:grpSpPr>
          <a:xfrm>
            <a:off x="9271299" y="3706700"/>
            <a:ext cx="1201420" cy="2773680"/>
            <a:chOff x="6953474" y="2780025"/>
            <a:chExt cx="901065" cy="2080260"/>
          </a:xfrm>
        </p:grpSpPr>
        <p:sp>
          <p:nvSpPr>
            <p:cNvPr id="82" name="object 82"/>
            <p:cNvSpPr/>
            <p:nvPr/>
          </p:nvSpPr>
          <p:spPr>
            <a:xfrm>
              <a:off x="7061624"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83" name="object 83"/>
            <p:cNvSpPr/>
            <p:nvPr/>
          </p:nvSpPr>
          <p:spPr>
            <a:xfrm>
              <a:off x="7061624"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84" name="object 84"/>
            <p:cNvSpPr/>
            <p:nvPr/>
          </p:nvSpPr>
          <p:spPr>
            <a:xfrm>
              <a:off x="7436374"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85" name="object 85"/>
            <p:cNvSpPr/>
            <p:nvPr/>
          </p:nvSpPr>
          <p:spPr>
            <a:xfrm>
              <a:off x="7436374"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86" name="object 86"/>
            <p:cNvSpPr/>
            <p:nvPr/>
          </p:nvSpPr>
          <p:spPr>
            <a:xfrm>
              <a:off x="7061624"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87" name="object 87"/>
            <p:cNvSpPr/>
            <p:nvPr/>
          </p:nvSpPr>
          <p:spPr>
            <a:xfrm>
              <a:off x="7061624"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88" name="object 88"/>
            <p:cNvSpPr/>
            <p:nvPr/>
          </p:nvSpPr>
          <p:spPr>
            <a:xfrm>
              <a:off x="7436374"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89" name="object 89"/>
            <p:cNvSpPr/>
            <p:nvPr/>
          </p:nvSpPr>
          <p:spPr>
            <a:xfrm>
              <a:off x="7436374"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90" name="object 90"/>
            <p:cNvSpPr/>
            <p:nvPr/>
          </p:nvSpPr>
          <p:spPr>
            <a:xfrm>
              <a:off x="6962999" y="2789550"/>
              <a:ext cx="882015" cy="882015"/>
            </a:xfrm>
            <a:custGeom>
              <a:avLst/>
              <a:gdLst/>
              <a:ahLst/>
              <a:cxnLst/>
              <a:rect l="l" t="t" r="r" b="b"/>
              <a:pathLst>
                <a:path w="882015" h="882014">
                  <a:moveTo>
                    <a:pt x="0" y="146902"/>
                  </a:moveTo>
                  <a:lnTo>
                    <a:pt x="7489" y="100470"/>
                  </a:lnTo>
                  <a:lnTo>
                    <a:pt x="28343" y="60144"/>
                  </a:lnTo>
                  <a:lnTo>
                    <a:pt x="60143" y="28343"/>
                  </a:lnTo>
                  <a:lnTo>
                    <a:pt x="100470" y="7489"/>
                  </a:lnTo>
                  <a:lnTo>
                    <a:pt x="146902" y="0"/>
                  </a:lnTo>
                  <a:lnTo>
                    <a:pt x="734496" y="0"/>
                  </a:lnTo>
                  <a:lnTo>
                    <a:pt x="790714" y="11182"/>
                  </a:lnTo>
                  <a:lnTo>
                    <a:pt x="838373" y="43026"/>
                  </a:lnTo>
                  <a:lnTo>
                    <a:pt x="870217" y="90685"/>
                  </a:lnTo>
                  <a:lnTo>
                    <a:pt x="881399" y="146902"/>
                  </a:lnTo>
                  <a:lnTo>
                    <a:pt x="881399" y="734496"/>
                  </a:lnTo>
                  <a:lnTo>
                    <a:pt x="873910" y="780929"/>
                  </a:lnTo>
                  <a:lnTo>
                    <a:pt x="853056" y="821255"/>
                  </a:lnTo>
                  <a:lnTo>
                    <a:pt x="821256" y="853056"/>
                  </a:lnTo>
                  <a:lnTo>
                    <a:pt x="780929" y="873910"/>
                  </a:lnTo>
                  <a:lnTo>
                    <a:pt x="734496" y="881399"/>
                  </a:lnTo>
                  <a:lnTo>
                    <a:pt x="146902" y="881399"/>
                  </a:lnTo>
                  <a:lnTo>
                    <a:pt x="100470" y="873910"/>
                  </a:lnTo>
                  <a:lnTo>
                    <a:pt x="60143" y="853056"/>
                  </a:lnTo>
                  <a:lnTo>
                    <a:pt x="28343" y="821255"/>
                  </a:lnTo>
                  <a:lnTo>
                    <a:pt x="7489" y="780929"/>
                  </a:lnTo>
                  <a:lnTo>
                    <a:pt x="0" y="734496"/>
                  </a:lnTo>
                  <a:lnTo>
                    <a:pt x="0" y="146902"/>
                  </a:lnTo>
                  <a:close/>
                </a:path>
              </a:pathLst>
            </a:custGeom>
            <a:ln w="19049">
              <a:solidFill>
                <a:srgbClr val="595959"/>
              </a:solidFill>
            </a:ln>
          </p:spPr>
          <p:txBody>
            <a:bodyPr wrap="square" lIns="0" tIns="0" rIns="0" bIns="0" rtlCol="0"/>
            <a:lstStyle/>
            <a:p>
              <a:endParaRPr sz="2400"/>
            </a:p>
          </p:txBody>
        </p:sp>
        <p:sp>
          <p:nvSpPr>
            <p:cNvPr id="91" name="object 91"/>
            <p:cNvSpPr/>
            <p:nvPr/>
          </p:nvSpPr>
          <p:spPr>
            <a:xfrm>
              <a:off x="7060474" y="4158500"/>
              <a:ext cx="687070" cy="696595"/>
            </a:xfrm>
            <a:custGeom>
              <a:avLst/>
              <a:gdLst/>
              <a:ahLst/>
              <a:cxnLst/>
              <a:rect l="l" t="t" r="r" b="b"/>
              <a:pathLst>
                <a:path w="687070" h="696595">
                  <a:moveTo>
                    <a:pt x="343224" y="696599"/>
                  </a:moveTo>
                  <a:lnTo>
                    <a:pt x="274053" y="694241"/>
                  </a:lnTo>
                  <a:lnTo>
                    <a:pt x="209626" y="687476"/>
                  </a:lnTo>
                  <a:lnTo>
                    <a:pt x="151324" y="676771"/>
                  </a:lnTo>
                  <a:lnTo>
                    <a:pt x="100528" y="662595"/>
                  </a:lnTo>
                  <a:lnTo>
                    <a:pt x="58617" y="645412"/>
                  </a:lnTo>
                  <a:lnTo>
                    <a:pt x="6973" y="603898"/>
                  </a:lnTo>
                  <a:lnTo>
                    <a:pt x="0" y="580499"/>
                  </a:lnTo>
                  <a:lnTo>
                    <a:pt x="0" y="116099"/>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close/>
                </a:path>
              </a:pathLst>
            </a:custGeom>
            <a:solidFill>
              <a:srgbClr val="CEE1F3"/>
            </a:solidFill>
          </p:spPr>
          <p:txBody>
            <a:bodyPr wrap="square" lIns="0" tIns="0" rIns="0" bIns="0" rtlCol="0"/>
            <a:lstStyle/>
            <a:p>
              <a:endParaRPr sz="2400"/>
            </a:p>
          </p:txBody>
        </p:sp>
        <p:sp>
          <p:nvSpPr>
            <p:cNvPr id="92" name="object 92"/>
            <p:cNvSpPr/>
            <p:nvPr/>
          </p:nvSpPr>
          <p:spPr>
            <a:xfrm>
              <a:off x="7060474" y="4158500"/>
              <a:ext cx="687070" cy="696595"/>
            </a:xfrm>
            <a:custGeom>
              <a:avLst/>
              <a:gdLst/>
              <a:ahLst/>
              <a:cxnLst/>
              <a:rect l="l" t="t" r="r" b="b"/>
              <a:pathLst>
                <a:path w="687070" h="696595">
                  <a:moveTo>
                    <a:pt x="686449" y="116099"/>
                  </a:moveTo>
                  <a:lnTo>
                    <a:pt x="679476" y="139498"/>
                  </a:lnTo>
                  <a:lnTo>
                    <a:pt x="659477" y="161291"/>
                  </a:lnTo>
                  <a:lnTo>
                    <a:pt x="585921" y="198195"/>
                  </a:lnTo>
                  <a:lnTo>
                    <a:pt x="535125" y="212371"/>
                  </a:lnTo>
                  <a:lnTo>
                    <a:pt x="476823" y="223076"/>
                  </a:lnTo>
                  <a:lnTo>
                    <a:pt x="412396" y="229841"/>
                  </a:lnTo>
                  <a:lnTo>
                    <a:pt x="343224" y="232199"/>
                  </a:lnTo>
                  <a:lnTo>
                    <a:pt x="274053" y="229841"/>
                  </a:lnTo>
                  <a:lnTo>
                    <a:pt x="209626" y="223076"/>
                  </a:lnTo>
                  <a:lnTo>
                    <a:pt x="151324" y="212371"/>
                  </a:lnTo>
                  <a:lnTo>
                    <a:pt x="100528" y="198195"/>
                  </a:lnTo>
                  <a:lnTo>
                    <a:pt x="58617" y="181012"/>
                  </a:lnTo>
                  <a:lnTo>
                    <a:pt x="6973" y="139498"/>
                  </a:lnTo>
                  <a:lnTo>
                    <a:pt x="0" y="116099"/>
                  </a:lnTo>
                </a:path>
                <a:path w="687070" h="696595">
                  <a:moveTo>
                    <a:pt x="0" y="116099"/>
                  </a:moveTo>
                  <a:lnTo>
                    <a:pt x="6973" y="92701"/>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lnTo>
                    <a:pt x="274053" y="694241"/>
                  </a:lnTo>
                  <a:lnTo>
                    <a:pt x="209626" y="687476"/>
                  </a:lnTo>
                  <a:lnTo>
                    <a:pt x="151324" y="676771"/>
                  </a:lnTo>
                  <a:lnTo>
                    <a:pt x="100528" y="662595"/>
                  </a:lnTo>
                  <a:lnTo>
                    <a:pt x="58617" y="645412"/>
                  </a:lnTo>
                  <a:lnTo>
                    <a:pt x="6973" y="603898"/>
                  </a:lnTo>
                  <a:lnTo>
                    <a:pt x="0" y="580499"/>
                  </a:lnTo>
                  <a:lnTo>
                    <a:pt x="0" y="116099"/>
                  </a:lnTo>
                  <a:close/>
                </a:path>
              </a:pathLst>
            </a:custGeom>
            <a:ln w="9524">
              <a:solidFill>
                <a:srgbClr val="595959"/>
              </a:solidFill>
            </a:ln>
          </p:spPr>
          <p:txBody>
            <a:bodyPr wrap="square" lIns="0" tIns="0" rIns="0" bIns="0" rtlCol="0"/>
            <a:lstStyle/>
            <a:p>
              <a:endParaRPr sz="2400"/>
            </a:p>
          </p:txBody>
        </p:sp>
        <p:sp>
          <p:nvSpPr>
            <p:cNvPr id="93" name="object 93"/>
            <p:cNvSpPr/>
            <p:nvPr/>
          </p:nvSpPr>
          <p:spPr>
            <a:xfrm>
              <a:off x="7373494" y="3899486"/>
              <a:ext cx="8890" cy="354965"/>
            </a:xfrm>
            <a:custGeom>
              <a:avLst/>
              <a:gdLst/>
              <a:ahLst/>
              <a:cxnLst/>
              <a:rect l="l" t="t" r="r" b="b"/>
              <a:pathLst>
                <a:path w="8890" h="354964">
                  <a:moveTo>
                    <a:pt x="8392" y="354663"/>
                  </a:moveTo>
                  <a:lnTo>
                    <a:pt x="0" y="0"/>
                  </a:lnTo>
                </a:path>
              </a:pathLst>
            </a:custGeom>
            <a:ln w="38099">
              <a:solidFill>
                <a:srgbClr val="595959"/>
              </a:solidFill>
            </a:ln>
          </p:spPr>
          <p:txBody>
            <a:bodyPr wrap="square" lIns="0" tIns="0" rIns="0" bIns="0" rtlCol="0"/>
            <a:lstStyle/>
            <a:p>
              <a:endParaRPr sz="2400"/>
            </a:p>
          </p:txBody>
        </p:sp>
        <p:pic>
          <p:nvPicPr>
            <p:cNvPr id="94" name="object 94"/>
            <p:cNvPicPr/>
            <p:nvPr/>
          </p:nvPicPr>
          <p:blipFill>
            <a:blip r:embed="rId5" cstate="print"/>
            <a:stretch>
              <a:fillRect/>
            </a:stretch>
          </p:blipFill>
          <p:spPr>
            <a:xfrm>
              <a:off x="7291531" y="3707582"/>
              <a:ext cx="163926" cy="212441"/>
            </a:xfrm>
            <a:prstGeom prst="rect">
              <a:avLst/>
            </a:prstGeom>
          </p:spPr>
        </p:pic>
      </p:grpSp>
      <p:sp>
        <p:nvSpPr>
          <p:cNvPr id="95" name="object 95"/>
          <p:cNvSpPr txBox="1"/>
          <p:nvPr/>
        </p:nvSpPr>
        <p:spPr>
          <a:xfrm>
            <a:off x="8234967" y="3784255"/>
            <a:ext cx="709507" cy="1001983"/>
          </a:xfrm>
          <a:prstGeom prst="rect">
            <a:avLst/>
          </a:prstGeom>
        </p:spPr>
        <p:txBody>
          <a:bodyPr vert="horz" wrap="square" lIns="0" tIns="16933" rIns="0" bIns="0" rtlCol="0">
            <a:spAutoFit/>
          </a:bodyPr>
          <a:lstStyle/>
          <a:p>
            <a:pPr marL="16933">
              <a:spcBef>
                <a:spcPts val="133"/>
              </a:spcBef>
            </a:pPr>
            <a:r>
              <a:rPr sz="6400" spc="-7" dirty="0">
                <a:latin typeface="Arial"/>
                <a:cs typeface="Arial"/>
              </a:rPr>
              <a:t>...</a:t>
            </a:r>
            <a:endParaRPr sz="6400">
              <a:latin typeface="Arial"/>
              <a:cs typeface="Arial"/>
            </a:endParaRPr>
          </a:p>
        </p:txBody>
      </p:sp>
      <p:sp>
        <p:nvSpPr>
          <p:cNvPr id="96" name="object 96"/>
          <p:cNvSpPr txBox="1"/>
          <p:nvPr/>
        </p:nvSpPr>
        <p:spPr>
          <a:xfrm>
            <a:off x="231018" y="3889375"/>
            <a:ext cx="1203113" cy="760635"/>
          </a:xfrm>
          <a:prstGeom prst="rect">
            <a:avLst/>
          </a:prstGeom>
        </p:spPr>
        <p:txBody>
          <a:bodyPr vert="horz" wrap="square" lIns="0" tIns="14393" rIns="0" bIns="0" rtlCol="0">
            <a:spAutoFit/>
          </a:bodyPr>
          <a:lstStyle/>
          <a:p>
            <a:pPr marL="16933" marR="6773" indent="169329">
              <a:lnSpc>
                <a:spcPct val="100699"/>
              </a:lnSpc>
              <a:spcBef>
                <a:spcPts val="113"/>
              </a:spcBef>
            </a:pPr>
            <a:r>
              <a:rPr sz="2400" dirty="0">
                <a:latin typeface="Arial"/>
                <a:cs typeface="Arial"/>
              </a:rPr>
              <a:t>Model </a:t>
            </a:r>
            <a:r>
              <a:rPr sz="2400" spc="7" dirty="0">
                <a:latin typeface="Arial"/>
                <a:cs typeface="Arial"/>
              </a:rPr>
              <a:t> </a:t>
            </a:r>
            <a:r>
              <a:rPr sz="2400" spc="-7" dirty="0">
                <a:latin typeface="Arial"/>
                <a:cs typeface="Arial"/>
              </a:rPr>
              <a:t>Replicas</a:t>
            </a:r>
            <a:endParaRPr sz="2400">
              <a:latin typeface="Arial"/>
              <a:cs typeface="Arial"/>
            </a:endParaRPr>
          </a:p>
        </p:txBody>
      </p:sp>
      <p:sp>
        <p:nvSpPr>
          <p:cNvPr id="97" name="object 97"/>
          <p:cNvSpPr txBox="1"/>
          <p:nvPr/>
        </p:nvSpPr>
        <p:spPr>
          <a:xfrm>
            <a:off x="3291451" y="2771266"/>
            <a:ext cx="324272" cy="468440"/>
          </a:xfrm>
          <a:prstGeom prst="rect">
            <a:avLst/>
          </a:prstGeom>
        </p:spPr>
        <p:txBody>
          <a:bodyPr vert="horz" wrap="square" lIns="0" tIns="16933" rIns="0" bIns="0" rtlCol="0">
            <a:spAutoFit/>
          </a:bodyPr>
          <a:lstStyle/>
          <a:p>
            <a:pPr marL="16933">
              <a:spcBef>
                <a:spcPts val="133"/>
              </a:spcBef>
            </a:pPr>
            <a:r>
              <a:rPr sz="2933" i="1" spc="-7" dirty="0">
                <a:latin typeface="Arial"/>
                <a:cs typeface="Arial"/>
              </a:rPr>
              <a:t>p’</a:t>
            </a:r>
            <a:endParaRPr sz="2933">
              <a:latin typeface="Arial"/>
              <a:cs typeface="Arial"/>
            </a:endParaRPr>
          </a:p>
        </p:txBody>
      </p:sp>
      <p:grpSp>
        <p:nvGrpSpPr>
          <p:cNvPr id="98" name="object 98"/>
          <p:cNvGrpSpPr/>
          <p:nvPr/>
        </p:nvGrpSpPr>
        <p:grpSpPr>
          <a:xfrm>
            <a:off x="2120367" y="2540273"/>
            <a:ext cx="930487" cy="1170092"/>
            <a:chOff x="1590275" y="1905204"/>
            <a:chExt cx="697865" cy="877569"/>
          </a:xfrm>
        </p:grpSpPr>
        <p:sp>
          <p:nvSpPr>
            <p:cNvPr id="99" name="object 99"/>
            <p:cNvSpPr/>
            <p:nvPr/>
          </p:nvSpPr>
          <p:spPr>
            <a:xfrm>
              <a:off x="1599800" y="1982533"/>
              <a:ext cx="625475" cy="790575"/>
            </a:xfrm>
            <a:custGeom>
              <a:avLst/>
              <a:gdLst/>
              <a:ahLst/>
              <a:cxnLst/>
              <a:rect l="l" t="t" r="r" b="b"/>
              <a:pathLst>
                <a:path w="625475" h="790575">
                  <a:moveTo>
                    <a:pt x="625090" y="0"/>
                  </a:moveTo>
                  <a:lnTo>
                    <a:pt x="0" y="790254"/>
                  </a:lnTo>
                </a:path>
              </a:pathLst>
            </a:custGeom>
            <a:ln w="19049">
              <a:solidFill>
                <a:srgbClr val="595959"/>
              </a:solidFill>
            </a:ln>
          </p:spPr>
          <p:txBody>
            <a:bodyPr wrap="square" lIns="0" tIns="0" rIns="0" bIns="0" rtlCol="0"/>
            <a:lstStyle/>
            <a:p>
              <a:endParaRPr sz="2400"/>
            </a:p>
          </p:txBody>
        </p:sp>
        <p:pic>
          <p:nvPicPr>
            <p:cNvPr id="100" name="object 100"/>
            <p:cNvPicPr/>
            <p:nvPr/>
          </p:nvPicPr>
          <p:blipFill>
            <a:blip r:embed="rId6" cstate="print"/>
            <a:stretch>
              <a:fillRect/>
            </a:stretch>
          </p:blipFill>
          <p:spPr>
            <a:xfrm>
              <a:off x="2190687" y="1905204"/>
              <a:ext cx="97360" cy="106373"/>
            </a:xfrm>
            <a:prstGeom prst="rect">
              <a:avLst/>
            </a:prstGeom>
          </p:spPr>
        </p:pic>
      </p:grpSp>
      <p:sp>
        <p:nvSpPr>
          <p:cNvPr id="101" name="object 101"/>
          <p:cNvSpPr txBox="1"/>
          <p:nvPr/>
        </p:nvSpPr>
        <p:spPr>
          <a:xfrm>
            <a:off x="1928976" y="2771266"/>
            <a:ext cx="551179" cy="468440"/>
          </a:xfrm>
          <a:prstGeom prst="rect">
            <a:avLst/>
          </a:prstGeom>
        </p:spPr>
        <p:txBody>
          <a:bodyPr vert="horz" wrap="square" lIns="0" tIns="16933" rIns="0" bIns="0" rtlCol="0">
            <a:spAutoFit/>
          </a:bodyPr>
          <a:lstStyle/>
          <a:p>
            <a:pPr marL="16933">
              <a:spcBef>
                <a:spcPts val="133"/>
              </a:spcBef>
            </a:pPr>
            <a:r>
              <a:rPr sz="2933" i="1" spc="-7" dirty="0">
                <a:latin typeface="Arial"/>
                <a:cs typeface="Arial"/>
              </a:rPr>
              <a:t>∆p’</a:t>
            </a:r>
            <a:endParaRPr sz="2933">
              <a:latin typeface="Arial"/>
              <a:cs typeface="Arial"/>
            </a:endParaRPr>
          </a:p>
        </p:txBody>
      </p:sp>
      <p:sp>
        <p:nvSpPr>
          <p:cNvPr id="103" name="object 103"/>
          <p:cNvSpPr txBox="1"/>
          <p:nvPr/>
        </p:nvSpPr>
        <p:spPr>
          <a:xfrm>
            <a:off x="8231933" y="5455949"/>
            <a:ext cx="709507" cy="923330"/>
          </a:xfrm>
          <a:prstGeom prst="rect">
            <a:avLst/>
          </a:prstGeom>
        </p:spPr>
        <p:txBody>
          <a:bodyPr vert="horz" wrap="square" lIns="0" tIns="0" rIns="0" bIns="0" rtlCol="0">
            <a:spAutoFit/>
          </a:bodyPr>
          <a:lstStyle/>
          <a:p>
            <a:pPr marL="16933">
              <a:lnSpc>
                <a:spcPts val="7206"/>
              </a:lnSpc>
            </a:pPr>
            <a:r>
              <a:rPr sz="6400" spc="-7" dirty="0">
                <a:latin typeface="Arial"/>
                <a:cs typeface="Arial"/>
              </a:rPr>
              <a:t>...</a:t>
            </a:r>
            <a:endParaRPr sz="6400">
              <a:latin typeface="Arial"/>
              <a:cs typeface="Arial"/>
            </a:endParaRPr>
          </a:p>
        </p:txBody>
      </p:sp>
      <p:sp>
        <p:nvSpPr>
          <p:cNvPr id="104" name="object 104"/>
          <p:cNvSpPr txBox="1"/>
          <p:nvPr/>
        </p:nvSpPr>
        <p:spPr>
          <a:xfrm>
            <a:off x="545184" y="5741314"/>
            <a:ext cx="678179" cy="359073"/>
          </a:xfrm>
          <a:prstGeom prst="rect">
            <a:avLst/>
          </a:prstGeom>
        </p:spPr>
        <p:txBody>
          <a:bodyPr vert="horz" wrap="square" lIns="0" tIns="0" rIns="0" bIns="0" rtlCol="0">
            <a:spAutoFit/>
          </a:bodyPr>
          <a:lstStyle/>
          <a:p>
            <a:pPr marL="16933">
              <a:lnSpc>
                <a:spcPts val="2787"/>
              </a:lnSpc>
            </a:pPr>
            <a:r>
              <a:rPr sz="2400" spc="-7" dirty="0">
                <a:latin typeface="Arial"/>
                <a:cs typeface="Arial"/>
              </a:rPr>
              <a:t>Data</a:t>
            </a:r>
            <a:endParaRPr sz="2400">
              <a:latin typeface="Arial"/>
              <a:cs typeface="Arial"/>
            </a:endParaRPr>
          </a:p>
        </p:txBody>
      </p:sp>
      <p:sp>
        <p:nvSpPr>
          <p:cNvPr id="102" name="object 102"/>
          <p:cNvSpPr txBox="1"/>
          <p:nvPr/>
        </p:nvSpPr>
        <p:spPr>
          <a:xfrm>
            <a:off x="6711795" y="952482"/>
            <a:ext cx="1976967" cy="468440"/>
          </a:xfrm>
          <a:prstGeom prst="rect">
            <a:avLst/>
          </a:prstGeom>
        </p:spPr>
        <p:txBody>
          <a:bodyPr vert="horz" wrap="square" lIns="0" tIns="16933" rIns="0" bIns="0" rtlCol="0">
            <a:spAutoFit/>
          </a:bodyPr>
          <a:lstStyle/>
          <a:p>
            <a:pPr marL="16933">
              <a:spcBef>
                <a:spcPts val="133"/>
              </a:spcBef>
            </a:pPr>
            <a:r>
              <a:rPr sz="2933" i="1" spc="-7" dirty="0">
                <a:latin typeface="Arial"/>
                <a:cs typeface="Arial"/>
              </a:rPr>
              <a:t>p’’</a:t>
            </a:r>
            <a:r>
              <a:rPr sz="2933" i="1" spc="-40" dirty="0">
                <a:latin typeface="Arial"/>
                <a:cs typeface="Arial"/>
              </a:rPr>
              <a:t> </a:t>
            </a:r>
            <a:r>
              <a:rPr sz="2933" i="1" dirty="0">
                <a:latin typeface="Arial"/>
                <a:cs typeface="Arial"/>
              </a:rPr>
              <a:t>=</a:t>
            </a:r>
            <a:r>
              <a:rPr sz="2933" i="1" spc="-40" dirty="0">
                <a:latin typeface="Arial"/>
                <a:cs typeface="Arial"/>
              </a:rPr>
              <a:t> </a:t>
            </a:r>
            <a:r>
              <a:rPr sz="2933" i="1" spc="-7" dirty="0">
                <a:latin typeface="Arial"/>
                <a:cs typeface="Arial"/>
              </a:rPr>
              <a:t>p’</a:t>
            </a:r>
            <a:r>
              <a:rPr sz="2933" i="1" spc="-33" dirty="0">
                <a:latin typeface="Arial"/>
                <a:cs typeface="Arial"/>
              </a:rPr>
              <a:t> </a:t>
            </a:r>
            <a:r>
              <a:rPr sz="2933" i="1" dirty="0">
                <a:latin typeface="Arial"/>
                <a:cs typeface="Arial"/>
              </a:rPr>
              <a:t>+</a:t>
            </a:r>
            <a:r>
              <a:rPr sz="2933" i="1" spc="-47" dirty="0">
                <a:latin typeface="Arial"/>
                <a:cs typeface="Arial"/>
              </a:rPr>
              <a:t> </a:t>
            </a:r>
            <a:r>
              <a:rPr sz="2933" i="1" spc="-7" dirty="0">
                <a:latin typeface="Arial"/>
                <a:cs typeface="Arial"/>
              </a:rPr>
              <a:t>∆p</a:t>
            </a:r>
            <a:endParaRPr sz="2933">
              <a:latin typeface="Arial"/>
              <a:cs typeface="Arial"/>
            </a:endParaRPr>
          </a:p>
        </p:txBody>
      </p:sp>
    </p:spTree>
    <p:extLst>
      <p:ext uri="{BB962C8B-B14F-4D97-AF65-F5344CB8AC3E}">
        <p14:creationId xmlns:p14="http://schemas.microsoft.com/office/powerpoint/2010/main" val="174285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2967" y="671161"/>
            <a:ext cx="7941733" cy="755762"/>
          </a:xfrm>
          <a:prstGeom prst="rect">
            <a:avLst/>
          </a:prstGeom>
        </p:spPr>
        <p:txBody>
          <a:bodyPr vert="horz" wrap="square" lIns="0" tIns="16933" rIns="0" bIns="0" rtlCol="0" anchor="ctr">
            <a:spAutoFit/>
          </a:bodyPr>
          <a:lstStyle/>
          <a:p>
            <a:pPr marL="16933">
              <a:lnSpc>
                <a:spcPct val="100000"/>
              </a:lnSpc>
              <a:spcBef>
                <a:spcPts val="133"/>
              </a:spcBef>
            </a:pPr>
            <a:r>
              <a:rPr lang="en-US" sz="4800" spc="-247" dirty="0"/>
              <a:t>Outline</a:t>
            </a:r>
            <a:endParaRPr sz="4800" dirty="0"/>
          </a:p>
        </p:txBody>
      </p:sp>
      <p:sp>
        <p:nvSpPr>
          <p:cNvPr id="3" name="object 3"/>
          <p:cNvSpPr txBox="1"/>
          <p:nvPr/>
        </p:nvSpPr>
        <p:spPr>
          <a:xfrm>
            <a:off x="572299" y="1851424"/>
            <a:ext cx="8916758" cy="3997675"/>
          </a:xfrm>
          <a:prstGeom prst="rect">
            <a:avLst/>
          </a:prstGeom>
        </p:spPr>
        <p:txBody>
          <a:bodyPr vert="horz" wrap="square" lIns="0" tIns="88053" rIns="0" bIns="0" rtlCol="0">
            <a:spAutoFit/>
          </a:bodyPr>
          <a:lstStyle/>
          <a:p>
            <a:pPr marL="566406" indent="-550320">
              <a:spcBef>
                <a:spcPts val="693"/>
              </a:spcBef>
              <a:buFont typeface="Arial"/>
              <a:buChar char="●"/>
              <a:tabLst>
                <a:tab pos="566406" algn="l"/>
                <a:tab pos="567252" algn="l"/>
              </a:tabLst>
            </a:pPr>
            <a:r>
              <a:rPr sz="3200" dirty="0">
                <a:solidFill>
                  <a:srgbClr val="434343"/>
                </a:solidFill>
                <a:latin typeface="Gill Sans MT"/>
                <a:cs typeface="Gill Sans MT"/>
              </a:rPr>
              <a:t>What</a:t>
            </a:r>
            <a:r>
              <a:rPr sz="3200" spc="-140" dirty="0">
                <a:solidFill>
                  <a:srgbClr val="434343"/>
                </a:solidFill>
                <a:latin typeface="Gill Sans MT"/>
                <a:cs typeface="Gill Sans MT"/>
              </a:rPr>
              <a:t> </a:t>
            </a:r>
            <a:r>
              <a:rPr sz="3200" spc="240" dirty="0">
                <a:solidFill>
                  <a:srgbClr val="434343"/>
                </a:solidFill>
                <a:latin typeface="Gill Sans MT"/>
                <a:cs typeface="Gill Sans MT"/>
              </a:rPr>
              <a:t>is</a:t>
            </a:r>
            <a:r>
              <a:rPr sz="3200" spc="-140" dirty="0">
                <a:solidFill>
                  <a:srgbClr val="434343"/>
                </a:solidFill>
                <a:latin typeface="Gill Sans MT"/>
                <a:cs typeface="Gill Sans MT"/>
              </a:rPr>
              <a:t> </a:t>
            </a:r>
            <a:r>
              <a:rPr sz="3200" spc="133" dirty="0">
                <a:solidFill>
                  <a:srgbClr val="434343"/>
                </a:solidFill>
                <a:latin typeface="Gill Sans MT"/>
                <a:cs typeface="Gill Sans MT"/>
              </a:rPr>
              <a:t>TensorFlow?</a:t>
            </a:r>
            <a:endParaRPr sz="3200" dirty="0">
              <a:latin typeface="Gill Sans MT"/>
              <a:cs typeface="Gill Sans MT"/>
            </a:endParaRPr>
          </a:p>
          <a:p>
            <a:pPr marL="566406" indent="-550320">
              <a:spcBef>
                <a:spcPts val="560"/>
              </a:spcBef>
              <a:buFont typeface="Arial"/>
              <a:buChar char="●"/>
              <a:tabLst>
                <a:tab pos="566406" algn="l"/>
                <a:tab pos="567252" algn="l"/>
              </a:tabLst>
            </a:pPr>
            <a:r>
              <a:rPr sz="3200" spc="-80" dirty="0">
                <a:solidFill>
                  <a:srgbClr val="434343"/>
                </a:solidFill>
                <a:latin typeface="Gill Sans MT"/>
                <a:cs typeface="Gill Sans MT"/>
              </a:rPr>
              <a:t>Why</a:t>
            </a:r>
            <a:r>
              <a:rPr sz="3200" spc="-120" dirty="0">
                <a:solidFill>
                  <a:srgbClr val="434343"/>
                </a:solidFill>
                <a:latin typeface="Gill Sans MT"/>
                <a:cs typeface="Gill Sans MT"/>
              </a:rPr>
              <a:t> </a:t>
            </a:r>
            <a:r>
              <a:rPr sz="3200" spc="133" dirty="0">
                <a:solidFill>
                  <a:srgbClr val="434343"/>
                </a:solidFill>
                <a:latin typeface="Gill Sans MT"/>
                <a:cs typeface="Gill Sans MT"/>
              </a:rPr>
              <a:t>did</a:t>
            </a:r>
            <a:r>
              <a:rPr sz="3200" spc="-120" dirty="0">
                <a:solidFill>
                  <a:srgbClr val="434343"/>
                </a:solidFill>
                <a:latin typeface="Gill Sans MT"/>
                <a:cs typeface="Gill Sans MT"/>
              </a:rPr>
              <a:t> </a:t>
            </a:r>
            <a:r>
              <a:rPr sz="3200" spc="127" dirty="0">
                <a:solidFill>
                  <a:srgbClr val="434343"/>
                </a:solidFill>
                <a:latin typeface="Gill Sans MT"/>
                <a:cs typeface="Gill Sans MT"/>
              </a:rPr>
              <a:t>we</a:t>
            </a:r>
            <a:r>
              <a:rPr sz="3200" spc="-127" dirty="0">
                <a:solidFill>
                  <a:srgbClr val="434343"/>
                </a:solidFill>
                <a:latin typeface="Gill Sans MT"/>
                <a:cs typeface="Gill Sans MT"/>
              </a:rPr>
              <a:t> </a:t>
            </a:r>
            <a:r>
              <a:rPr sz="3200" spc="120" dirty="0">
                <a:solidFill>
                  <a:srgbClr val="434343"/>
                </a:solidFill>
                <a:latin typeface="Gill Sans MT"/>
                <a:cs typeface="Gill Sans MT"/>
              </a:rPr>
              <a:t>create</a:t>
            </a:r>
            <a:r>
              <a:rPr sz="3200" spc="-120" dirty="0">
                <a:solidFill>
                  <a:srgbClr val="434343"/>
                </a:solidFill>
                <a:latin typeface="Gill Sans MT"/>
                <a:cs typeface="Gill Sans MT"/>
              </a:rPr>
              <a:t> </a:t>
            </a:r>
            <a:r>
              <a:rPr sz="3200" spc="133" dirty="0">
                <a:solidFill>
                  <a:srgbClr val="434343"/>
                </a:solidFill>
                <a:latin typeface="Gill Sans MT"/>
                <a:cs typeface="Gill Sans MT"/>
              </a:rPr>
              <a:t>TensorFlow?</a:t>
            </a:r>
            <a:endParaRPr sz="3200" dirty="0">
              <a:latin typeface="Gill Sans MT"/>
              <a:cs typeface="Gill Sans MT"/>
            </a:endParaRPr>
          </a:p>
          <a:p>
            <a:pPr marL="566406" indent="-550320">
              <a:spcBef>
                <a:spcPts val="560"/>
              </a:spcBef>
              <a:buFont typeface="Arial"/>
              <a:buChar char="●"/>
              <a:tabLst>
                <a:tab pos="566406" algn="l"/>
                <a:tab pos="567252" algn="l"/>
              </a:tabLst>
            </a:pPr>
            <a:r>
              <a:rPr sz="3200" spc="27" dirty="0">
                <a:solidFill>
                  <a:srgbClr val="434343"/>
                </a:solidFill>
                <a:latin typeface="Gill Sans MT"/>
                <a:cs typeface="Gill Sans MT"/>
              </a:rPr>
              <a:t>How</a:t>
            </a:r>
            <a:r>
              <a:rPr sz="3200" spc="-120" dirty="0">
                <a:solidFill>
                  <a:srgbClr val="434343"/>
                </a:solidFill>
                <a:latin typeface="Gill Sans MT"/>
                <a:cs typeface="Gill Sans MT"/>
              </a:rPr>
              <a:t> </a:t>
            </a:r>
            <a:r>
              <a:rPr sz="3200" spc="193" dirty="0">
                <a:solidFill>
                  <a:srgbClr val="434343"/>
                </a:solidFill>
                <a:latin typeface="Gill Sans MT"/>
                <a:cs typeface="Gill Sans MT"/>
              </a:rPr>
              <a:t>does</a:t>
            </a:r>
            <a:r>
              <a:rPr sz="3200" spc="-113" dirty="0">
                <a:solidFill>
                  <a:srgbClr val="434343"/>
                </a:solidFill>
                <a:latin typeface="Gill Sans MT"/>
                <a:cs typeface="Gill Sans MT"/>
              </a:rPr>
              <a:t> </a:t>
            </a:r>
            <a:r>
              <a:rPr sz="3200" spc="100" dirty="0">
                <a:solidFill>
                  <a:srgbClr val="434343"/>
                </a:solidFill>
                <a:latin typeface="Gill Sans MT"/>
                <a:cs typeface="Gill Sans MT"/>
              </a:rPr>
              <a:t>TensorFlow</a:t>
            </a:r>
            <a:r>
              <a:rPr sz="3200" spc="-120" dirty="0">
                <a:solidFill>
                  <a:srgbClr val="434343"/>
                </a:solidFill>
                <a:latin typeface="Gill Sans MT"/>
                <a:cs typeface="Gill Sans MT"/>
              </a:rPr>
              <a:t> </a:t>
            </a:r>
            <a:r>
              <a:rPr sz="3200" spc="93" dirty="0">
                <a:solidFill>
                  <a:srgbClr val="434343"/>
                </a:solidFill>
                <a:latin typeface="Gill Sans MT"/>
                <a:cs typeface="Gill Sans MT"/>
              </a:rPr>
              <a:t>work?</a:t>
            </a:r>
            <a:endParaRPr lang="en-US" sz="3200" spc="93" dirty="0">
              <a:solidFill>
                <a:srgbClr val="434343"/>
              </a:solidFill>
              <a:latin typeface="Gill Sans MT"/>
              <a:cs typeface="Gill Sans MT"/>
            </a:endParaRPr>
          </a:p>
          <a:p>
            <a:pPr marL="566406" indent="-550320">
              <a:spcBef>
                <a:spcPts val="560"/>
              </a:spcBef>
              <a:buFont typeface="Arial"/>
              <a:buChar char="●"/>
              <a:tabLst>
                <a:tab pos="566406" algn="l"/>
                <a:tab pos="567252" algn="l"/>
              </a:tabLst>
            </a:pPr>
            <a:r>
              <a:rPr lang="en-US" sz="3200" spc="93" dirty="0">
                <a:solidFill>
                  <a:srgbClr val="434343"/>
                </a:solidFill>
                <a:latin typeface="Gill Sans MT"/>
                <a:cs typeface="Gill Sans MT"/>
              </a:rPr>
              <a:t>Parallelisms: Data and Model</a:t>
            </a:r>
          </a:p>
          <a:p>
            <a:pPr marL="566406" indent="-550320">
              <a:spcBef>
                <a:spcPts val="560"/>
              </a:spcBef>
              <a:buFont typeface="Arial"/>
              <a:buChar char="●"/>
              <a:tabLst>
                <a:tab pos="566406" algn="l"/>
                <a:tab pos="567252" algn="l"/>
              </a:tabLst>
            </a:pPr>
            <a:r>
              <a:rPr lang="en-US" sz="3200" spc="93" dirty="0">
                <a:solidFill>
                  <a:srgbClr val="434343"/>
                </a:solidFill>
                <a:latin typeface="Gill Sans MT"/>
                <a:cs typeface="Gill Sans MT"/>
              </a:rPr>
              <a:t>Fault Tolerance</a:t>
            </a:r>
          </a:p>
          <a:p>
            <a:pPr marL="566406" indent="-550320">
              <a:spcBef>
                <a:spcPts val="560"/>
              </a:spcBef>
              <a:buFont typeface="Arial"/>
              <a:buChar char="●"/>
              <a:tabLst>
                <a:tab pos="566406" algn="l"/>
                <a:tab pos="567252" algn="l"/>
              </a:tabLst>
            </a:pPr>
            <a:r>
              <a:rPr lang="en-US" sz="3200" spc="93" dirty="0">
                <a:solidFill>
                  <a:srgbClr val="434343"/>
                </a:solidFill>
                <a:latin typeface="Gill Sans MT"/>
                <a:cs typeface="Gill Sans MT"/>
              </a:rPr>
              <a:t>Wrapping up</a:t>
            </a:r>
          </a:p>
          <a:p>
            <a:pPr marL="473286" indent="-457200">
              <a:spcBef>
                <a:spcPts val="560"/>
              </a:spcBef>
              <a:buFontTx/>
              <a:buChar char="-"/>
              <a:tabLst>
                <a:tab pos="566406" algn="l"/>
                <a:tab pos="567252" algn="l"/>
              </a:tabLst>
            </a:pPr>
            <a:r>
              <a:rPr lang="en-US" sz="3200" spc="93" dirty="0">
                <a:solidFill>
                  <a:srgbClr val="434343"/>
                </a:solidFill>
                <a:latin typeface="Gill Sans MT"/>
                <a:cs typeface="Gill Sans MT"/>
              </a:rPr>
              <a:t>Architecture in comparison with </a:t>
            </a:r>
            <a:r>
              <a:rPr lang="en-US" sz="3200" spc="93" dirty="0" err="1">
                <a:solidFill>
                  <a:srgbClr val="434343"/>
                </a:solidFill>
                <a:latin typeface="Gill Sans MT"/>
                <a:cs typeface="Gill Sans MT"/>
              </a:rPr>
              <a:t>Mapreduce</a:t>
            </a:r>
            <a:endParaRPr lang="en-US" sz="3200" spc="93" dirty="0">
              <a:solidFill>
                <a:srgbClr val="434343"/>
              </a:solidFill>
              <a:latin typeface="Gill Sans MT"/>
              <a:cs typeface="Gill Sans MT"/>
            </a:endParaRPr>
          </a:p>
        </p:txBody>
      </p:sp>
    </p:spTree>
    <p:extLst>
      <p:ext uri="{BB962C8B-B14F-4D97-AF65-F5344CB8AC3E}">
        <p14:creationId xmlns:p14="http://schemas.microsoft.com/office/powerpoint/2010/main" val="238747460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14228" y="164580"/>
            <a:ext cx="3479800" cy="591551"/>
          </a:xfrm>
          <a:prstGeom prst="rect">
            <a:avLst/>
          </a:prstGeom>
        </p:spPr>
        <p:txBody>
          <a:bodyPr vert="horz" wrap="square" lIns="0" tIns="16933" rIns="0" bIns="0" rtlCol="0" anchor="ctr">
            <a:spAutoFit/>
          </a:bodyPr>
          <a:lstStyle/>
          <a:p>
            <a:pPr marL="16933">
              <a:lnSpc>
                <a:spcPct val="100000"/>
              </a:lnSpc>
              <a:spcBef>
                <a:spcPts val="133"/>
              </a:spcBef>
            </a:pPr>
            <a:r>
              <a:rPr sz="3733" spc="-7" dirty="0"/>
              <a:t>Data</a:t>
            </a:r>
            <a:r>
              <a:rPr sz="3733" spc="-120" dirty="0"/>
              <a:t> </a:t>
            </a:r>
            <a:r>
              <a:rPr sz="3733" spc="-7" dirty="0"/>
              <a:t>Parallelism</a:t>
            </a:r>
            <a:endParaRPr sz="3733"/>
          </a:p>
        </p:txBody>
      </p:sp>
      <p:grpSp>
        <p:nvGrpSpPr>
          <p:cNvPr id="4" name="object 4"/>
          <p:cNvGrpSpPr/>
          <p:nvPr/>
        </p:nvGrpSpPr>
        <p:grpSpPr>
          <a:xfrm>
            <a:off x="1637333" y="1559999"/>
            <a:ext cx="8834967" cy="4919980"/>
            <a:chOff x="1227999" y="1169999"/>
            <a:chExt cx="6626225" cy="3689985"/>
          </a:xfrm>
        </p:grpSpPr>
        <p:sp>
          <p:nvSpPr>
            <p:cNvPr id="5" name="object 5"/>
            <p:cNvSpPr/>
            <p:nvPr/>
          </p:nvSpPr>
          <p:spPr>
            <a:xfrm>
              <a:off x="2314449"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6" name="object 6"/>
            <p:cNvSpPr/>
            <p:nvPr/>
          </p:nvSpPr>
          <p:spPr>
            <a:xfrm>
              <a:off x="2314449"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7" name="object 7"/>
            <p:cNvSpPr/>
            <p:nvPr/>
          </p:nvSpPr>
          <p:spPr>
            <a:xfrm>
              <a:off x="3329737"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8" name="object 8"/>
            <p:cNvSpPr/>
            <p:nvPr/>
          </p:nvSpPr>
          <p:spPr>
            <a:xfrm>
              <a:off x="3329737"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9" name="object 9"/>
            <p:cNvSpPr/>
            <p:nvPr/>
          </p:nvSpPr>
          <p:spPr>
            <a:xfrm>
              <a:off x="4345024"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10" name="object 10"/>
            <p:cNvSpPr/>
            <p:nvPr/>
          </p:nvSpPr>
          <p:spPr>
            <a:xfrm>
              <a:off x="4345024"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11" name="object 11"/>
            <p:cNvSpPr/>
            <p:nvPr/>
          </p:nvSpPr>
          <p:spPr>
            <a:xfrm>
              <a:off x="5360312"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12" name="object 12"/>
            <p:cNvSpPr/>
            <p:nvPr/>
          </p:nvSpPr>
          <p:spPr>
            <a:xfrm>
              <a:off x="5360312"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13" name="object 13"/>
            <p:cNvSpPr/>
            <p:nvPr/>
          </p:nvSpPr>
          <p:spPr>
            <a:xfrm>
              <a:off x="2822093"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14" name="object 14"/>
            <p:cNvSpPr/>
            <p:nvPr/>
          </p:nvSpPr>
          <p:spPr>
            <a:xfrm>
              <a:off x="2822093"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15" name="object 15"/>
            <p:cNvSpPr/>
            <p:nvPr/>
          </p:nvSpPr>
          <p:spPr>
            <a:xfrm>
              <a:off x="3837381"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16" name="object 16"/>
            <p:cNvSpPr/>
            <p:nvPr/>
          </p:nvSpPr>
          <p:spPr>
            <a:xfrm>
              <a:off x="3837381"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17" name="object 17"/>
            <p:cNvSpPr/>
            <p:nvPr/>
          </p:nvSpPr>
          <p:spPr>
            <a:xfrm>
              <a:off x="4852668"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18" name="object 18"/>
            <p:cNvSpPr/>
            <p:nvPr/>
          </p:nvSpPr>
          <p:spPr>
            <a:xfrm>
              <a:off x="4852668"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19" name="object 19"/>
            <p:cNvSpPr/>
            <p:nvPr/>
          </p:nvSpPr>
          <p:spPr>
            <a:xfrm>
              <a:off x="5867956" y="1324549"/>
              <a:ext cx="435609" cy="435609"/>
            </a:xfrm>
            <a:custGeom>
              <a:avLst/>
              <a:gdLst/>
              <a:ahLst/>
              <a:cxnLst/>
              <a:rect l="l" t="t" r="r" b="b"/>
              <a:pathLst>
                <a:path w="435610"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20" name="object 20"/>
            <p:cNvSpPr/>
            <p:nvPr/>
          </p:nvSpPr>
          <p:spPr>
            <a:xfrm>
              <a:off x="5867956" y="1324550"/>
              <a:ext cx="435609" cy="435609"/>
            </a:xfrm>
            <a:custGeom>
              <a:avLst/>
              <a:gdLst/>
              <a:ahLst/>
              <a:cxnLst/>
              <a:rect l="l" t="t" r="r" b="b"/>
              <a:pathLst>
                <a:path w="435610"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21" name="object 21"/>
            <p:cNvSpPr/>
            <p:nvPr/>
          </p:nvSpPr>
          <p:spPr>
            <a:xfrm>
              <a:off x="6375600" y="1324549"/>
              <a:ext cx="435609" cy="435609"/>
            </a:xfrm>
            <a:custGeom>
              <a:avLst/>
              <a:gdLst/>
              <a:ahLst/>
              <a:cxnLst/>
              <a:rect l="l" t="t" r="r" b="b"/>
              <a:pathLst>
                <a:path w="435609" h="435610">
                  <a:moveTo>
                    <a:pt x="362498" y="434999"/>
                  </a:moveTo>
                  <a:lnTo>
                    <a:pt x="72501" y="434999"/>
                  </a:lnTo>
                  <a:lnTo>
                    <a:pt x="44280" y="429302"/>
                  </a:lnTo>
                  <a:lnTo>
                    <a:pt x="21235" y="413764"/>
                  </a:lnTo>
                  <a:lnTo>
                    <a:pt x="5697" y="390719"/>
                  </a:lnTo>
                  <a:lnTo>
                    <a:pt x="0" y="362498"/>
                  </a:lnTo>
                  <a:lnTo>
                    <a:pt x="0" y="72501"/>
                  </a:ln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close/>
                </a:path>
              </a:pathLst>
            </a:custGeom>
            <a:solidFill>
              <a:srgbClr val="93C47D"/>
            </a:solidFill>
          </p:spPr>
          <p:txBody>
            <a:bodyPr wrap="square" lIns="0" tIns="0" rIns="0" bIns="0" rtlCol="0"/>
            <a:lstStyle/>
            <a:p>
              <a:endParaRPr sz="2400"/>
            </a:p>
          </p:txBody>
        </p:sp>
        <p:sp>
          <p:nvSpPr>
            <p:cNvPr id="22" name="object 22"/>
            <p:cNvSpPr/>
            <p:nvPr/>
          </p:nvSpPr>
          <p:spPr>
            <a:xfrm>
              <a:off x="6375600" y="1324550"/>
              <a:ext cx="435609" cy="435609"/>
            </a:xfrm>
            <a:custGeom>
              <a:avLst/>
              <a:gdLst/>
              <a:ahLst/>
              <a:cxnLst/>
              <a:rect l="l" t="t" r="r" b="b"/>
              <a:pathLst>
                <a:path w="435609" h="435610">
                  <a:moveTo>
                    <a:pt x="0" y="72501"/>
                  </a:moveTo>
                  <a:lnTo>
                    <a:pt x="5697" y="44280"/>
                  </a:lnTo>
                  <a:lnTo>
                    <a:pt x="21235" y="21235"/>
                  </a:lnTo>
                  <a:lnTo>
                    <a:pt x="44280" y="5697"/>
                  </a:lnTo>
                  <a:lnTo>
                    <a:pt x="72501" y="0"/>
                  </a:lnTo>
                  <a:lnTo>
                    <a:pt x="362498" y="0"/>
                  </a:lnTo>
                  <a:lnTo>
                    <a:pt x="402722" y="12181"/>
                  </a:lnTo>
                  <a:lnTo>
                    <a:pt x="429481" y="44756"/>
                  </a:lnTo>
                  <a:lnTo>
                    <a:pt x="434999" y="72501"/>
                  </a:lnTo>
                  <a:lnTo>
                    <a:pt x="434999" y="362498"/>
                  </a:lnTo>
                  <a:lnTo>
                    <a:pt x="429302" y="390719"/>
                  </a:lnTo>
                  <a:lnTo>
                    <a:pt x="413764" y="413764"/>
                  </a:lnTo>
                  <a:lnTo>
                    <a:pt x="390719" y="429302"/>
                  </a:lnTo>
                  <a:lnTo>
                    <a:pt x="362498" y="434999"/>
                  </a:lnTo>
                  <a:lnTo>
                    <a:pt x="72501" y="434999"/>
                  </a:lnTo>
                  <a:lnTo>
                    <a:pt x="44280" y="429302"/>
                  </a:lnTo>
                  <a:lnTo>
                    <a:pt x="21235" y="413764"/>
                  </a:lnTo>
                  <a:lnTo>
                    <a:pt x="5697" y="390719"/>
                  </a:lnTo>
                  <a:lnTo>
                    <a:pt x="0" y="362498"/>
                  </a:lnTo>
                  <a:lnTo>
                    <a:pt x="0" y="72501"/>
                  </a:lnTo>
                  <a:close/>
                </a:path>
              </a:pathLst>
            </a:custGeom>
            <a:ln w="9524">
              <a:solidFill>
                <a:srgbClr val="000000"/>
              </a:solidFill>
            </a:ln>
          </p:spPr>
          <p:txBody>
            <a:bodyPr wrap="square" lIns="0" tIns="0" rIns="0" bIns="0" rtlCol="0"/>
            <a:lstStyle/>
            <a:p>
              <a:endParaRPr sz="2400"/>
            </a:p>
          </p:txBody>
        </p:sp>
        <p:sp>
          <p:nvSpPr>
            <p:cNvPr id="23" name="object 23"/>
            <p:cNvSpPr/>
            <p:nvPr/>
          </p:nvSpPr>
          <p:spPr>
            <a:xfrm>
              <a:off x="1995009" y="1179524"/>
              <a:ext cx="4999355" cy="1496060"/>
            </a:xfrm>
            <a:custGeom>
              <a:avLst/>
              <a:gdLst/>
              <a:ahLst/>
              <a:cxnLst/>
              <a:rect l="l" t="t" r="r" b="b"/>
              <a:pathLst>
                <a:path w="4999355" h="1496060">
                  <a:moveTo>
                    <a:pt x="155090" y="0"/>
                  </a:moveTo>
                  <a:lnTo>
                    <a:pt x="4998890" y="0"/>
                  </a:lnTo>
                  <a:lnTo>
                    <a:pt x="4998890" y="696599"/>
                  </a:lnTo>
                  <a:lnTo>
                    <a:pt x="155090" y="696599"/>
                  </a:lnTo>
                  <a:lnTo>
                    <a:pt x="155090" y="0"/>
                  </a:lnTo>
                  <a:close/>
                </a:path>
                <a:path w="4999355" h="1496060">
                  <a:moveTo>
                    <a:pt x="625090" y="705774"/>
                  </a:moveTo>
                  <a:lnTo>
                    <a:pt x="0" y="1496029"/>
                  </a:lnTo>
                </a:path>
              </a:pathLst>
            </a:custGeom>
            <a:ln w="19049">
              <a:solidFill>
                <a:srgbClr val="595959"/>
              </a:solidFill>
            </a:ln>
          </p:spPr>
          <p:txBody>
            <a:bodyPr wrap="square" lIns="0" tIns="0" rIns="0" bIns="0" rtlCol="0"/>
            <a:lstStyle/>
            <a:p>
              <a:endParaRPr sz="2400"/>
            </a:p>
          </p:txBody>
        </p:sp>
        <p:sp>
          <p:nvSpPr>
            <p:cNvPr id="24" name="object 24"/>
            <p:cNvSpPr/>
            <p:nvPr/>
          </p:nvSpPr>
          <p:spPr>
            <a:xfrm>
              <a:off x="1336149"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25" name="object 25"/>
            <p:cNvSpPr/>
            <p:nvPr/>
          </p:nvSpPr>
          <p:spPr>
            <a:xfrm>
              <a:off x="1336149"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26" name="object 26"/>
            <p:cNvSpPr/>
            <p:nvPr/>
          </p:nvSpPr>
          <p:spPr>
            <a:xfrm>
              <a:off x="1710899" y="2903250"/>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27" name="object 27"/>
            <p:cNvSpPr/>
            <p:nvPr/>
          </p:nvSpPr>
          <p:spPr>
            <a:xfrm>
              <a:off x="1710899"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28" name="object 28"/>
            <p:cNvSpPr/>
            <p:nvPr/>
          </p:nvSpPr>
          <p:spPr>
            <a:xfrm>
              <a:off x="1336149"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29" name="object 29"/>
            <p:cNvSpPr/>
            <p:nvPr/>
          </p:nvSpPr>
          <p:spPr>
            <a:xfrm>
              <a:off x="1336149"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30" name="object 30"/>
            <p:cNvSpPr/>
            <p:nvPr/>
          </p:nvSpPr>
          <p:spPr>
            <a:xfrm>
              <a:off x="1710899" y="3249025"/>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31" name="object 31"/>
            <p:cNvSpPr/>
            <p:nvPr/>
          </p:nvSpPr>
          <p:spPr>
            <a:xfrm>
              <a:off x="1710899"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32" name="object 32"/>
            <p:cNvSpPr/>
            <p:nvPr/>
          </p:nvSpPr>
          <p:spPr>
            <a:xfrm>
              <a:off x="1237524" y="2789549"/>
              <a:ext cx="882015" cy="882015"/>
            </a:xfrm>
            <a:custGeom>
              <a:avLst/>
              <a:gdLst/>
              <a:ahLst/>
              <a:cxnLst/>
              <a:rect l="l" t="t" r="r" b="b"/>
              <a:pathLst>
                <a:path w="882014" h="882014">
                  <a:moveTo>
                    <a:pt x="0" y="146902"/>
                  </a:moveTo>
                  <a:lnTo>
                    <a:pt x="7489" y="100470"/>
                  </a:lnTo>
                  <a:lnTo>
                    <a:pt x="28343" y="60144"/>
                  </a:lnTo>
                  <a:lnTo>
                    <a:pt x="60143" y="28343"/>
                  </a:lnTo>
                  <a:lnTo>
                    <a:pt x="100470" y="7489"/>
                  </a:lnTo>
                  <a:lnTo>
                    <a:pt x="146902" y="0"/>
                  </a:lnTo>
                  <a:lnTo>
                    <a:pt x="734496" y="0"/>
                  </a:lnTo>
                  <a:lnTo>
                    <a:pt x="790714" y="11182"/>
                  </a:lnTo>
                  <a:lnTo>
                    <a:pt x="838372" y="43026"/>
                  </a:lnTo>
                  <a:lnTo>
                    <a:pt x="870217" y="90685"/>
                  </a:lnTo>
                  <a:lnTo>
                    <a:pt x="881399" y="146902"/>
                  </a:lnTo>
                  <a:lnTo>
                    <a:pt x="881399" y="734496"/>
                  </a:lnTo>
                  <a:lnTo>
                    <a:pt x="873910" y="780929"/>
                  </a:lnTo>
                  <a:lnTo>
                    <a:pt x="853056" y="821255"/>
                  </a:lnTo>
                  <a:lnTo>
                    <a:pt x="821255" y="853056"/>
                  </a:lnTo>
                  <a:lnTo>
                    <a:pt x="780929" y="873910"/>
                  </a:lnTo>
                  <a:lnTo>
                    <a:pt x="734496" y="881399"/>
                  </a:lnTo>
                  <a:lnTo>
                    <a:pt x="146902" y="881399"/>
                  </a:lnTo>
                  <a:lnTo>
                    <a:pt x="100470" y="873910"/>
                  </a:lnTo>
                  <a:lnTo>
                    <a:pt x="60143" y="853056"/>
                  </a:lnTo>
                  <a:lnTo>
                    <a:pt x="28343" y="821255"/>
                  </a:lnTo>
                  <a:lnTo>
                    <a:pt x="7489" y="780929"/>
                  </a:lnTo>
                  <a:lnTo>
                    <a:pt x="0" y="734496"/>
                  </a:lnTo>
                  <a:lnTo>
                    <a:pt x="0" y="146902"/>
                  </a:lnTo>
                  <a:close/>
                </a:path>
              </a:pathLst>
            </a:custGeom>
            <a:ln w="19049">
              <a:solidFill>
                <a:srgbClr val="595959"/>
              </a:solidFill>
            </a:ln>
          </p:spPr>
          <p:txBody>
            <a:bodyPr wrap="square" lIns="0" tIns="0" rIns="0" bIns="0" rtlCol="0"/>
            <a:lstStyle/>
            <a:p>
              <a:endParaRPr sz="2400"/>
            </a:p>
          </p:txBody>
        </p:sp>
        <p:sp>
          <p:nvSpPr>
            <p:cNvPr id="33" name="object 33"/>
            <p:cNvSpPr/>
            <p:nvPr/>
          </p:nvSpPr>
          <p:spPr>
            <a:xfrm>
              <a:off x="1334999" y="4158499"/>
              <a:ext cx="687070" cy="696595"/>
            </a:xfrm>
            <a:custGeom>
              <a:avLst/>
              <a:gdLst/>
              <a:ahLst/>
              <a:cxnLst/>
              <a:rect l="l" t="t" r="r" b="b"/>
              <a:pathLst>
                <a:path w="687069" h="696595">
                  <a:moveTo>
                    <a:pt x="343224" y="696599"/>
                  </a:moveTo>
                  <a:lnTo>
                    <a:pt x="274053" y="694241"/>
                  </a:lnTo>
                  <a:lnTo>
                    <a:pt x="209626" y="687476"/>
                  </a:lnTo>
                  <a:lnTo>
                    <a:pt x="151324" y="676771"/>
                  </a:lnTo>
                  <a:lnTo>
                    <a:pt x="100528" y="662595"/>
                  </a:lnTo>
                  <a:lnTo>
                    <a:pt x="58617" y="645412"/>
                  </a:lnTo>
                  <a:lnTo>
                    <a:pt x="6973" y="603898"/>
                  </a:lnTo>
                  <a:lnTo>
                    <a:pt x="0" y="580499"/>
                  </a:lnTo>
                  <a:lnTo>
                    <a:pt x="0" y="116099"/>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close/>
                </a:path>
              </a:pathLst>
            </a:custGeom>
            <a:solidFill>
              <a:srgbClr val="CEE1F3"/>
            </a:solidFill>
          </p:spPr>
          <p:txBody>
            <a:bodyPr wrap="square" lIns="0" tIns="0" rIns="0" bIns="0" rtlCol="0"/>
            <a:lstStyle/>
            <a:p>
              <a:endParaRPr sz="2400"/>
            </a:p>
          </p:txBody>
        </p:sp>
        <p:sp>
          <p:nvSpPr>
            <p:cNvPr id="34" name="object 34"/>
            <p:cNvSpPr/>
            <p:nvPr/>
          </p:nvSpPr>
          <p:spPr>
            <a:xfrm>
              <a:off x="1334999" y="4158499"/>
              <a:ext cx="687070" cy="696595"/>
            </a:xfrm>
            <a:custGeom>
              <a:avLst/>
              <a:gdLst/>
              <a:ahLst/>
              <a:cxnLst/>
              <a:rect l="l" t="t" r="r" b="b"/>
              <a:pathLst>
                <a:path w="687069" h="696595">
                  <a:moveTo>
                    <a:pt x="686449" y="116099"/>
                  </a:moveTo>
                  <a:lnTo>
                    <a:pt x="679476" y="139498"/>
                  </a:lnTo>
                  <a:lnTo>
                    <a:pt x="659477" y="161291"/>
                  </a:lnTo>
                  <a:lnTo>
                    <a:pt x="585921" y="198195"/>
                  </a:lnTo>
                  <a:lnTo>
                    <a:pt x="535125" y="212371"/>
                  </a:lnTo>
                  <a:lnTo>
                    <a:pt x="476823" y="223076"/>
                  </a:lnTo>
                  <a:lnTo>
                    <a:pt x="412396" y="229841"/>
                  </a:lnTo>
                  <a:lnTo>
                    <a:pt x="343224" y="232199"/>
                  </a:lnTo>
                  <a:lnTo>
                    <a:pt x="274053" y="229841"/>
                  </a:lnTo>
                  <a:lnTo>
                    <a:pt x="209626" y="223076"/>
                  </a:lnTo>
                  <a:lnTo>
                    <a:pt x="151324" y="212371"/>
                  </a:lnTo>
                  <a:lnTo>
                    <a:pt x="100528" y="198195"/>
                  </a:lnTo>
                  <a:lnTo>
                    <a:pt x="58617" y="181012"/>
                  </a:lnTo>
                  <a:lnTo>
                    <a:pt x="6973" y="139498"/>
                  </a:lnTo>
                  <a:lnTo>
                    <a:pt x="0" y="116099"/>
                  </a:lnTo>
                </a:path>
                <a:path w="687069" h="696595">
                  <a:moveTo>
                    <a:pt x="0" y="116099"/>
                  </a:moveTo>
                  <a:lnTo>
                    <a:pt x="6973" y="92701"/>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lnTo>
                    <a:pt x="274053" y="694241"/>
                  </a:lnTo>
                  <a:lnTo>
                    <a:pt x="209626" y="687476"/>
                  </a:lnTo>
                  <a:lnTo>
                    <a:pt x="151324" y="676771"/>
                  </a:lnTo>
                  <a:lnTo>
                    <a:pt x="100528" y="662595"/>
                  </a:lnTo>
                  <a:lnTo>
                    <a:pt x="58617" y="645412"/>
                  </a:lnTo>
                  <a:lnTo>
                    <a:pt x="6973" y="603898"/>
                  </a:lnTo>
                  <a:lnTo>
                    <a:pt x="0" y="580499"/>
                  </a:lnTo>
                  <a:lnTo>
                    <a:pt x="0" y="116099"/>
                  </a:lnTo>
                  <a:close/>
                </a:path>
              </a:pathLst>
            </a:custGeom>
            <a:ln w="9524">
              <a:solidFill>
                <a:srgbClr val="595959"/>
              </a:solidFill>
            </a:ln>
          </p:spPr>
          <p:txBody>
            <a:bodyPr wrap="square" lIns="0" tIns="0" rIns="0" bIns="0" rtlCol="0"/>
            <a:lstStyle/>
            <a:p>
              <a:endParaRPr sz="2400"/>
            </a:p>
          </p:txBody>
        </p:sp>
        <p:sp>
          <p:nvSpPr>
            <p:cNvPr id="35" name="object 35"/>
            <p:cNvSpPr/>
            <p:nvPr/>
          </p:nvSpPr>
          <p:spPr>
            <a:xfrm>
              <a:off x="1683632" y="3899485"/>
              <a:ext cx="8890" cy="354965"/>
            </a:xfrm>
            <a:custGeom>
              <a:avLst/>
              <a:gdLst/>
              <a:ahLst/>
              <a:cxnLst/>
              <a:rect l="l" t="t" r="r" b="b"/>
              <a:pathLst>
                <a:path w="8889" h="354964">
                  <a:moveTo>
                    <a:pt x="8392" y="354663"/>
                  </a:moveTo>
                  <a:lnTo>
                    <a:pt x="0" y="0"/>
                  </a:lnTo>
                </a:path>
              </a:pathLst>
            </a:custGeom>
            <a:ln w="38099">
              <a:solidFill>
                <a:srgbClr val="595959"/>
              </a:solidFill>
            </a:ln>
          </p:spPr>
          <p:txBody>
            <a:bodyPr wrap="square" lIns="0" tIns="0" rIns="0" bIns="0" rtlCol="0"/>
            <a:lstStyle/>
            <a:p>
              <a:endParaRPr sz="2400"/>
            </a:p>
          </p:txBody>
        </p:sp>
        <p:pic>
          <p:nvPicPr>
            <p:cNvPr id="36" name="object 36"/>
            <p:cNvPicPr/>
            <p:nvPr/>
          </p:nvPicPr>
          <p:blipFill>
            <a:blip r:embed="rId3" cstate="print"/>
            <a:stretch>
              <a:fillRect/>
            </a:stretch>
          </p:blipFill>
          <p:spPr>
            <a:xfrm>
              <a:off x="1601669" y="3707582"/>
              <a:ext cx="163926" cy="212441"/>
            </a:xfrm>
            <a:prstGeom prst="rect">
              <a:avLst/>
            </a:prstGeom>
          </p:spPr>
        </p:pic>
        <p:pic>
          <p:nvPicPr>
            <p:cNvPr id="37" name="object 37"/>
            <p:cNvPicPr/>
            <p:nvPr/>
          </p:nvPicPr>
          <p:blipFill>
            <a:blip r:embed="rId4" cstate="print"/>
            <a:stretch>
              <a:fillRect/>
            </a:stretch>
          </p:blipFill>
          <p:spPr>
            <a:xfrm>
              <a:off x="1931852" y="2646508"/>
              <a:ext cx="97360" cy="106373"/>
            </a:xfrm>
            <a:prstGeom prst="rect">
              <a:avLst/>
            </a:prstGeom>
          </p:spPr>
        </p:pic>
        <p:sp>
          <p:nvSpPr>
            <p:cNvPr id="38" name="object 38"/>
            <p:cNvSpPr/>
            <p:nvPr/>
          </p:nvSpPr>
          <p:spPr>
            <a:xfrm>
              <a:off x="2636018" y="2903250"/>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39" name="object 39"/>
            <p:cNvSpPr/>
            <p:nvPr/>
          </p:nvSpPr>
          <p:spPr>
            <a:xfrm>
              <a:off x="2636018"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40" name="object 40"/>
            <p:cNvSpPr/>
            <p:nvPr/>
          </p:nvSpPr>
          <p:spPr>
            <a:xfrm>
              <a:off x="3010768" y="2903250"/>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41" name="object 41"/>
            <p:cNvSpPr/>
            <p:nvPr/>
          </p:nvSpPr>
          <p:spPr>
            <a:xfrm>
              <a:off x="3010768"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8"/>
                  </a:lnTo>
                  <a:lnTo>
                    <a:pt x="269424" y="245210"/>
                  </a:lnTo>
                  <a:lnTo>
                    <a:pt x="259673" y="259673"/>
                  </a:lnTo>
                  <a:lnTo>
                    <a:pt x="245210" y="269424"/>
                  </a:lnTo>
                  <a:lnTo>
                    <a:pt x="227498"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42" name="object 42"/>
            <p:cNvSpPr/>
            <p:nvPr/>
          </p:nvSpPr>
          <p:spPr>
            <a:xfrm>
              <a:off x="2636018" y="3249025"/>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43" name="object 43"/>
            <p:cNvSpPr/>
            <p:nvPr/>
          </p:nvSpPr>
          <p:spPr>
            <a:xfrm>
              <a:off x="2636018"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44" name="object 44"/>
            <p:cNvSpPr/>
            <p:nvPr/>
          </p:nvSpPr>
          <p:spPr>
            <a:xfrm>
              <a:off x="3010768" y="3249025"/>
              <a:ext cx="273050" cy="273050"/>
            </a:xfrm>
            <a:custGeom>
              <a:avLst/>
              <a:gdLst/>
              <a:ahLst/>
              <a:cxnLst/>
              <a:rect l="l" t="t" r="r" b="b"/>
              <a:pathLst>
                <a:path w="273050" h="273050">
                  <a:moveTo>
                    <a:pt x="227498"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close/>
                </a:path>
              </a:pathLst>
            </a:custGeom>
            <a:solidFill>
              <a:srgbClr val="FFFF00"/>
            </a:solidFill>
          </p:spPr>
          <p:txBody>
            <a:bodyPr wrap="square" lIns="0" tIns="0" rIns="0" bIns="0" rtlCol="0"/>
            <a:lstStyle/>
            <a:p>
              <a:endParaRPr sz="2400"/>
            </a:p>
          </p:txBody>
        </p:sp>
        <p:sp>
          <p:nvSpPr>
            <p:cNvPr id="45" name="object 45"/>
            <p:cNvSpPr/>
            <p:nvPr/>
          </p:nvSpPr>
          <p:spPr>
            <a:xfrm>
              <a:off x="3010768"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8" y="0"/>
                  </a:lnTo>
                  <a:lnTo>
                    <a:pt x="265355" y="20257"/>
                  </a:lnTo>
                  <a:lnTo>
                    <a:pt x="272999" y="45500"/>
                  </a:lnTo>
                  <a:lnTo>
                    <a:pt x="272999" y="227499"/>
                  </a:lnTo>
                  <a:lnTo>
                    <a:pt x="269424" y="245210"/>
                  </a:lnTo>
                  <a:lnTo>
                    <a:pt x="259673" y="259673"/>
                  </a:lnTo>
                  <a:lnTo>
                    <a:pt x="245210" y="269424"/>
                  </a:lnTo>
                  <a:lnTo>
                    <a:pt x="227498"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46" name="object 46"/>
            <p:cNvSpPr/>
            <p:nvPr/>
          </p:nvSpPr>
          <p:spPr>
            <a:xfrm>
              <a:off x="2537393" y="2789549"/>
              <a:ext cx="882015" cy="882015"/>
            </a:xfrm>
            <a:custGeom>
              <a:avLst/>
              <a:gdLst/>
              <a:ahLst/>
              <a:cxnLst/>
              <a:rect l="l" t="t" r="r" b="b"/>
              <a:pathLst>
                <a:path w="882014" h="882014">
                  <a:moveTo>
                    <a:pt x="0" y="146902"/>
                  </a:moveTo>
                  <a:lnTo>
                    <a:pt x="7489" y="100470"/>
                  </a:lnTo>
                  <a:lnTo>
                    <a:pt x="28343" y="60144"/>
                  </a:lnTo>
                  <a:lnTo>
                    <a:pt x="60144" y="28343"/>
                  </a:lnTo>
                  <a:lnTo>
                    <a:pt x="100470" y="7489"/>
                  </a:lnTo>
                  <a:lnTo>
                    <a:pt x="146902" y="0"/>
                  </a:lnTo>
                  <a:lnTo>
                    <a:pt x="734496" y="0"/>
                  </a:lnTo>
                  <a:lnTo>
                    <a:pt x="790714" y="11182"/>
                  </a:lnTo>
                  <a:lnTo>
                    <a:pt x="838372" y="43026"/>
                  </a:lnTo>
                  <a:lnTo>
                    <a:pt x="870217" y="90685"/>
                  </a:lnTo>
                  <a:lnTo>
                    <a:pt x="881399" y="146902"/>
                  </a:lnTo>
                  <a:lnTo>
                    <a:pt x="881399" y="734496"/>
                  </a:lnTo>
                  <a:lnTo>
                    <a:pt x="873910" y="780929"/>
                  </a:lnTo>
                  <a:lnTo>
                    <a:pt x="853056" y="821255"/>
                  </a:lnTo>
                  <a:lnTo>
                    <a:pt x="821255" y="853056"/>
                  </a:lnTo>
                  <a:lnTo>
                    <a:pt x="780929" y="873910"/>
                  </a:lnTo>
                  <a:lnTo>
                    <a:pt x="734496" y="881399"/>
                  </a:lnTo>
                  <a:lnTo>
                    <a:pt x="146902" y="881399"/>
                  </a:lnTo>
                  <a:lnTo>
                    <a:pt x="100470" y="873910"/>
                  </a:lnTo>
                  <a:lnTo>
                    <a:pt x="60144" y="853056"/>
                  </a:lnTo>
                  <a:lnTo>
                    <a:pt x="28343" y="821255"/>
                  </a:lnTo>
                  <a:lnTo>
                    <a:pt x="7489" y="780929"/>
                  </a:lnTo>
                  <a:lnTo>
                    <a:pt x="0" y="734496"/>
                  </a:lnTo>
                  <a:lnTo>
                    <a:pt x="0" y="146902"/>
                  </a:lnTo>
                  <a:close/>
                </a:path>
              </a:pathLst>
            </a:custGeom>
            <a:ln w="19049">
              <a:solidFill>
                <a:srgbClr val="595959"/>
              </a:solidFill>
            </a:ln>
          </p:spPr>
          <p:txBody>
            <a:bodyPr wrap="square" lIns="0" tIns="0" rIns="0" bIns="0" rtlCol="0"/>
            <a:lstStyle/>
            <a:p>
              <a:endParaRPr sz="2400"/>
            </a:p>
          </p:txBody>
        </p:sp>
        <p:sp>
          <p:nvSpPr>
            <p:cNvPr id="47" name="object 47"/>
            <p:cNvSpPr/>
            <p:nvPr/>
          </p:nvSpPr>
          <p:spPr>
            <a:xfrm>
              <a:off x="2634874" y="4158499"/>
              <a:ext cx="687070" cy="696595"/>
            </a:xfrm>
            <a:custGeom>
              <a:avLst/>
              <a:gdLst/>
              <a:ahLst/>
              <a:cxnLst/>
              <a:rect l="l" t="t" r="r" b="b"/>
              <a:pathLst>
                <a:path w="687070" h="696595">
                  <a:moveTo>
                    <a:pt x="343224" y="696599"/>
                  </a:moveTo>
                  <a:lnTo>
                    <a:pt x="274053" y="694241"/>
                  </a:lnTo>
                  <a:lnTo>
                    <a:pt x="209626" y="687476"/>
                  </a:lnTo>
                  <a:lnTo>
                    <a:pt x="151324" y="676771"/>
                  </a:lnTo>
                  <a:lnTo>
                    <a:pt x="100528" y="662595"/>
                  </a:lnTo>
                  <a:lnTo>
                    <a:pt x="58617" y="645412"/>
                  </a:lnTo>
                  <a:lnTo>
                    <a:pt x="6973" y="603898"/>
                  </a:lnTo>
                  <a:lnTo>
                    <a:pt x="0" y="580499"/>
                  </a:lnTo>
                  <a:lnTo>
                    <a:pt x="0" y="116099"/>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close/>
                </a:path>
              </a:pathLst>
            </a:custGeom>
            <a:solidFill>
              <a:srgbClr val="CEE1F3"/>
            </a:solidFill>
          </p:spPr>
          <p:txBody>
            <a:bodyPr wrap="square" lIns="0" tIns="0" rIns="0" bIns="0" rtlCol="0"/>
            <a:lstStyle/>
            <a:p>
              <a:endParaRPr sz="2400"/>
            </a:p>
          </p:txBody>
        </p:sp>
        <p:sp>
          <p:nvSpPr>
            <p:cNvPr id="48" name="object 48"/>
            <p:cNvSpPr/>
            <p:nvPr/>
          </p:nvSpPr>
          <p:spPr>
            <a:xfrm>
              <a:off x="2634874" y="4158499"/>
              <a:ext cx="687070" cy="696595"/>
            </a:xfrm>
            <a:custGeom>
              <a:avLst/>
              <a:gdLst/>
              <a:ahLst/>
              <a:cxnLst/>
              <a:rect l="l" t="t" r="r" b="b"/>
              <a:pathLst>
                <a:path w="687070" h="696595">
                  <a:moveTo>
                    <a:pt x="686449" y="116099"/>
                  </a:moveTo>
                  <a:lnTo>
                    <a:pt x="679476" y="139498"/>
                  </a:lnTo>
                  <a:lnTo>
                    <a:pt x="659477" y="161291"/>
                  </a:lnTo>
                  <a:lnTo>
                    <a:pt x="585921" y="198195"/>
                  </a:lnTo>
                  <a:lnTo>
                    <a:pt x="535125" y="212371"/>
                  </a:lnTo>
                  <a:lnTo>
                    <a:pt x="476823" y="223076"/>
                  </a:lnTo>
                  <a:lnTo>
                    <a:pt x="412396" y="229841"/>
                  </a:lnTo>
                  <a:lnTo>
                    <a:pt x="343224" y="232199"/>
                  </a:lnTo>
                  <a:lnTo>
                    <a:pt x="274053" y="229841"/>
                  </a:lnTo>
                  <a:lnTo>
                    <a:pt x="209626" y="223076"/>
                  </a:lnTo>
                  <a:lnTo>
                    <a:pt x="151324" y="212371"/>
                  </a:lnTo>
                  <a:lnTo>
                    <a:pt x="100528" y="198195"/>
                  </a:lnTo>
                  <a:lnTo>
                    <a:pt x="58617" y="181012"/>
                  </a:lnTo>
                  <a:lnTo>
                    <a:pt x="6973" y="139498"/>
                  </a:lnTo>
                  <a:lnTo>
                    <a:pt x="0" y="116099"/>
                  </a:lnTo>
                </a:path>
                <a:path w="687070" h="696595">
                  <a:moveTo>
                    <a:pt x="0" y="116099"/>
                  </a:moveTo>
                  <a:lnTo>
                    <a:pt x="6973" y="92701"/>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lnTo>
                    <a:pt x="274053" y="694241"/>
                  </a:lnTo>
                  <a:lnTo>
                    <a:pt x="209626" y="687476"/>
                  </a:lnTo>
                  <a:lnTo>
                    <a:pt x="151324" y="676771"/>
                  </a:lnTo>
                  <a:lnTo>
                    <a:pt x="100528" y="662595"/>
                  </a:lnTo>
                  <a:lnTo>
                    <a:pt x="58617" y="645412"/>
                  </a:lnTo>
                  <a:lnTo>
                    <a:pt x="6973" y="603898"/>
                  </a:lnTo>
                  <a:lnTo>
                    <a:pt x="0" y="580499"/>
                  </a:lnTo>
                  <a:lnTo>
                    <a:pt x="0" y="116099"/>
                  </a:lnTo>
                  <a:close/>
                </a:path>
              </a:pathLst>
            </a:custGeom>
            <a:ln w="9524">
              <a:solidFill>
                <a:srgbClr val="595959"/>
              </a:solidFill>
            </a:ln>
          </p:spPr>
          <p:txBody>
            <a:bodyPr wrap="square" lIns="0" tIns="0" rIns="0" bIns="0" rtlCol="0"/>
            <a:lstStyle/>
            <a:p>
              <a:endParaRPr sz="2400"/>
            </a:p>
          </p:txBody>
        </p:sp>
        <p:sp>
          <p:nvSpPr>
            <p:cNvPr id="49" name="object 49"/>
            <p:cNvSpPr/>
            <p:nvPr/>
          </p:nvSpPr>
          <p:spPr>
            <a:xfrm>
              <a:off x="2976607" y="3899485"/>
              <a:ext cx="8890" cy="354965"/>
            </a:xfrm>
            <a:custGeom>
              <a:avLst/>
              <a:gdLst/>
              <a:ahLst/>
              <a:cxnLst/>
              <a:rect l="l" t="t" r="r" b="b"/>
              <a:pathLst>
                <a:path w="8889" h="354964">
                  <a:moveTo>
                    <a:pt x="8392" y="354663"/>
                  </a:moveTo>
                  <a:lnTo>
                    <a:pt x="0" y="0"/>
                  </a:lnTo>
                </a:path>
              </a:pathLst>
            </a:custGeom>
            <a:ln w="38099">
              <a:solidFill>
                <a:srgbClr val="595959"/>
              </a:solidFill>
            </a:ln>
          </p:spPr>
          <p:txBody>
            <a:bodyPr wrap="square" lIns="0" tIns="0" rIns="0" bIns="0" rtlCol="0"/>
            <a:lstStyle/>
            <a:p>
              <a:endParaRPr sz="2400"/>
            </a:p>
          </p:txBody>
        </p:sp>
        <p:pic>
          <p:nvPicPr>
            <p:cNvPr id="50" name="object 50"/>
            <p:cNvPicPr/>
            <p:nvPr/>
          </p:nvPicPr>
          <p:blipFill>
            <a:blip r:embed="rId5" cstate="print"/>
            <a:stretch>
              <a:fillRect/>
            </a:stretch>
          </p:blipFill>
          <p:spPr>
            <a:xfrm>
              <a:off x="2894644" y="3707582"/>
              <a:ext cx="163926" cy="212441"/>
            </a:xfrm>
            <a:prstGeom prst="rect">
              <a:avLst/>
            </a:prstGeom>
          </p:spPr>
        </p:pic>
        <p:sp>
          <p:nvSpPr>
            <p:cNvPr id="51" name="object 51"/>
            <p:cNvSpPr/>
            <p:nvPr/>
          </p:nvSpPr>
          <p:spPr>
            <a:xfrm>
              <a:off x="3935887"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52" name="object 52"/>
            <p:cNvSpPr/>
            <p:nvPr/>
          </p:nvSpPr>
          <p:spPr>
            <a:xfrm>
              <a:off x="3935887"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53" name="object 53"/>
            <p:cNvSpPr/>
            <p:nvPr/>
          </p:nvSpPr>
          <p:spPr>
            <a:xfrm>
              <a:off x="4310637"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54" name="object 54"/>
            <p:cNvSpPr/>
            <p:nvPr/>
          </p:nvSpPr>
          <p:spPr>
            <a:xfrm>
              <a:off x="4310637"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55" name="object 55"/>
            <p:cNvSpPr/>
            <p:nvPr/>
          </p:nvSpPr>
          <p:spPr>
            <a:xfrm>
              <a:off x="3935887"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56" name="object 56"/>
            <p:cNvSpPr/>
            <p:nvPr/>
          </p:nvSpPr>
          <p:spPr>
            <a:xfrm>
              <a:off x="3935887"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57" name="object 57"/>
            <p:cNvSpPr/>
            <p:nvPr/>
          </p:nvSpPr>
          <p:spPr>
            <a:xfrm>
              <a:off x="4310637"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58" name="object 58"/>
            <p:cNvSpPr/>
            <p:nvPr/>
          </p:nvSpPr>
          <p:spPr>
            <a:xfrm>
              <a:off x="4310637"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59" name="object 59"/>
            <p:cNvSpPr/>
            <p:nvPr/>
          </p:nvSpPr>
          <p:spPr>
            <a:xfrm>
              <a:off x="3837262" y="2789549"/>
              <a:ext cx="882015" cy="882015"/>
            </a:xfrm>
            <a:custGeom>
              <a:avLst/>
              <a:gdLst/>
              <a:ahLst/>
              <a:cxnLst/>
              <a:rect l="l" t="t" r="r" b="b"/>
              <a:pathLst>
                <a:path w="882014" h="882014">
                  <a:moveTo>
                    <a:pt x="0" y="146902"/>
                  </a:moveTo>
                  <a:lnTo>
                    <a:pt x="7489" y="100470"/>
                  </a:lnTo>
                  <a:lnTo>
                    <a:pt x="28343" y="60144"/>
                  </a:lnTo>
                  <a:lnTo>
                    <a:pt x="60144" y="28343"/>
                  </a:lnTo>
                  <a:lnTo>
                    <a:pt x="100470" y="7489"/>
                  </a:lnTo>
                  <a:lnTo>
                    <a:pt x="146902" y="0"/>
                  </a:lnTo>
                  <a:lnTo>
                    <a:pt x="734496" y="0"/>
                  </a:lnTo>
                  <a:lnTo>
                    <a:pt x="790714" y="11182"/>
                  </a:lnTo>
                  <a:lnTo>
                    <a:pt x="838372" y="43026"/>
                  </a:lnTo>
                  <a:lnTo>
                    <a:pt x="870217" y="90685"/>
                  </a:lnTo>
                  <a:lnTo>
                    <a:pt x="881399" y="146902"/>
                  </a:lnTo>
                  <a:lnTo>
                    <a:pt x="881399" y="734496"/>
                  </a:lnTo>
                  <a:lnTo>
                    <a:pt x="873910" y="780929"/>
                  </a:lnTo>
                  <a:lnTo>
                    <a:pt x="853056" y="821255"/>
                  </a:lnTo>
                  <a:lnTo>
                    <a:pt x="821255" y="853056"/>
                  </a:lnTo>
                  <a:lnTo>
                    <a:pt x="780929" y="873910"/>
                  </a:lnTo>
                  <a:lnTo>
                    <a:pt x="734496" y="881399"/>
                  </a:lnTo>
                  <a:lnTo>
                    <a:pt x="146902" y="881399"/>
                  </a:lnTo>
                  <a:lnTo>
                    <a:pt x="100470" y="873910"/>
                  </a:lnTo>
                  <a:lnTo>
                    <a:pt x="60144" y="853056"/>
                  </a:lnTo>
                  <a:lnTo>
                    <a:pt x="28343" y="821255"/>
                  </a:lnTo>
                  <a:lnTo>
                    <a:pt x="7489" y="780929"/>
                  </a:lnTo>
                  <a:lnTo>
                    <a:pt x="0" y="734496"/>
                  </a:lnTo>
                  <a:lnTo>
                    <a:pt x="0" y="146902"/>
                  </a:lnTo>
                  <a:close/>
                </a:path>
              </a:pathLst>
            </a:custGeom>
            <a:ln w="19049">
              <a:solidFill>
                <a:srgbClr val="595959"/>
              </a:solidFill>
            </a:ln>
          </p:spPr>
          <p:txBody>
            <a:bodyPr wrap="square" lIns="0" tIns="0" rIns="0" bIns="0" rtlCol="0"/>
            <a:lstStyle/>
            <a:p>
              <a:endParaRPr sz="2400"/>
            </a:p>
          </p:txBody>
        </p:sp>
        <p:sp>
          <p:nvSpPr>
            <p:cNvPr id="60" name="object 60"/>
            <p:cNvSpPr/>
            <p:nvPr/>
          </p:nvSpPr>
          <p:spPr>
            <a:xfrm>
              <a:off x="3934749" y="4158499"/>
              <a:ext cx="687070" cy="696595"/>
            </a:xfrm>
            <a:custGeom>
              <a:avLst/>
              <a:gdLst/>
              <a:ahLst/>
              <a:cxnLst/>
              <a:rect l="l" t="t" r="r" b="b"/>
              <a:pathLst>
                <a:path w="687070" h="696595">
                  <a:moveTo>
                    <a:pt x="343224" y="696599"/>
                  </a:moveTo>
                  <a:lnTo>
                    <a:pt x="274053" y="694241"/>
                  </a:lnTo>
                  <a:lnTo>
                    <a:pt x="209626" y="687476"/>
                  </a:lnTo>
                  <a:lnTo>
                    <a:pt x="151324" y="676771"/>
                  </a:lnTo>
                  <a:lnTo>
                    <a:pt x="100528" y="662595"/>
                  </a:lnTo>
                  <a:lnTo>
                    <a:pt x="58617" y="645412"/>
                  </a:lnTo>
                  <a:lnTo>
                    <a:pt x="6973" y="603898"/>
                  </a:lnTo>
                  <a:lnTo>
                    <a:pt x="0" y="580499"/>
                  </a:lnTo>
                  <a:lnTo>
                    <a:pt x="0" y="116099"/>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close/>
                </a:path>
              </a:pathLst>
            </a:custGeom>
            <a:solidFill>
              <a:srgbClr val="CEE1F3"/>
            </a:solidFill>
          </p:spPr>
          <p:txBody>
            <a:bodyPr wrap="square" lIns="0" tIns="0" rIns="0" bIns="0" rtlCol="0"/>
            <a:lstStyle/>
            <a:p>
              <a:endParaRPr sz="2400"/>
            </a:p>
          </p:txBody>
        </p:sp>
        <p:sp>
          <p:nvSpPr>
            <p:cNvPr id="61" name="object 61"/>
            <p:cNvSpPr/>
            <p:nvPr/>
          </p:nvSpPr>
          <p:spPr>
            <a:xfrm>
              <a:off x="3934749" y="4158499"/>
              <a:ext cx="687070" cy="696595"/>
            </a:xfrm>
            <a:custGeom>
              <a:avLst/>
              <a:gdLst/>
              <a:ahLst/>
              <a:cxnLst/>
              <a:rect l="l" t="t" r="r" b="b"/>
              <a:pathLst>
                <a:path w="687070" h="696595">
                  <a:moveTo>
                    <a:pt x="686449" y="116099"/>
                  </a:moveTo>
                  <a:lnTo>
                    <a:pt x="679476" y="139498"/>
                  </a:lnTo>
                  <a:lnTo>
                    <a:pt x="659477" y="161291"/>
                  </a:lnTo>
                  <a:lnTo>
                    <a:pt x="585921" y="198195"/>
                  </a:lnTo>
                  <a:lnTo>
                    <a:pt x="535125" y="212371"/>
                  </a:lnTo>
                  <a:lnTo>
                    <a:pt x="476823" y="223076"/>
                  </a:lnTo>
                  <a:lnTo>
                    <a:pt x="412396" y="229841"/>
                  </a:lnTo>
                  <a:lnTo>
                    <a:pt x="343224" y="232199"/>
                  </a:lnTo>
                  <a:lnTo>
                    <a:pt x="274053" y="229841"/>
                  </a:lnTo>
                  <a:lnTo>
                    <a:pt x="209626" y="223076"/>
                  </a:lnTo>
                  <a:lnTo>
                    <a:pt x="151324" y="212371"/>
                  </a:lnTo>
                  <a:lnTo>
                    <a:pt x="100528" y="198195"/>
                  </a:lnTo>
                  <a:lnTo>
                    <a:pt x="58617" y="181012"/>
                  </a:lnTo>
                  <a:lnTo>
                    <a:pt x="6973" y="139498"/>
                  </a:lnTo>
                  <a:lnTo>
                    <a:pt x="0" y="116099"/>
                  </a:lnTo>
                </a:path>
                <a:path w="687070" h="696595">
                  <a:moveTo>
                    <a:pt x="0" y="116099"/>
                  </a:moveTo>
                  <a:lnTo>
                    <a:pt x="6973" y="92701"/>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lnTo>
                    <a:pt x="274053" y="694241"/>
                  </a:lnTo>
                  <a:lnTo>
                    <a:pt x="209626" y="687476"/>
                  </a:lnTo>
                  <a:lnTo>
                    <a:pt x="151324" y="676771"/>
                  </a:lnTo>
                  <a:lnTo>
                    <a:pt x="100528" y="662595"/>
                  </a:lnTo>
                  <a:lnTo>
                    <a:pt x="58617" y="645412"/>
                  </a:lnTo>
                  <a:lnTo>
                    <a:pt x="6973" y="603898"/>
                  </a:lnTo>
                  <a:lnTo>
                    <a:pt x="0" y="580499"/>
                  </a:lnTo>
                  <a:lnTo>
                    <a:pt x="0" y="116099"/>
                  </a:lnTo>
                  <a:close/>
                </a:path>
              </a:pathLst>
            </a:custGeom>
            <a:ln w="9524">
              <a:solidFill>
                <a:srgbClr val="595959"/>
              </a:solidFill>
            </a:ln>
          </p:spPr>
          <p:txBody>
            <a:bodyPr wrap="square" lIns="0" tIns="0" rIns="0" bIns="0" rtlCol="0"/>
            <a:lstStyle/>
            <a:p>
              <a:endParaRPr sz="2400"/>
            </a:p>
          </p:txBody>
        </p:sp>
        <p:sp>
          <p:nvSpPr>
            <p:cNvPr id="62" name="object 62"/>
            <p:cNvSpPr/>
            <p:nvPr/>
          </p:nvSpPr>
          <p:spPr>
            <a:xfrm>
              <a:off x="4276470" y="3899485"/>
              <a:ext cx="8890" cy="354965"/>
            </a:xfrm>
            <a:custGeom>
              <a:avLst/>
              <a:gdLst/>
              <a:ahLst/>
              <a:cxnLst/>
              <a:rect l="l" t="t" r="r" b="b"/>
              <a:pathLst>
                <a:path w="8889" h="354964">
                  <a:moveTo>
                    <a:pt x="8392" y="354663"/>
                  </a:moveTo>
                  <a:lnTo>
                    <a:pt x="0" y="0"/>
                  </a:lnTo>
                </a:path>
              </a:pathLst>
            </a:custGeom>
            <a:ln w="38099">
              <a:solidFill>
                <a:srgbClr val="595959"/>
              </a:solidFill>
            </a:ln>
          </p:spPr>
          <p:txBody>
            <a:bodyPr wrap="square" lIns="0" tIns="0" rIns="0" bIns="0" rtlCol="0"/>
            <a:lstStyle/>
            <a:p>
              <a:endParaRPr sz="2400"/>
            </a:p>
          </p:txBody>
        </p:sp>
        <p:pic>
          <p:nvPicPr>
            <p:cNvPr id="63" name="object 63"/>
            <p:cNvPicPr/>
            <p:nvPr/>
          </p:nvPicPr>
          <p:blipFill>
            <a:blip r:embed="rId5" cstate="print"/>
            <a:stretch>
              <a:fillRect/>
            </a:stretch>
          </p:blipFill>
          <p:spPr>
            <a:xfrm>
              <a:off x="4194506" y="3707582"/>
              <a:ext cx="163926" cy="212441"/>
            </a:xfrm>
            <a:prstGeom prst="rect">
              <a:avLst/>
            </a:prstGeom>
          </p:spPr>
        </p:pic>
        <p:sp>
          <p:nvSpPr>
            <p:cNvPr id="64" name="object 64"/>
            <p:cNvSpPr/>
            <p:nvPr/>
          </p:nvSpPr>
          <p:spPr>
            <a:xfrm>
              <a:off x="5235756"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65" name="object 65"/>
            <p:cNvSpPr/>
            <p:nvPr/>
          </p:nvSpPr>
          <p:spPr>
            <a:xfrm>
              <a:off x="5235756"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66" name="object 66"/>
            <p:cNvSpPr/>
            <p:nvPr/>
          </p:nvSpPr>
          <p:spPr>
            <a:xfrm>
              <a:off x="5610506"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67" name="object 67"/>
            <p:cNvSpPr/>
            <p:nvPr/>
          </p:nvSpPr>
          <p:spPr>
            <a:xfrm>
              <a:off x="5610506"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68" name="object 68"/>
            <p:cNvSpPr/>
            <p:nvPr/>
          </p:nvSpPr>
          <p:spPr>
            <a:xfrm>
              <a:off x="5235756"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69" name="object 69"/>
            <p:cNvSpPr/>
            <p:nvPr/>
          </p:nvSpPr>
          <p:spPr>
            <a:xfrm>
              <a:off x="5235756"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70" name="object 70"/>
            <p:cNvSpPr/>
            <p:nvPr/>
          </p:nvSpPr>
          <p:spPr>
            <a:xfrm>
              <a:off x="5610506"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71" name="object 71"/>
            <p:cNvSpPr/>
            <p:nvPr/>
          </p:nvSpPr>
          <p:spPr>
            <a:xfrm>
              <a:off x="5610506"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72" name="object 72"/>
            <p:cNvSpPr/>
            <p:nvPr/>
          </p:nvSpPr>
          <p:spPr>
            <a:xfrm>
              <a:off x="5137131" y="2789549"/>
              <a:ext cx="882015" cy="882015"/>
            </a:xfrm>
            <a:custGeom>
              <a:avLst/>
              <a:gdLst/>
              <a:ahLst/>
              <a:cxnLst/>
              <a:rect l="l" t="t" r="r" b="b"/>
              <a:pathLst>
                <a:path w="882014" h="882014">
                  <a:moveTo>
                    <a:pt x="0" y="146902"/>
                  </a:moveTo>
                  <a:lnTo>
                    <a:pt x="7489" y="100470"/>
                  </a:lnTo>
                  <a:lnTo>
                    <a:pt x="28343" y="60144"/>
                  </a:lnTo>
                  <a:lnTo>
                    <a:pt x="60144" y="28343"/>
                  </a:lnTo>
                  <a:lnTo>
                    <a:pt x="100470" y="7489"/>
                  </a:lnTo>
                  <a:lnTo>
                    <a:pt x="146903" y="0"/>
                  </a:lnTo>
                  <a:lnTo>
                    <a:pt x="734496" y="0"/>
                  </a:lnTo>
                  <a:lnTo>
                    <a:pt x="790714" y="11182"/>
                  </a:lnTo>
                  <a:lnTo>
                    <a:pt x="838372" y="43026"/>
                  </a:lnTo>
                  <a:lnTo>
                    <a:pt x="870217" y="90685"/>
                  </a:lnTo>
                  <a:lnTo>
                    <a:pt x="881399" y="146902"/>
                  </a:lnTo>
                  <a:lnTo>
                    <a:pt x="881399" y="734496"/>
                  </a:lnTo>
                  <a:lnTo>
                    <a:pt x="873910" y="780929"/>
                  </a:lnTo>
                  <a:lnTo>
                    <a:pt x="853056" y="821255"/>
                  </a:lnTo>
                  <a:lnTo>
                    <a:pt x="821255" y="853056"/>
                  </a:lnTo>
                  <a:lnTo>
                    <a:pt x="780929" y="873910"/>
                  </a:lnTo>
                  <a:lnTo>
                    <a:pt x="734496" y="881399"/>
                  </a:lnTo>
                  <a:lnTo>
                    <a:pt x="146903" y="881399"/>
                  </a:lnTo>
                  <a:lnTo>
                    <a:pt x="100470" y="873910"/>
                  </a:lnTo>
                  <a:lnTo>
                    <a:pt x="60144" y="853056"/>
                  </a:lnTo>
                  <a:lnTo>
                    <a:pt x="28343" y="821255"/>
                  </a:lnTo>
                  <a:lnTo>
                    <a:pt x="7489" y="780929"/>
                  </a:lnTo>
                  <a:lnTo>
                    <a:pt x="0" y="734496"/>
                  </a:lnTo>
                  <a:lnTo>
                    <a:pt x="0" y="146902"/>
                  </a:lnTo>
                  <a:close/>
                </a:path>
              </a:pathLst>
            </a:custGeom>
            <a:ln w="19049">
              <a:solidFill>
                <a:srgbClr val="595959"/>
              </a:solidFill>
            </a:ln>
          </p:spPr>
          <p:txBody>
            <a:bodyPr wrap="square" lIns="0" tIns="0" rIns="0" bIns="0" rtlCol="0"/>
            <a:lstStyle/>
            <a:p>
              <a:endParaRPr sz="2400"/>
            </a:p>
          </p:txBody>
        </p:sp>
        <p:sp>
          <p:nvSpPr>
            <p:cNvPr id="73" name="object 73"/>
            <p:cNvSpPr/>
            <p:nvPr/>
          </p:nvSpPr>
          <p:spPr>
            <a:xfrm>
              <a:off x="5234624" y="4158499"/>
              <a:ext cx="687070" cy="696595"/>
            </a:xfrm>
            <a:custGeom>
              <a:avLst/>
              <a:gdLst/>
              <a:ahLst/>
              <a:cxnLst/>
              <a:rect l="l" t="t" r="r" b="b"/>
              <a:pathLst>
                <a:path w="687070" h="696595">
                  <a:moveTo>
                    <a:pt x="343224" y="696599"/>
                  </a:moveTo>
                  <a:lnTo>
                    <a:pt x="274053" y="694241"/>
                  </a:lnTo>
                  <a:lnTo>
                    <a:pt x="209626" y="687476"/>
                  </a:lnTo>
                  <a:lnTo>
                    <a:pt x="151324" y="676771"/>
                  </a:lnTo>
                  <a:lnTo>
                    <a:pt x="100528" y="662595"/>
                  </a:lnTo>
                  <a:lnTo>
                    <a:pt x="58617" y="645412"/>
                  </a:lnTo>
                  <a:lnTo>
                    <a:pt x="6973" y="603898"/>
                  </a:lnTo>
                  <a:lnTo>
                    <a:pt x="0" y="580499"/>
                  </a:lnTo>
                  <a:lnTo>
                    <a:pt x="0" y="116099"/>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close/>
                </a:path>
              </a:pathLst>
            </a:custGeom>
            <a:solidFill>
              <a:srgbClr val="CEE1F3"/>
            </a:solidFill>
          </p:spPr>
          <p:txBody>
            <a:bodyPr wrap="square" lIns="0" tIns="0" rIns="0" bIns="0" rtlCol="0"/>
            <a:lstStyle/>
            <a:p>
              <a:endParaRPr sz="2400"/>
            </a:p>
          </p:txBody>
        </p:sp>
        <p:sp>
          <p:nvSpPr>
            <p:cNvPr id="74" name="object 74"/>
            <p:cNvSpPr/>
            <p:nvPr/>
          </p:nvSpPr>
          <p:spPr>
            <a:xfrm>
              <a:off x="5234624" y="4158499"/>
              <a:ext cx="687070" cy="696595"/>
            </a:xfrm>
            <a:custGeom>
              <a:avLst/>
              <a:gdLst/>
              <a:ahLst/>
              <a:cxnLst/>
              <a:rect l="l" t="t" r="r" b="b"/>
              <a:pathLst>
                <a:path w="687070" h="696595">
                  <a:moveTo>
                    <a:pt x="686449" y="116099"/>
                  </a:moveTo>
                  <a:lnTo>
                    <a:pt x="679476" y="139498"/>
                  </a:lnTo>
                  <a:lnTo>
                    <a:pt x="659477" y="161291"/>
                  </a:lnTo>
                  <a:lnTo>
                    <a:pt x="585921" y="198195"/>
                  </a:lnTo>
                  <a:lnTo>
                    <a:pt x="535125" y="212371"/>
                  </a:lnTo>
                  <a:lnTo>
                    <a:pt x="476823" y="223076"/>
                  </a:lnTo>
                  <a:lnTo>
                    <a:pt x="412396" y="229841"/>
                  </a:lnTo>
                  <a:lnTo>
                    <a:pt x="343224" y="232199"/>
                  </a:lnTo>
                  <a:lnTo>
                    <a:pt x="274053" y="229841"/>
                  </a:lnTo>
                  <a:lnTo>
                    <a:pt x="209626" y="223076"/>
                  </a:lnTo>
                  <a:lnTo>
                    <a:pt x="151324" y="212371"/>
                  </a:lnTo>
                  <a:lnTo>
                    <a:pt x="100528" y="198195"/>
                  </a:lnTo>
                  <a:lnTo>
                    <a:pt x="58617" y="181012"/>
                  </a:lnTo>
                  <a:lnTo>
                    <a:pt x="6973" y="139498"/>
                  </a:lnTo>
                  <a:lnTo>
                    <a:pt x="0" y="116099"/>
                  </a:lnTo>
                </a:path>
                <a:path w="687070" h="696595">
                  <a:moveTo>
                    <a:pt x="0" y="116099"/>
                  </a:moveTo>
                  <a:lnTo>
                    <a:pt x="6973" y="92701"/>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lnTo>
                    <a:pt x="274053" y="694241"/>
                  </a:lnTo>
                  <a:lnTo>
                    <a:pt x="209626" y="687476"/>
                  </a:lnTo>
                  <a:lnTo>
                    <a:pt x="151324" y="676771"/>
                  </a:lnTo>
                  <a:lnTo>
                    <a:pt x="100528" y="662595"/>
                  </a:lnTo>
                  <a:lnTo>
                    <a:pt x="58617" y="645412"/>
                  </a:lnTo>
                  <a:lnTo>
                    <a:pt x="6973" y="603898"/>
                  </a:lnTo>
                  <a:lnTo>
                    <a:pt x="0" y="580499"/>
                  </a:lnTo>
                  <a:lnTo>
                    <a:pt x="0" y="116099"/>
                  </a:lnTo>
                  <a:close/>
                </a:path>
              </a:pathLst>
            </a:custGeom>
            <a:ln w="9524">
              <a:solidFill>
                <a:srgbClr val="595959"/>
              </a:solidFill>
            </a:ln>
          </p:spPr>
          <p:txBody>
            <a:bodyPr wrap="square" lIns="0" tIns="0" rIns="0" bIns="0" rtlCol="0"/>
            <a:lstStyle/>
            <a:p>
              <a:endParaRPr sz="2400"/>
            </a:p>
          </p:txBody>
        </p:sp>
        <p:sp>
          <p:nvSpPr>
            <p:cNvPr id="75" name="object 75"/>
            <p:cNvSpPr/>
            <p:nvPr/>
          </p:nvSpPr>
          <p:spPr>
            <a:xfrm>
              <a:off x="5576344" y="3899485"/>
              <a:ext cx="8890" cy="354965"/>
            </a:xfrm>
            <a:custGeom>
              <a:avLst/>
              <a:gdLst/>
              <a:ahLst/>
              <a:cxnLst/>
              <a:rect l="l" t="t" r="r" b="b"/>
              <a:pathLst>
                <a:path w="8889" h="354964">
                  <a:moveTo>
                    <a:pt x="8392" y="354663"/>
                  </a:moveTo>
                  <a:lnTo>
                    <a:pt x="0" y="0"/>
                  </a:lnTo>
                </a:path>
              </a:pathLst>
            </a:custGeom>
            <a:ln w="38099">
              <a:solidFill>
                <a:srgbClr val="595959"/>
              </a:solidFill>
            </a:ln>
          </p:spPr>
          <p:txBody>
            <a:bodyPr wrap="square" lIns="0" tIns="0" rIns="0" bIns="0" rtlCol="0"/>
            <a:lstStyle/>
            <a:p>
              <a:endParaRPr sz="2400"/>
            </a:p>
          </p:txBody>
        </p:sp>
        <p:pic>
          <p:nvPicPr>
            <p:cNvPr id="76" name="object 76"/>
            <p:cNvPicPr/>
            <p:nvPr/>
          </p:nvPicPr>
          <p:blipFill>
            <a:blip r:embed="rId5" cstate="print"/>
            <a:stretch>
              <a:fillRect/>
            </a:stretch>
          </p:blipFill>
          <p:spPr>
            <a:xfrm>
              <a:off x="5494381" y="3707582"/>
              <a:ext cx="163926" cy="212441"/>
            </a:xfrm>
            <a:prstGeom prst="rect">
              <a:avLst/>
            </a:prstGeom>
          </p:spPr>
        </p:pic>
        <p:sp>
          <p:nvSpPr>
            <p:cNvPr id="77" name="object 77"/>
            <p:cNvSpPr/>
            <p:nvPr/>
          </p:nvSpPr>
          <p:spPr>
            <a:xfrm>
              <a:off x="7061624"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78" name="object 78"/>
            <p:cNvSpPr/>
            <p:nvPr/>
          </p:nvSpPr>
          <p:spPr>
            <a:xfrm>
              <a:off x="7061624"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79" name="object 79"/>
            <p:cNvSpPr/>
            <p:nvPr/>
          </p:nvSpPr>
          <p:spPr>
            <a:xfrm>
              <a:off x="7436374" y="2903250"/>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8"/>
                  </a:lnTo>
                  <a:lnTo>
                    <a:pt x="0" y="45500"/>
                  </a:ln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80" name="object 80"/>
            <p:cNvSpPr/>
            <p:nvPr/>
          </p:nvSpPr>
          <p:spPr>
            <a:xfrm>
              <a:off x="7436374" y="2903250"/>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8"/>
                  </a:lnTo>
                  <a:lnTo>
                    <a:pt x="269424" y="245210"/>
                  </a:lnTo>
                  <a:lnTo>
                    <a:pt x="259673" y="259673"/>
                  </a:lnTo>
                  <a:lnTo>
                    <a:pt x="245210" y="269424"/>
                  </a:lnTo>
                  <a:lnTo>
                    <a:pt x="227499" y="272999"/>
                  </a:lnTo>
                  <a:lnTo>
                    <a:pt x="45500" y="272999"/>
                  </a:lnTo>
                  <a:lnTo>
                    <a:pt x="27789" y="269424"/>
                  </a:lnTo>
                  <a:lnTo>
                    <a:pt x="13326" y="259673"/>
                  </a:lnTo>
                  <a:lnTo>
                    <a:pt x="3575" y="245210"/>
                  </a:lnTo>
                  <a:lnTo>
                    <a:pt x="0" y="227498"/>
                  </a:lnTo>
                  <a:lnTo>
                    <a:pt x="0" y="45500"/>
                  </a:lnTo>
                  <a:close/>
                </a:path>
              </a:pathLst>
            </a:custGeom>
            <a:ln w="9524">
              <a:solidFill>
                <a:srgbClr val="000000"/>
              </a:solidFill>
            </a:ln>
          </p:spPr>
          <p:txBody>
            <a:bodyPr wrap="square" lIns="0" tIns="0" rIns="0" bIns="0" rtlCol="0"/>
            <a:lstStyle/>
            <a:p>
              <a:endParaRPr sz="2400"/>
            </a:p>
          </p:txBody>
        </p:sp>
        <p:sp>
          <p:nvSpPr>
            <p:cNvPr id="81" name="object 81"/>
            <p:cNvSpPr/>
            <p:nvPr/>
          </p:nvSpPr>
          <p:spPr>
            <a:xfrm>
              <a:off x="7061624"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82" name="object 82"/>
            <p:cNvSpPr/>
            <p:nvPr/>
          </p:nvSpPr>
          <p:spPr>
            <a:xfrm>
              <a:off x="7061624"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83" name="object 83"/>
            <p:cNvSpPr/>
            <p:nvPr/>
          </p:nvSpPr>
          <p:spPr>
            <a:xfrm>
              <a:off x="7436374" y="3249025"/>
              <a:ext cx="273050" cy="273050"/>
            </a:xfrm>
            <a:custGeom>
              <a:avLst/>
              <a:gdLst/>
              <a:ahLst/>
              <a:cxnLst/>
              <a:rect l="l" t="t" r="r" b="b"/>
              <a:pathLst>
                <a:path w="273050" h="273050">
                  <a:moveTo>
                    <a:pt x="227499" y="272999"/>
                  </a:moveTo>
                  <a:lnTo>
                    <a:pt x="45500" y="272999"/>
                  </a:lnTo>
                  <a:lnTo>
                    <a:pt x="27789" y="269424"/>
                  </a:lnTo>
                  <a:lnTo>
                    <a:pt x="13326" y="259673"/>
                  </a:lnTo>
                  <a:lnTo>
                    <a:pt x="3575" y="245210"/>
                  </a:lnTo>
                  <a:lnTo>
                    <a:pt x="0" y="227499"/>
                  </a:lnTo>
                  <a:lnTo>
                    <a:pt x="0" y="45500"/>
                  </a:ln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close/>
                </a:path>
              </a:pathLst>
            </a:custGeom>
            <a:solidFill>
              <a:srgbClr val="FFFF00"/>
            </a:solidFill>
          </p:spPr>
          <p:txBody>
            <a:bodyPr wrap="square" lIns="0" tIns="0" rIns="0" bIns="0" rtlCol="0"/>
            <a:lstStyle/>
            <a:p>
              <a:endParaRPr sz="2400"/>
            </a:p>
          </p:txBody>
        </p:sp>
        <p:sp>
          <p:nvSpPr>
            <p:cNvPr id="84" name="object 84"/>
            <p:cNvSpPr/>
            <p:nvPr/>
          </p:nvSpPr>
          <p:spPr>
            <a:xfrm>
              <a:off x="7436374" y="3249025"/>
              <a:ext cx="273050" cy="273050"/>
            </a:xfrm>
            <a:custGeom>
              <a:avLst/>
              <a:gdLst/>
              <a:ahLst/>
              <a:cxnLst/>
              <a:rect l="l" t="t" r="r" b="b"/>
              <a:pathLst>
                <a:path w="273050" h="273050">
                  <a:moveTo>
                    <a:pt x="0" y="45500"/>
                  </a:moveTo>
                  <a:lnTo>
                    <a:pt x="3575" y="27789"/>
                  </a:lnTo>
                  <a:lnTo>
                    <a:pt x="13326" y="13326"/>
                  </a:lnTo>
                  <a:lnTo>
                    <a:pt x="27789" y="3575"/>
                  </a:lnTo>
                  <a:lnTo>
                    <a:pt x="45500" y="0"/>
                  </a:lnTo>
                  <a:lnTo>
                    <a:pt x="227499" y="0"/>
                  </a:lnTo>
                  <a:lnTo>
                    <a:pt x="265355" y="20257"/>
                  </a:lnTo>
                  <a:lnTo>
                    <a:pt x="272999" y="45500"/>
                  </a:lnTo>
                  <a:lnTo>
                    <a:pt x="272999" y="227499"/>
                  </a:lnTo>
                  <a:lnTo>
                    <a:pt x="269424" y="245210"/>
                  </a:lnTo>
                  <a:lnTo>
                    <a:pt x="259673" y="259673"/>
                  </a:lnTo>
                  <a:lnTo>
                    <a:pt x="245210" y="269424"/>
                  </a:lnTo>
                  <a:lnTo>
                    <a:pt x="227499" y="272999"/>
                  </a:lnTo>
                  <a:lnTo>
                    <a:pt x="45500" y="272999"/>
                  </a:lnTo>
                  <a:lnTo>
                    <a:pt x="27789" y="269424"/>
                  </a:lnTo>
                  <a:lnTo>
                    <a:pt x="13326" y="259673"/>
                  </a:lnTo>
                  <a:lnTo>
                    <a:pt x="3575" y="245210"/>
                  </a:lnTo>
                  <a:lnTo>
                    <a:pt x="0" y="227499"/>
                  </a:lnTo>
                  <a:lnTo>
                    <a:pt x="0" y="45500"/>
                  </a:lnTo>
                  <a:close/>
                </a:path>
              </a:pathLst>
            </a:custGeom>
            <a:ln w="9524">
              <a:solidFill>
                <a:srgbClr val="000000"/>
              </a:solidFill>
            </a:ln>
          </p:spPr>
          <p:txBody>
            <a:bodyPr wrap="square" lIns="0" tIns="0" rIns="0" bIns="0" rtlCol="0"/>
            <a:lstStyle/>
            <a:p>
              <a:endParaRPr sz="2400"/>
            </a:p>
          </p:txBody>
        </p:sp>
        <p:sp>
          <p:nvSpPr>
            <p:cNvPr id="85" name="object 85"/>
            <p:cNvSpPr/>
            <p:nvPr/>
          </p:nvSpPr>
          <p:spPr>
            <a:xfrm>
              <a:off x="6962999" y="2789549"/>
              <a:ext cx="882015" cy="882015"/>
            </a:xfrm>
            <a:custGeom>
              <a:avLst/>
              <a:gdLst/>
              <a:ahLst/>
              <a:cxnLst/>
              <a:rect l="l" t="t" r="r" b="b"/>
              <a:pathLst>
                <a:path w="882015" h="882014">
                  <a:moveTo>
                    <a:pt x="0" y="146902"/>
                  </a:moveTo>
                  <a:lnTo>
                    <a:pt x="7489" y="100470"/>
                  </a:lnTo>
                  <a:lnTo>
                    <a:pt x="28343" y="60144"/>
                  </a:lnTo>
                  <a:lnTo>
                    <a:pt x="60143" y="28343"/>
                  </a:lnTo>
                  <a:lnTo>
                    <a:pt x="100470" y="7489"/>
                  </a:lnTo>
                  <a:lnTo>
                    <a:pt x="146902" y="0"/>
                  </a:lnTo>
                  <a:lnTo>
                    <a:pt x="734496" y="0"/>
                  </a:lnTo>
                  <a:lnTo>
                    <a:pt x="790714" y="11182"/>
                  </a:lnTo>
                  <a:lnTo>
                    <a:pt x="838373" y="43026"/>
                  </a:lnTo>
                  <a:lnTo>
                    <a:pt x="870217" y="90685"/>
                  </a:lnTo>
                  <a:lnTo>
                    <a:pt x="881399" y="146902"/>
                  </a:lnTo>
                  <a:lnTo>
                    <a:pt x="881399" y="734496"/>
                  </a:lnTo>
                  <a:lnTo>
                    <a:pt x="873910" y="780929"/>
                  </a:lnTo>
                  <a:lnTo>
                    <a:pt x="853056" y="821255"/>
                  </a:lnTo>
                  <a:lnTo>
                    <a:pt x="821256" y="853056"/>
                  </a:lnTo>
                  <a:lnTo>
                    <a:pt x="780929" y="873910"/>
                  </a:lnTo>
                  <a:lnTo>
                    <a:pt x="734496" y="881399"/>
                  </a:lnTo>
                  <a:lnTo>
                    <a:pt x="146902" y="881399"/>
                  </a:lnTo>
                  <a:lnTo>
                    <a:pt x="100470" y="873910"/>
                  </a:lnTo>
                  <a:lnTo>
                    <a:pt x="60143" y="853056"/>
                  </a:lnTo>
                  <a:lnTo>
                    <a:pt x="28343" y="821255"/>
                  </a:lnTo>
                  <a:lnTo>
                    <a:pt x="7489" y="780929"/>
                  </a:lnTo>
                  <a:lnTo>
                    <a:pt x="0" y="734496"/>
                  </a:lnTo>
                  <a:lnTo>
                    <a:pt x="0" y="146902"/>
                  </a:lnTo>
                  <a:close/>
                </a:path>
              </a:pathLst>
            </a:custGeom>
            <a:ln w="19049">
              <a:solidFill>
                <a:srgbClr val="595959"/>
              </a:solidFill>
            </a:ln>
          </p:spPr>
          <p:txBody>
            <a:bodyPr wrap="square" lIns="0" tIns="0" rIns="0" bIns="0" rtlCol="0"/>
            <a:lstStyle/>
            <a:p>
              <a:endParaRPr sz="2400"/>
            </a:p>
          </p:txBody>
        </p:sp>
        <p:sp>
          <p:nvSpPr>
            <p:cNvPr id="86" name="object 86"/>
            <p:cNvSpPr/>
            <p:nvPr/>
          </p:nvSpPr>
          <p:spPr>
            <a:xfrm>
              <a:off x="7060474" y="4158499"/>
              <a:ext cx="687070" cy="696595"/>
            </a:xfrm>
            <a:custGeom>
              <a:avLst/>
              <a:gdLst/>
              <a:ahLst/>
              <a:cxnLst/>
              <a:rect l="l" t="t" r="r" b="b"/>
              <a:pathLst>
                <a:path w="687070" h="696595">
                  <a:moveTo>
                    <a:pt x="343224" y="696599"/>
                  </a:moveTo>
                  <a:lnTo>
                    <a:pt x="274053" y="694241"/>
                  </a:lnTo>
                  <a:lnTo>
                    <a:pt x="209626" y="687476"/>
                  </a:lnTo>
                  <a:lnTo>
                    <a:pt x="151324" y="676771"/>
                  </a:lnTo>
                  <a:lnTo>
                    <a:pt x="100528" y="662595"/>
                  </a:lnTo>
                  <a:lnTo>
                    <a:pt x="58617" y="645412"/>
                  </a:lnTo>
                  <a:lnTo>
                    <a:pt x="6973" y="603898"/>
                  </a:lnTo>
                  <a:lnTo>
                    <a:pt x="0" y="580499"/>
                  </a:lnTo>
                  <a:lnTo>
                    <a:pt x="0" y="116099"/>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close/>
                </a:path>
              </a:pathLst>
            </a:custGeom>
            <a:solidFill>
              <a:srgbClr val="CEE1F3"/>
            </a:solidFill>
          </p:spPr>
          <p:txBody>
            <a:bodyPr wrap="square" lIns="0" tIns="0" rIns="0" bIns="0" rtlCol="0"/>
            <a:lstStyle/>
            <a:p>
              <a:endParaRPr sz="2400"/>
            </a:p>
          </p:txBody>
        </p:sp>
        <p:sp>
          <p:nvSpPr>
            <p:cNvPr id="87" name="object 87"/>
            <p:cNvSpPr/>
            <p:nvPr/>
          </p:nvSpPr>
          <p:spPr>
            <a:xfrm>
              <a:off x="7060474" y="4158499"/>
              <a:ext cx="687070" cy="696595"/>
            </a:xfrm>
            <a:custGeom>
              <a:avLst/>
              <a:gdLst/>
              <a:ahLst/>
              <a:cxnLst/>
              <a:rect l="l" t="t" r="r" b="b"/>
              <a:pathLst>
                <a:path w="687070" h="696595">
                  <a:moveTo>
                    <a:pt x="686449" y="116099"/>
                  </a:moveTo>
                  <a:lnTo>
                    <a:pt x="679476" y="139498"/>
                  </a:lnTo>
                  <a:lnTo>
                    <a:pt x="659477" y="161291"/>
                  </a:lnTo>
                  <a:lnTo>
                    <a:pt x="585921" y="198195"/>
                  </a:lnTo>
                  <a:lnTo>
                    <a:pt x="535125" y="212371"/>
                  </a:lnTo>
                  <a:lnTo>
                    <a:pt x="476823" y="223076"/>
                  </a:lnTo>
                  <a:lnTo>
                    <a:pt x="412396" y="229841"/>
                  </a:lnTo>
                  <a:lnTo>
                    <a:pt x="343224" y="232199"/>
                  </a:lnTo>
                  <a:lnTo>
                    <a:pt x="274053" y="229841"/>
                  </a:lnTo>
                  <a:lnTo>
                    <a:pt x="209626" y="223076"/>
                  </a:lnTo>
                  <a:lnTo>
                    <a:pt x="151324" y="212371"/>
                  </a:lnTo>
                  <a:lnTo>
                    <a:pt x="100528" y="198195"/>
                  </a:lnTo>
                  <a:lnTo>
                    <a:pt x="58617" y="181012"/>
                  </a:lnTo>
                  <a:lnTo>
                    <a:pt x="6973" y="139498"/>
                  </a:lnTo>
                  <a:lnTo>
                    <a:pt x="0" y="116099"/>
                  </a:lnTo>
                </a:path>
                <a:path w="687070" h="696595">
                  <a:moveTo>
                    <a:pt x="0" y="116099"/>
                  </a:moveTo>
                  <a:lnTo>
                    <a:pt x="6973" y="92701"/>
                  </a:lnTo>
                  <a:lnTo>
                    <a:pt x="26972" y="70908"/>
                  </a:lnTo>
                  <a:lnTo>
                    <a:pt x="100528" y="34004"/>
                  </a:lnTo>
                  <a:lnTo>
                    <a:pt x="151324" y="19828"/>
                  </a:lnTo>
                  <a:lnTo>
                    <a:pt x="209626" y="9123"/>
                  </a:lnTo>
                  <a:lnTo>
                    <a:pt x="274053" y="2358"/>
                  </a:lnTo>
                  <a:lnTo>
                    <a:pt x="343224" y="0"/>
                  </a:lnTo>
                  <a:lnTo>
                    <a:pt x="412396" y="2358"/>
                  </a:lnTo>
                  <a:lnTo>
                    <a:pt x="476823" y="9123"/>
                  </a:lnTo>
                  <a:lnTo>
                    <a:pt x="535125" y="19828"/>
                  </a:lnTo>
                  <a:lnTo>
                    <a:pt x="585921" y="34004"/>
                  </a:lnTo>
                  <a:lnTo>
                    <a:pt x="627832" y="51187"/>
                  </a:lnTo>
                  <a:lnTo>
                    <a:pt x="679476" y="92701"/>
                  </a:lnTo>
                  <a:lnTo>
                    <a:pt x="686449" y="116099"/>
                  </a:lnTo>
                  <a:lnTo>
                    <a:pt x="686449" y="580499"/>
                  </a:lnTo>
                  <a:lnTo>
                    <a:pt x="659477" y="625691"/>
                  </a:lnTo>
                  <a:lnTo>
                    <a:pt x="585921" y="662595"/>
                  </a:lnTo>
                  <a:lnTo>
                    <a:pt x="535125" y="676771"/>
                  </a:lnTo>
                  <a:lnTo>
                    <a:pt x="476823" y="687476"/>
                  </a:lnTo>
                  <a:lnTo>
                    <a:pt x="412396" y="694241"/>
                  </a:lnTo>
                  <a:lnTo>
                    <a:pt x="343224" y="696599"/>
                  </a:lnTo>
                  <a:lnTo>
                    <a:pt x="274053" y="694241"/>
                  </a:lnTo>
                  <a:lnTo>
                    <a:pt x="209626" y="687476"/>
                  </a:lnTo>
                  <a:lnTo>
                    <a:pt x="151324" y="676771"/>
                  </a:lnTo>
                  <a:lnTo>
                    <a:pt x="100528" y="662595"/>
                  </a:lnTo>
                  <a:lnTo>
                    <a:pt x="58617" y="645412"/>
                  </a:lnTo>
                  <a:lnTo>
                    <a:pt x="6973" y="603898"/>
                  </a:lnTo>
                  <a:lnTo>
                    <a:pt x="0" y="580499"/>
                  </a:lnTo>
                  <a:lnTo>
                    <a:pt x="0" y="116099"/>
                  </a:lnTo>
                  <a:close/>
                </a:path>
              </a:pathLst>
            </a:custGeom>
            <a:ln w="9524">
              <a:solidFill>
                <a:srgbClr val="595959"/>
              </a:solidFill>
            </a:ln>
          </p:spPr>
          <p:txBody>
            <a:bodyPr wrap="square" lIns="0" tIns="0" rIns="0" bIns="0" rtlCol="0"/>
            <a:lstStyle/>
            <a:p>
              <a:endParaRPr sz="2400"/>
            </a:p>
          </p:txBody>
        </p:sp>
        <p:sp>
          <p:nvSpPr>
            <p:cNvPr id="88" name="object 88"/>
            <p:cNvSpPr/>
            <p:nvPr/>
          </p:nvSpPr>
          <p:spPr>
            <a:xfrm>
              <a:off x="7373494" y="3899485"/>
              <a:ext cx="8890" cy="354965"/>
            </a:xfrm>
            <a:custGeom>
              <a:avLst/>
              <a:gdLst/>
              <a:ahLst/>
              <a:cxnLst/>
              <a:rect l="l" t="t" r="r" b="b"/>
              <a:pathLst>
                <a:path w="8890" h="354964">
                  <a:moveTo>
                    <a:pt x="8392" y="354663"/>
                  </a:moveTo>
                  <a:lnTo>
                    <a:pt x="0" y="0"/>
                  </a:lnTo>
                </a:path>
              </a:pathLst>
            </a:custGeom>
            <a:ln w="38099">
              <a:solidFill>
                <a:srgbClr val="595959"/>
              </a:solidFill>
            </a:ln>
          </p:spPr>
          <p:txBody>
            <a:bodyPr wrap="square" lIns="0" tIns="0" rIns="0" bIns="0" rtlCol="0"/>
            <a:lstStyle/>
            <a:p>
              <a:endParaRPr sz="2400"/>
            </a:p>
          </p:txBody>
        </p:sp>
        <p:pic>
          <p:nvPicPr>
            <p:cNvPr id="89" name="object 89"/>
            <p:cNvPicPr/>
            <p:nvPr/>
          </p:nvPicPr>
          <p:blipFill>
            <a:blip r:embed="rId5" cstate="print"/>
            <a:stretch>
              <a:fillRect/>
            </a:stretch>
          </p:blipFill>
          <p:spPr>
            <a:xfrm>
              <a:off x="7291531" y="3707582"/>
              <a:ext cx="163926" cy="212441"/>
            </a:xfrm>
            <a:prstGeom prst="rect">
              <a:avLst/>
            </a:prstGeom>
          </p:spPr>
        </p:pic>
      </p:grpSp>
      <p:sp>
        <p:nvSpPr>
          <p:cNvPr id="90" name="object 90"/>
          <p:cNvSpPr txBox="1"/>
          <p:nvPr/>
        </p:nvSpPr>
        <p:spPr>
          <a:xfrm>
            <a:off x="3111385" y="1051907"/>
            <a:ext cx="2584027" cy="386430"/>
          </a:xfrm>
          <a:prstGeom prst="rect">
            <a:avLst/>
          </a:prstGeom>
        </p:spPr>
        <p:txBody>
          <a:bodyPr vert="horz" wrap="square" lIns="0" tIns="16933" rIns="0" bIns="0" rtlCol="0">
            <a:spAutoFit/>
          </a:bodyPr>
          <a:lstStyle/>
          <a:p>
            <a:pPr marL="16933">
              <a:spcBef>
                <a:spcPts val="133"/>
              </a:spcBef>
            </a:pPr>
            <a:r>
              <a:rPr sz="2400" spc="-7" dirty="0">
                <a:latin typeface="Arial"/>
                <a:cs typeface="Arial"/>
              </a:rPr>
              <a:t>Parameter</a:t>
            </a:r>
            <a:r>
              <a:rPr sz="2400" spc="-113" dirty="0">
                <a:latin typeface="Arial"/>
                <a:cs typeface="Arial"/>
              </a:rPr>
              <a:t> </a:t>
            </a:r>
            <a:r>
              <a:rPr sz="2400" spc="-7" dirty="0">
                <a:latin typeface="Arial"/>
                <a:cs typeface="Arial"/>
              </a:rPr>
              <a:t>Servers</a:t>
            </a:r>
            <a:endParaRPr sz="2400">
              <a:latin typeface="Arial"/>
              <a:cs typeface="Arial"/>
            </a:endParaRPr>
          </a:p>
        </p:txBody>
      </p:sp>
      <p:sp>
        <p:nvSpPr>
          <p:cNvPr id="91" name="object 91"/>
          <p:cNvSpPr txBox="1"/>
          <p:nvPr/>
        </p:nvSpPr>
        <p:spPr>
          <a:xfrm>
            <a:off x="8234967" y="3784255"/>
            <a:ext cx="709507" cy="1001983"/>
          </a:xfrm>
          <a:prstGeom prst="rect">
            <a:avLst/>
          </a:prstGeom>
        </p:spPr>
        <p:txBody>
          <a:bodyPr vert="horz" wrap="square" lIns="0" tIns="16933" rIns="0" bIns="0" rtlCol="0">
            <a:spAutoFit/>
          </a:bodyPr>
          <a:lstStyle/>
          <a:p>
            <a:pPr marL="16933">
              <a:spcBef>
                <a:spcPts val="133"/>
              </a:spcBef>
            </a:pPr>
            <a:r>
              <a:rPr sz="6400" spc="-7" dirty="0">
                <a:latin typeface="Arial"/>
                <a:cs typeface="Arial"/>
              </a:rPr>
              <a:t>...</a:t>
            </a:r>
            <a:endParaRPr sz="6400">
              <a:latin typeface="Arial"/>
              <a:cs typeface="Arial"/>
            </a:endParaRPr>
          </a:p>
        </p:txBody>
      </p:sp>
      <p:sp>
        <p:nvSpPr>
          <p:cNvPr id="92" name="object 92"/>
          <p:cNvSpPr txBox="1"/>
          <p:nvPr/>
        </p:nvSpPr>
        <p:spPr>
          <a:xfrm>
            <a:off x="231018" y="3889375"/>
            <a:ext cx="1203113" cy="760635"/>
          </a:xfrm>
          <a:prstGeom prst="rect">
            <a:avLst/>
          </a:prstGeom>
        </p:spPr>
        <p:txBody>
          <a:bodyPr vert="horz" wrap="square" lIns="0" tIns="14393" rIns="0" bIns="0" rtlCol="0">
            <a:spAutoFit/>
          </a:bodyPr>
          <a:lstStyle/>
          <a:p>
            <a:pPr marL="16933" marR="6773" indent="169329">
              <a:lnSpc>
                <a:spcPct val="100699"/>
              </a:lnSpc>
              <a:spcBef>
                <a:spcPts val="113"/>
              </a:spcBef>
            </a:pPr>
            <a:r>
              <a:rPr sz="2400" dirty="0">
                <a:latin typeface="Arial"/>
                <a:cs typeface="Arial"/>
              </a:rPr>
              <a:t>Model </a:t>
            </a:r>
            <a:r>
              <a:rPr sz="2400" spc="7" dirty="0">
                <a:latin typeface="Arial"/>
                <a:cs typeface="Arial"/>
              </a:rPr>
              <a:t> </a:t>
            </a:r>
            <a:r>
              <a:rPr sz="2400" spc="-7" dirty="0">
                <a:latin typeface="Arial"/>
                <a:cs typeface="Arial"/>
              </a:rPr>
              <a:t>Replicas</a:t>
            </a:r>
            <a:endParaRPr sz="2400">
              <a:latin typeface="Arial"/>
              <a:cs typeface="Arial"/>
            </a:endParaRPr>
          </a:p>
        </p:txBody>
      </p:sp>
      <p:sp>
        <p:nvSpPr>
          <p:cNvPr id="93" name="object 93"/>
          <p:cNvSpPr txBox="1"/>
          <p:nvPr/>
        </p:nvSpPr>
        <p:spPr>
          <a:xfrm>
            <a:off x="3291451" y="2771266"/>
            <a:ext cx="324272" cy="468440"/>
          </a:xfrm>
          <a:prstGeom prst="rect">
            <a:avLst/>
          </a:prstGeom>
        </p:spPr>
        <p:txBody>
          <a:bodyPr vert="horz" wrap="square" lIns="0" tIns="16933" rIns="0" bIns="0" rtlCol="0">
            <a:spAutoFit/>
          </a:bodyPr>
          <a:lstStyle/>
          <a:p>
            <a:pPr marL="16933">
              <a:spcBef>
                <a:spcPts val="133"/>
              </a:spcBef>
            </a:pPr>
            <a:r>
              <a:rPr sz="2933" i="1" spc="-7" dirty="0">
                <a:latin typeface="Arial"/>
                <a:cs typeface="Arial"/>
              </a:rPr>
              <a:t>p’</a:t>
            </a:r>
            <a:endParaRPr sz="2933">
              <a:latin typeface="Arial"/>
              <a:cs typeface="Arial"/>
            </a:endParaRPr>
          </a:p>
        </p:txBody>
      </p:sp>
      <p:grpSp>
        <p:nvGrpSpPr>
          <p:cNvPr id="94" name="object 94"/>
          <p:cNvGrpSpPr/>
          <p:nvPr/>
        </p:nvGrpSpPr>
        <p:grpSpPr>
          <a:xfrm>
            <a:off x="2120367" y="2540273"/>
            <a:ext cx="930487" cy="1170092"/>
            <a:chOff x="1590275" y="1905204"/>
            <a:chExt cx="697865" cy="877569"/>
          </a:xfrm>
        </p:grpSpPr>
        <p:sp>
          <p:nvSpPr>
            <p:cNvPr id="95" name="object 95"/>
            <p:cNvSpPr/>
            <p:nvPr/>
          </p:nvSpPr>
          <p:spPr>
            <a:xfrm>
              <a:off x="1599800" y="1982533"/>
              <a:ext cx="625475" cy="790575"/>
            </a:xfrm>
            <a:custGeom>
              <a:avLst/>
              <a:gdLst/>
              <a:ahLst/>
              <a:cxnLst/>
              <a:rect l="l" t="t" r="r" b="b"/>
              <a:pathLst>
                <a:path w="625475" h="790575">
                  <a:moveTo>
                    <a:pt x="625090" y="0"/>
                  </a:moveTo>
                  <a:lnTo>
                    <a:pt x="0" y="790254"/>
                  </a:lnTo>
                </a:path>
              </a:pathLst>
            </a:custGeom>
            <a:ln w="19049">
              <a:solidFill>
                <a:srgbClr val="595959"/>
              </a:solidFill>
            </a:ln>
          </p:spPr>
          <p:txBody>
            <a:bodyPr wrap="square" lIns="0" tIns="0" rIns="0" bIns="0" rtlCol="0"/>
            <a:lstStyle/>
            <a:p>
              <a:endParaRPr sz="2400"/>
            </a:p>
          </p:txBody>
        </p:sp>
        <p:pic>
          <p:nvPicPr>
            <p:cNvPr id="96" name="object 96"/>
            <p:cNvPicPr/>
            <p:nvPr/>
          </p:nvPicPr>
          <p:blipFill>
            <a:blip r:embed="rId6" cstate="print"/>
            <a:stretch>
              <a:fillRect/>
            </a:stretch>
          </p:blipFill>
          <p:spPr>
            <a:xfrm>
              <a:off x="2190687" y="1905204"/>
              <a:ext cx="97360" cy="106373"/>
            </a:xfrm>
            <a:prstGeom prst="rect">
              <a:avLst/>
            </a:prstGeom>
          </p:spPr>
        </p:pic>
      </p:grpSp>
      <p:sp>
        <p:nvSpPr>
          <p:cNvPr id="97" name="object 97"/>
          <p:cNvSpPr txBox="1"/>
          <p:nvPr/>
        </p:nvSpPr>
        <p:spPr>
          <a:xfrm>
            <a:off x="1928976" y="2771266"/>
            <a:ext cx="551179" cy="468440"/>
          </a:xfrm>
          <a:prstGeom prst="rect">
            <a:avLst/>
          </a:prstGeom>
        </p:spPr>
        <p:txBody>
          <a:bodyPr vert="horz" wrap="square" lIns="0" tIns="16933" rIns="0" bIns="0" rtlCol="0">
            <a:spAutoFit/>
          </a:bodyPr>
          <a:lstStyle/>
          <a:p>
            <a:pPr marL="16933">
              <a:spcBef>
                <a:spcPts val="133"/>
              </a:spcBef>
            </a:pPr>
            <a:r>
              <a:rPr sz="2933" i="1" spc="-7" dirty="0">
                <a:latin typeface="Arial"/>
                <a:cs typeface="Arial"/>
              </a:rPr>
              <a:t>∆p’</a:t>
            </a:r>
            <a:endParaRPr sz="2933">
              <a:latin typeface="Arial"/>
              <a:cs typeface="Arial"/>
            </a:endParaRPr>
          </a:p>
        </p:txBody>
      </p:sp>
      <p:sp>
        <p:nvSpPr>
          <p:cNvPr id="98" name="object 98"/>
          <p:cNvSpPr txBox="1"/>
          <p:nvPr/>
        </p:nvSpPr>
        <p:spPr>
          <a:xfrm>
            <a:off x="6711795" y="952482"/>
            <a:ext cx="1976967" cy="468440"/>
          </a:xfrm>
          <a:prstGeom prst="rect">
            <a:avLst/>
          </a:prstGeom>
        </p:spPr>
        <p:txBody>
          <a:bodyPr vert="horz" wrap="square" lIns="0" tIns="16933" rIns="0" bIns="0" rtlCol="0">
            <a:spAutoFit/>
          </a:bodyPr>
          <a:lstStyle/>
          <a:p>
            <a:pPr marL="16933">
              <a:spcBef>
                <a:spcPts val="133"/>
              </a:spcBef>
            </a:pPr>
            <a:r>
              <a:rPr sz="2933" i="1" spc="-7" dirty="0">
                <a:latin typeface="Arial"/>
                <a:cs typeface="Arial"/>
              </a:rPr>
              <a:t>p’’</a:t>
            </a:r>
            <a:r>
              <a:rPr sz="2933" i="1" spc="-40" dirty="0">
                <a:latin typeface="Arial"/>
                <a:cs typeface="Arial"/>
              </a:rPr>
              <a:t> </a:t>
            </a:r>
            <a:r>
              <a:rPr sz="2933" i="1" dirty="0">
                <a:latin typeface="Arial"/>
                <a:cs typeface="Arial"/>
              </a:rPr>
              <a:t>=</a:t>
            </a:r>
            <a:r>
              <a:rPr sz="2933" i="1" spc="-40" dirty="0">
                <a:latin typeface="Arial"/>
                <a:cs typeface="Arial"/>
              </a:rPr>
              <a:t> </a:t>
            </a:r>
            <a:r>
              <a:rPr sz="2933" i="1" spc="-7" dirty="0">
                <a:latin typeface="Arial"/>
                <a:cs typeface="Arial"/>
              </a:rPr>
              <a:t>p’</a:t>
            </a:r>
            <a:r>
              <a:rPr sz="2933" i="1" spc="-33" dirty="0">
                <a:latin typeface="Arial"/>
                <a:cs typeface="Arial"/>
              </a:rPr>
              <a:t> </a:t>
            </a:r>
            <a:r>
              <a:rPr sz="2933" i="1" dirty="0">
                <a:latin typeface="Arial"/>
                <a:cs typeface="Arial"/>
              </a:rPr>
              <a:t>+</a:t>
            </a:r>
            <a:r>
              <a:rPr sz="2933" i="1" spc="-47" dirty="0">
                <a:latin typeface="Arial"/>
                <a:cs typeface="Arial"/>
              </a:rPr>
              <a:t> </a:t>
            </a:r>
            <a:r>
              <a:rPr sz="2933" i="1" spc="-7" dirty="0">
                <a:latin typeface="Arial"/>
                <a:cs typeface="Arial"/>
              </a:rPr>
              <a:t>∆p</a:t>
            </a:r>
            <a:endParaRPr sz="2933">
              <a:latin typeface="Arial"/>
              <a:cs typeface="Arial"/>
            </a:endParaRPr>
          </a:p>
        </p:txBody>
      </p:sp>
      <p:grpSp>
        <p:nvGrpSpPr>
          <p:cNvPr id="99" name="object 99"/>
          <p:cNvGrpSpPr/>
          <p:nvPr/>
        </p:nvGrpSpPr>
        <p:grpSpPr>
          <a:xfrm>
            <a:off x="3913008" y="2506083"/>
            <a:ext cx="6327987" cy="1226820"/>
            <a:chOff x="2934756" y="1879562"/>
            <a:chExt cx="4745990" cy="920115"/>
          </a:xfrm>
        </p:grpSpPr>
        <p:sp>
          <p:nvSpPr>
            <p:cNvPr id="100" name="object 100"/>
            <p:cNvSpPr/>
            <p:nvPr/>
          </p:nvSpPr>
          <p:spPr>
            <a:xfrm>
              <a:off x="3127750" y="1924124"/>
              <a:ext cx="2540" cy="751205"/>
            </a:xfrm>
            <a:custGeom>
              <a:avLst/>
              <a:gdLst/>
              <a:ahLst/>
              <a:cxnLst/>
              <a:rect l="l" t="t" r="r" b="b"/>
              <a:pathLst>
                <a:path w="2539" h="751205">
                  <a:moveTo>
                    <a:pt x="0" y="0"/>
                  </a:moveTo>
                  <a:lnTo>
                    <a:pt x="2343" y="751200"/>
                  </a:lnTo>
                </a:path>
              </a:pathLst>
            </a:custGeom>
            <a:ln w="19049">
              <a:solidFill>
                <a:srgbClr val="595959"/>
              </a:solidFill>
            </a:ln>
          </p:spPr>
          <p:txBody>
            <a:bodyPr wrap="square" lIns="0" tIns="0" rIns="0" bIns="0" rtlCol="0"/>
            <a:lstStyle/>
            <a:p>
              <a:endParaRPr sz="2400"/>
            </a:p>
          </p:txBody>
        </p:sp>
        <p:pic>
          <p:nvPicPr>
            <p:cNvPr id="101" name="object 101"/>
            <p:cNvPicPr/>
            <p:nvPr/>
          </p:nvPicPr>
          <p:blipFill>
            <a:blip r:embed="rId7" cstate="print"/>
            <a:stretch>
              <a:fillRect/>
            </a:stretch>
          </p:blipFill>
          <p:spPr>
            <a:xfrm>
              <a:off x="3089103" y="2665702"/>
              <a:ext cx="81980" cy="105598"/>
            </a:xfrm>
            <a:prstGeom prst="rect">
              <a:avLst/>
            </a:prstGeom>
          </p:spPr>
        </p:pic>
        <p:sp>
          <p:nvSpPr>
            <p:cNvPr id="102" name="object 102"/>
            <p:cNvSpPr/>
            <p:nvPr/>
          </p:nvSpPr>
          <p:spPr>
            <a:xfrm>
              <a:off x="2975746" y="2029049"/>
              <a:ext cx="2540" cy="760730"/>
            </a:xfrm>
            <a:custGeom>
              <a:avLst/>
              <a:gdLst/>
              <a:ahLst/>
              <a:cxnLst/>
              <a:rect l="l" t="t" r="r" b="b"/>
              <a:pathLst>
                <a:path w="2539" h="760730">
                  <a:moveTo>
                    <a:pt x="0" y="0"/>
                  </a:moveTo>
                  <a:lnTo>
                    <a:pt x="2347" y="760500"/>
                  </a:lnTo>
                </a:path>
              </a:pathLst>
            </a:custGeom>
            <a:ln w="19049">
              <a:solidFill>
                <a:srgbClr val="595959"/>
              </a:solidFill>
            </a:ln>
          </p:spPr>
          <p:txBody>
            <a:bodyPr wrap="square" lIns="0" tIns="0" rIns="0" bIns="0" rtlCol="0"/>
            <a:lstStyle/>
            <a:p>
              <a:endParaRPr sz="2400"/>
            </a:p>
          </p:txBody>
        </p:sp>
        <p:pic>
          <p:nvPicPr>
            <p:cNvPr id="103" name="object 103"/>
            <p:cNvPicPr/>
            <p:nvPr/>
          </p:nvPicPr>
          <p:blipFill>
            <a:blip r:embed="rId8" cstate="print"/>
            <a:stretch>
              <a:fillRect/>
            </a:stretch>
          </p:blipFill>
          <p:spPr>
            <a:xfrm>
              <a:off x="2934756" y="1933073"/>
              <a:ext cx="81980" cy="105597"/>
            </a:xfrm>
            <a:prstGeom prst="rect">
              <a:avLst/>
            </a:prstGeom>
          </p:spPr>
        </p:pic>
        <p:sp>
          <p:nvSpPr>
            <p:cNvPr id="104" name="object 104"/>
            <p:cNvSpPr/>
            <p:nvPr/>
          </p:nvSpPr>
          <p:spPr>
            <a:xfrm>
              <a:off x="4352825" y="1904787"/>
              <a:ext cx="2540" cy="751205"/>
            </a:xfrm>
            <a:custGeom>
              <a:avLst/>
              <a:gdLst/>
              <a:ahLst/>
              <a:cxnLst/>
              <a:rect l="l" t="t" r="r" b="b"/>
              <a:pathLst>
                <a:path w="2539" h="751205">
                  <a:moveTo>
                    <a:pt x="0" y="0"/>
                  </a:moveTo>
                  <a:lnTo>
                    <a:pt x="2343" y="751200"/>
                  </a:lnTo>
                </a:path>
              </a:pathLst>
            </a:custGeom>
            <a:ln w="19049">
              <a:solidFill>
                <a:srgbClr val="595959"/>
              </a:solidFill>
            </a:ln>
          </p:spPr>
          <p:txBody>
            <a:bodyPr wrap="square" lIns="0" tIns="0" rIns="0" bIns="0" rtlCol="0"/>
            <a:lstStyle/>
            <a:p>
              <a:endParaRPr sz="2400"/>
            </a:p>
          </p:txBody>
        </p:sp>
        <p:pic>
          <p:nvPicPr>
            <p:cNvPr id="105" name="object 105"/>
            <p:cNvPicPr/>
            <p:nvPr/>
          </p:nvPicPr>
          <p:blipFill>
            <a:blip r:embed="rId7" cstate="print"/>
            <a:stretch>
              <a:fillRect/>
            </a:stretch>
          </p:blipFill>
          <p:spPr>
            <a:xfrm>
              <a:off x="4314178" y="2646364"/>
              <a:ext cx="81980" cy="105598"/>
            </a:xfrm>
            <a:prstGeom prst="rect">
              <a:avLst/>
            </a:prstGeom>
          </p:spPr>
        </p:pic>
        <p:sp>
          <p:nvSpPr>
            <p:cNvPr id="106" name="object 106"/>
            <p:cNvSpPr/>
            <p:nvPr/>
          </p:nvSpPr>
          <p:spPr>
            <a:xfrm>
              <a:off x="4200777" y="2009686"/>
              <a:ext cx="2540" cy="760730"/>
            </a:xfrm>
            <a:custGeom>
              <a:avLst/>
              <a:gdLst/>
              <a:ahLst/>
              <a:cxnLst/>
              <a:rect l="l" t="t" r="r" b="b"/>
              <a:pathLst>
                <a:path w="2539" h="760730">
                  <a:moveTo>
                    <a:pt x="0" y="0"/>
                  </a:moveTo>
                  <a:lnTo>
                    <a:pt x="2347" y="760500"/>
                  </a:lnTo>
                </a:path>
              </a:pathLst>
            </a:custGeom>
            <a:ln w="19049">
              <a:solidFill>
                <a:srgbClr val="595959"/>
              </a:solidFill>
            </a:ln>
          </p:spPr>
          <p:txBody>
            <a:bodyPr wrap="square" lIns="0" tIns="0" rIns="0" bIns="0" rtlCol="0"/>
            <a:lstStyle/>
            <a:p>
              <a:endParaRPr sz="2400"/>
            </a:p>
          </p:txBody>
        </p:sp>
        <p:pic>
          <p:nvPicPr>
            <p:cNvPr id="107" name="object 107"/>
            <p:cNvPicPr/>
            <p:nvPr/>
          </p:nvPicPr>
          <p:blipFill>
            <a:blip r:embed="rId9" cstate="print"/>
            <a:stretch>
              <a:fillRect/>
            </a:stretch>
          </p:blipFill>
          <p:spPr>
            <a:xfrm>
              <a:off x="4159787" y="1913711"/>
              <a:ext cx="81980" cy="105597"/>
            </a:xfrm>
            <a:prstGeom prst="rect">
              <a:avLst/>
            </a:prstGeom>
          </p:spPr>
        </p:pic>
        <p:sp>
          <p:nvSpPr>
            <p:cNvPr id="108" name="object 108"/>
            <p:cNvSpPr/>
            <p:nvPr/>
          </p:nvSpPr>
          <p:spPr>
            <a:xfrm>
              <a:off x="5577900" y="1904787"/>
              <a:ext cx="2540" cy="751205"/>
            </a:xfrm>
            <a:custGeom>
              <a:avLst/>
              <a:gdLst/>
              <a:ahLst/>
              <a:cxnLst/>
              <a:rect l="l" t="t" r="r" b="b"/>
              <a:pathLst>
                <a:path w="2539" h="751205">
                  <a:moveTo>
                    <a:pt x="0" y="0"/>
                  </a:moveTo>
                  <a:lnTo>
                    <a:pt x="2343" y="751200"/>
                  </a:lnTo>
                </a:path>
              </a:pathLst>
            </a:custGeom>
            <a:ln w="19049">
              <a:solidFill>
                <a:srgbClr val="595959"/>
              </a:solidFill>
            </a:ln>
          </p:spPr>
          <p:txBody>
            <a:bodyPr wrap="square" lIns="0" tIns="0" rIns="0" bIns="0" rtlCol="0"/>
            <a:lstStyle/>
            <a:p>
              <a:endParaRPr sz="2400"/>
            </a:p>
          </p:txBody>
        </p:sp>
        <p:pic>
          <p:nvPicPr>
            <p:cNvPr id="109" name="object 109"/>
            <p:cNvPicPr/>
            <p:nvPr/>
          </p:nvPicPr>
          <p:blipFill>
            <a:blip r:embed="rId7" cstate="print"/>
            <a:stretch>
              <a:fillRect/>
            </a:stretch>
          </p:blipFill>
          <p:spPr>
            <a:xfrm>
              <a:off x="5539252" y="2646364"/>
              <a:ext cx="81980" cy="105598"/>
            </a:xfrm>
            <a:prstGeom prst="rect">
              <a:avLst/>
            </a:prstGeom>
          </p:spPr>
        </p:pic>
        <p:sp>
          <p:nvSpPr>
            <p:cNvPr id="110" name="object 110"/>
            <p:cNvSpPr/>
            <p:nvPr/>
          </p:nvSpPr>
          <p:spPr>
            <a:xfrm>
              <a:off x="5425852" y="2009686"/>
              <a:ext cx="2540" cy="760730"/>
            </a:xfrm>
            <a:custGeom>
              <a:avLst/>
              <a:gdLst/>
              <a:ahLst/>
              <a:cxnLst/>
              <a:rect l="l" t="t" r="r" b="b"/>
              <a:pathLst>
                <a:path w="2539" h="760730">
                  <a:moveTo>
                    <a:pt x="0" y="0"/>
                  </a:moveTo>
                  <a:lnTo>
                    <a:pt x="2347" y="760500"/>
                  </a:lnTo>
                </a:path>
              </a:pathLst>
            </a:custGeom>
            <a:ln w="19049">
              <a:solidFill>
                <a:srgbClr val="595959"/>
              </a:solidFill>
            </a:ln>
          </p:spPr>
          <p:txBody>
            <a:bodyPr wrap="square" lIns="0" tIns="0" rIns="0" bIns="0" rtlCol="0"/>
            <a:lstStyle/>
            <a:p>
              <a:endParaRPr sz="2400"/>
            </a:p>
          </p:txBody>
        </p:sp>
        <p:pic>
          <p:nvPicPr>
            <p:cNvPr id="111" name="object 111"/>
            <p:cNvPicPr/>
            <p:nvPr/>
          </p:nvPicPr>
          <p:blipFill>
            <a:blip r:embed="rId8" cstate="print"/>
            <a:stretch>
              <a:fillRect/>
            </a:stretch>
          </p:blipFill>
          <p:spPr>
            <a:xfrm>
              <a:off x="5384862" y="1913711"/>
              <a:ext cx="81980" cy="105597"/>
            </a:xfrm>
            <a:prstGeom prst="rect">
              <a:avLst/>
            </a:prstGeom>
          </p:spPr>
        </p:pic>
        <p:sp>
          <p:nvSpPr>
            <p:cNvPr id="112" name="object 112"/>
            <p:cNvSpPr/>
            <p:nvPr/>
          </p:nvSpPr>
          <p:spPr>
            <a:xfrm>
              <a:off x="6650575" y="1889087"/>
              <a:ext cx="625475" cy="790575"/>
            </a:xfrm>
            <a:custGeom>
              <a:avLst/>
              <a:gdLst/>
              <a:ahLst/>
              <a:cxnLst/>
              <a:rect l="l" t="t" r="r" b="b"/>
              <a:pathLst>
                <a:path w="625475" h="790575">
                  <a:moveTo>
                    <a:pt x="0" y="0"/>
                  </a:moveTo>
                  <a:lnTo>
                    <a:pt x="625090" y="790254"/>
                  </a:lnTo>
                </a:path>
              </a:pathLst>
            </a:custGeom>
            <a:ln w="19049">
              <a:solidFill>
                <a:srgbClr val="595959"/>
              </a:solidFill>
            </a:ln>
          </p:spPr>
          <p:txBody>
            <a:bodyPr wrap="square" lIns="0" tIns="0" rIns="0" bIns="0" rtlCol="0"/>
            <a:lstStyle/>
            <a:p>
              <a:endParaRPr sz="2400"/>
            </a:p>
          </p:txBody>
        </p:sp>
        <p:pic>
          <p:nvPicPr>
            <p:cNvPr id="113" name="object 113"/>
            <p:cNvPicPr/>
            <p:nvPr/>
          </p:nvPicPr>
          <p:blipFill>
            <a:blip r:embed="rId10" cstate="print"/>
            <a:stretch>
              <a:fillRect/>
            </a:stretch>
          </p:blipFill>
          <p:spPr>
            <a:xfrm>
              <a:off x="7241461" y="2650296"/>
              <a:ext cx="97360" cy="106373"/>
            </a:xfrm>
            <a:prstGeom prst="rect">
              <a:avLst/>
            </a:prstGeom>
          </p:spPr>
        </p:pic>
        <p:sp>
          <p:nvSpPr>
            <p:cNvPr id="114" name="object 114"/>
            <p:cNvSpPr/>
            <p:nvPr/>
          </p:nvSpPr>
          <p:spPr>
            <a:xfrm>
              <a:off x="7045784" y="1986320"/>
              <a:ext cx="625475" cy="790575"/>
            </a:xfrm>
            <a:custGeom>
              <a:avLst/>
              <a:gdLst/>
              <a:ahLst/>
              <a:cxnLst/>
              <a:rect l="l" t="t" r="r" b="b"/>
              <a:pathLst>
                <a:path w="625475" h="790575">
                  <a:moveTo>
                    <a:pt x="0" y="0"/>
                  </a:moveTo>
                  <a:lnTo>
                    <a:pt x="625090" y="790254"/>
                  </a:lnTo>
                </a:path>
              </a:pathLst>
            </a:custGeom>
            <a:ln w="19049">
              <a:solidFill>
                <a:srgbClr val="595959"/>
              </a:solidFill>
            </a:ln>
          </p:spPr>
          <p:txBody>
            <a:bodyPr wrap="square" lIns="0" tIns="0" rIns="0" bIns="0" rtlCol="0"/>
            <a:lstStyle/>
            <a:p>
              <a:endParaRPr sz="2400"/>
            </a:p>
          </p:txBody>
        </p:sp>
        <p:pic>
          <p:nvPicPr>
            <p:cNvPr id="115" name="object 115"/>
            <p:cNvPicPr/>
            <p:nvPr/>
          </p:nvPicPr>
          <p:blipFill>
            <a:blip r:embed="rId11" cstate="print"/>
            <a:stretch>
              <a:fillRect/>
            </a:stretch>
          </p:blipFill>
          <p:spPr>
            <a:xfrm>
              <a:off x="6982627" y="1908992"/>
              <a:ext cx="97360" cy="106373"/>
            </a:xfrm>
            <a:prstGeom prst="rect">
              <a:avLst/>
            </a:prstGeom>
          </p:spPr>
        </p:pic>
      </p:grpSp>
      <p:sp>
        <p:nvSpPr>
          <p:cNvPr id="116" name="object 116"/>
          <p:cNvSpPr txBox="1"/>
          <p:nvPr/>
        </p:nvSpPr>
        <p:spPr>
          <a:xfrm>
            <a:off x="8231933" y="5455949"/>
            <a:ext cx="709507" cy="923330"/>
          </a:xfrm>
          <a:prstGeom prst="rect">
            <a:avLst/>
          </a:prstGeom>
        </p:spPr>
        <p:txBody>
          <a:bodyPr vert="horz" wrap="square" lIns="0" tIns="0" rIns="0" bIns="0" rtlCol="0">
            <a:spAutoFit/>
          </a:bodyPr>
          <a:lstStyle/>
          <a:p>
            <a:pPr marL="16933">
              <a:lnSpc>
                <a:spcPts val="7206"/>
              </a:lnSpc>
            </a:pPr>
            <a:r>
              <a:rPr sz="6400" spc="-7" dirty="0">
                <a:latin typeface="Arial"/>
                <a:cs typeface="Arial"/>
              </a:rPr>
              <a:t>...</a:t>
            </a:r>
            <a:endParaRPr sz="6400">
              <a:latin typeface="Arial"/>
              <a:cs typeface="Arial"/>
            </a:endParaRPr>
          </a:p>
        </p:txBody>
      </p:sp>
      <p:sp>
        <p:nvSpPr>
          <p:cNvPr id="117" name="object 117"/>
          <p:cNvSpPr txBox="1"/>
          <p:nvPr/>
        </p:nvSpPr>
        <p:spPr>
          <a:xfrm>
            <a:off x="545184" y="5741314"/>
            <a:ext cx="678179" cy="359073"/>
          </a:xfrm>
          <a:prstGeom prst="rect">
            <a:avLst/>
          </a:prstGeom>
        </p:spPr>
        <p:txBody>
          <a:bodyPr vert="horz" wrap="square" lIns="0" tIns="0" rIns="0" bIns="0" rtlCol="0">
            <a:spAutoFit/>
          </a:bodyPr>
          <a:lstStyle/>
          <a:p>
            <a:pPr marL="16933">
              <a:lnSpc>
                <a:spcPts val="2787"/>
              </a:lnSpc>
            </a:pPr>
            <a:r>
              <a:rPr sz="2400" spc="-7" dirty="0">
                <a:latin typeface="Arial"/>
                <a:cs typeface="Arial"/>
              </a:rPr>
              <a:t>Data</a:t>
            </a:r>
            <a:endParaRPr sz="2400">
              <a:latin typeface="Arial"/>
              <a:cs typeface="Arial"/>
            </a:endParaRPr>
          </a:p>
        </p:txBody>
      </p:sp>
    </p:spTree>
    <p:extLst>
      <p:ext uri="{BB962C8B-B14F-4D97-AF65-F5344CB8AC3E}">
        <p14:creationId xmlns:p14="http://schemas.microsoft.com/office/powerpoint/2010/main" val="16591975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 Parallelism</a:t>
            </a:r>
          </a:p>
        </p:txBody>
      </p:sp>
      <p:pic>
        <p:nvPicPr>
          <p:cNvPr id="4" name="Content Placeholder 3"/>
          <p:cNvPicPr>
            <a:picLocks noGrp="1" noChangeAspect="1"/>
          </p:cNvPicPr>
          <p:nvPr>
            <p:ph idx="1"/>
          </p:nvPr>
        </p:nvPicPr>
        <p:blipFill>
          <a:blip r:embed="rId3"/>
          <a:stretch>
            <a:fillRect/>
          </a:stretch>
        </p:blipFill>
        <p:spPr>
          <a:xfrm>
            <a:off x="3586956" y="1364336"/>
            <a:ext cx="5539792" cy="4836983"/>
          </a:xfrm>
          <a:prstGeom prst="rect">
            <a:avLst/>
          </a:prstGeom>
        </p:spPr>
      </p:pic>
    </p:spTree>
    <p:extLst>
      <p:ext uri="{BB962C8B-B14F-4D97-AF65-F5344CB8AC3E}">
        <p14:creationId xmlns:p14="http://schemas.microsoft.com/office/powerpoint/2010/main" val="11808681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Fault Tolerance</a:t>
            </a:r>
          </a:p>
        </p:txBody>
      </p:sp>
      <p:sp>
        <p:nvSpPr>
          <p:cNvPr id="3" name="Content Placeholder 2"/>
          <p:cNvSpPr>
            <a:spLocks noGrp="1"/>
          </p:cNvSpPr>
          <p:nvPr>
            <p:ph idx="1"/>
          </p:nvPr>
        </p:nvSpPr>
        <p:spPr/>
        <p:txBody>
          <a:bodyPr/>
          <a:lstStyle/>
          <a:p>
            <a:r>
              <a:rPr lang="en-US" b="1" dirty="0"/>
              <a:t>Assumptions</a:t>
            </a:r>
            <a:r>
              <a:rPr lang="en-US" dirty="0"/>
              <a:t>: </a:t>
            </a:r>
          </a:p>
          <a:p>
            <a:pPr lvl="1"/>
            <a:r>
              <a:rPr lang="en-US" dirty="0"/>
              <a:t>Fine grain operations: “It is unlikely that tasks will fail so often that individual operations need fault tolerance” </a:t>
            </a:r>
          </a:p>
          <a:p>
            <a:pPr lvl="1"/>
            <a:r>
              <a:rPr lang="en-US" dirty="0"/>
              <a:t>“Many learning algorithms do not require strong consistency”</a:t>
            </a:r>
          </a:p>
          <a:p>
            <a:pPr lvl="1"/>
            <a:endParaRPr lang="en-US" dirty="0"/>
          </a:p>
          <a:p>
            <a:r>
              <a:rPr lang="en-US" b="1" dirty="0"/>
              <a:t>Solution</a:t>
            </a:r>
            <a:r>
              <a:rPr lang="en-US" dirty="0"/>
              <a:t>: user-level </a:t>
            </a:r>
            <a:r>
              <a:rPr lang="en-US" dirty="0" err="1"/>
              <a:t>checkpointing</a:t>
            </a:r>
            <a:r>
              <a:rPr lang="en-US" dirty="0"/>
              <a:t> (provides 2 ops)</a:t>
            </a:r>
          </a:p>
          <a:p>
            <a:pPr lvl="1"/>
            <a:r>
              <a:rPr lang="en-US" i="1" dirty="0">
                <a:latin typeface="Times New Roman" charset="0"/>
                <a:ea typeface="Times New Roman" charset="0"/>
                <a:cs typeface="Times New Roman" charset="0"/>
              </a:rPr>
              <a:t>save</a:t>
            </a:r>
            <a:r>
              <a:rPr lang="en-US" dirty="0">
                <a:latin typeface="Times New Roman" charset="0"/>
                <a:ea typeface="Times New Roman" charset="0"/>
                <a:cs typeface="Times New Roman" charset="0"/>
              </a:rPr>
              <a:t>()</a:t>
            </a:r>
            <a:r>
              <a:rPr lang="en-US" dirty="0"/>
              <a:t>: writes one or more tensors to a checkpoint file</a:t>
            </a:r>
          </a:p>
          <a:p>
            <a:pPr lvl="1"/>
            <a:r>
              <a:rPr lang="en-US" i="1" dirty="0">
                <a:latin typeface="Times New Roman" charset="0"/>
                <a:ea typeface="Times New Roman" charset="0"/>
                <a:cs typeface="Times New Roman" charset="0"/>
              </a:rPr>
              <a:t>restore</a:t>
            </a:r>
            <a:r>
              <a:rPr lang="en-US" dirty="0">
                <a:latin typeface="Times New Roman" charset="0"/>
                <a:ea typeface="Times New Roman" charset="0"/>
                <a:cs typeface="Times New Roman" charset="0"/>
              </a:rPr>
              <a:t>()</a:t>
            </a:r>
            <a:r>
              <a:rPr lang="en-US" dirty="0"/>
              <a:t>: reads one or more tensors from a checkpoint file</a:t>
            </a:r>
          </a:p>
          <a:p>
            <a:endParaRPr lang="en-US" dirty="0"/>
          </a:p>
        </p:txBody>
      </p:sp>
    </p:spTree>
    <p:extLst>
      <p:ext uri="{BB962C8B-B14F-4D97-AF65-F5344CB8AC3E}">
        <p14:creationId xmlns:p14="http://schemas.microsoft.com/office/powerpoint/2010/main" val="958342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2967" y="677405"/>
            <a:ext cx="6771640" cy="591551"/>
          </a:xfrm>
          <a:prstGeom prst="rect">
            <a:avLst/>
          </a:prstGeom>
        </p:spPr>
        <p:txBody>
          <a:bodyPr vert="horz" wrap="square" lIns="0" tIns="16933" rIns="0" bIns="0" rtlCol="0" anchor="ctr">
            <a:spAutoFit/>
          </a:bodyPr>
          <a:lstStyle/>
          <a:p>
            <a:pPr marL="16933">
              <a:lnSpc>
                <a:spcPct val="100000"/>
              </a:lnSpc>
              <a:spcBef>
                <a:spcPts val="133"/>
              </a:spcBef>
            </a:pPr>
            <a:r>
              <a:rPr sz="3733" spc="-7" dirty="0"/>
              <a:t>Distributed</a:t>
            </a:r>
            <a:r>
              <a:rPr sz="3733" spc="-67" dirty="0"/>
              <a:t> </a:t>
            </a:r>
            <a:r>
              <a:rPr sz="3733" spc="-7" dirty="0"/>
              <a:t>training</a:t>
            </a:r>
            <a:r>
              <a:rPr sz="3733" spc="-67" dirty="0"/>
              <a:t> </a:t>
            </a:r>
            <a:r>
              <a:rPr sz="3733" dirty="0"/>
              <a:t>mechanisms</a:t>
            </a:r>
            <a:endParaRPr sz="3733"/>
          </a:p>
        </p:txBody>
      </p:sp>
      <p:sp>
        <p:nvSpPr>
          <p:cNvPr id="3" name="object 3"/>
          <p:cNvSpPr txBox="1"/>
          <p:nvPr/>
        </p:nvSpPr>
        <p:spPr>
          <a:xfrm>
            <a:off x="512967" y="4997468"/>
            <a:ext cx="10324253" cy="866562"/>
          </a:xfrm>
          <a:prstGeom prst="rect">
            <a:avLst/>
          </a:prstGeom>
        </p:spPr>
        <p:txBody>
          <a:bodyPr vert="horz" wrap="square" lIns="0" tIns="16933" rIns="0" bIns="0" rtlCol="0">
            <a:spAutoFit/>
          </a:bodyPr>
          <a:lstStyle/>
          <a:p>
            <a:pPr marL="16933" marR="6773">
              <a:lnSpc>
                <a:spcPct val="114599"/>
              </a:lnSpc>
              <a:spcBef>
                <a:spcPts val="133"/>
              </a:spcBef>
            </a:pPr>
            <a:r>
              <a:rPr sz="2400" spc="-7" dirty="0">
                <a:solidFill>
                  <a:srgbClr val="595959"/>
                </a:solidFill>
                <a:latin typeface="Arial"/>
                <a:cs typeface="Arial"/>
              </a:rPr>
              <a:t>Graph </a:t>
            </a:r>
            <a:r>
              <a:rPr sz="2400" dirty="0">
                <a:solidFill>
                  <a:srgbClr val="595959"/>
                </a:solidFill>
                <a:latin typeface="Arial"/>
                <a:cs typeface="Arial"/>
              </a:rPr>
              <a:t>structure </a:t>
            </a:r>
            <a:r>
              <a:rPr sz="2400" spc="-7" dirty="0">
                <a:solidFill>
                  <a:srgbClr val="595959"/>
                </a:solidFill>
                <a:latin typeface="Arial"/>
                <a:cs typeface="Arial"/>
              </a:rPr>
              <a:t>and low-level graph primitives </a:t>
            </a:r>
            <a:r>
              <a:rPr sz="2400" dirty="0">
                <a:solidFill>
                  <a:srgbClr val="595959"/>
                </a:solidFill>
                <a:latin typeface="Arial"/>
                <a:cs typeface="Arial"/>
              </a:rPr>
              <a:t>(queues) </a:t>
            </a:r>
            <a:r>
              <a:rPr sz="2400" spc="-7" dirty="0">
                <a:solidFill>
                  <a:srgbClr val="595959"/>
                </a:solidFill>
                <a:latin typeface="Arial"/>
                <a:cs typeface="Arial"/>
              </a:rPr>
              <a:t>allow us to play with </a:t>
            </a:r>
            <a:r>
              <a:rPr sz="2400" spc="-653" dirty="0">
                <a:solidFill>
                  <a:srgbClr val="595959"/>
                </a:solidFill>
                <a:latin typeface="Arial"/>
                <a:cs typeface="Arial"/>
              </a:rPr>
              <a:t> </a:t>
            </a:r>
            <a:r>
              <a:rPr sz="2400" dirty="0">
                <a:solidFill>
                  <a:srgbClr val="595959"/>
                </a:solidFill>
                <a:latin typeface="Arial"/>
                <a:cs typeface="Arial"/>
              </a:rPr>
              <a:t>synchronous</a:t>
            </a:r>
            <a:r>
              <a:rPr sz="2400" spc="-13" dirty="0">
                <a:solidFill>
                  <a:srgbClr val="595959"/>
                </a:solidFill>
                <a:latin typeface="Arial"/>
                <a:cs typeface="Arial"/>
              </a:rPr>
              <a:t> </a:t>
            </a:r>
            <a:r>
              <a:rPr sz="2400" dirty="0">
                <a:solidFill>
                  <a:srgbClr val="595959"/>
                </a:solidFill>
                <a:latin typeface="Arial"/>
                <a:cs typeface="Arial"/>
              </a:rPr>
              <a:t>vs.</a:t>
            </a:r>
            <a:r>
              <a:rPr sz="2400" spc="-7" dirty="0">
                <a:solidFill>
                  <a:srgbClr val="595959"/>
                </a:solidFill>
                <a:latin typeface="Arial"/>
                <a:cs typeface="Arial"/>
              </a:rPr>
              <a:t> asynchronous</a:t>
            </a:r>
            <a:r>
              <a:rPr sz="2400" spc="-13" dirty="0">
                <a:solidFill>
                  <a:srgbClr val="595959"/>
                </a:solidFill>
                <a:latin typeface="Arial"/>
                <a:cs typeface="Arial"/>
              </a:rPr>
              <a:t> </a:t>
            </a:r>
            <a:r>
              <a:rPr sz="2400" spc="-7" dirty="0">
                <a:solidFill>
                  <a:srgbClr val="595959"/>
                </a:solidFill>
                <a:latin typeface="Arial"/>
                <a:cs typeface="Arial"/>
              </a:rPr>
              <a:t>update algorithms.</a:t>
            </a:r>
            <a:endParaRPr sz="2400">
              <a:latin typeface="Arial"/>
              <a:cs typeface="Arial"/>
            </a:endParaRPr>
          </a:p>
        </p:txBody>
      </p:sp>
      <p:pic>
        <p:nvPicPr>
          <p:cNvPr id="4" name="object 4"/>
          <p:cNvPicPr/>
          <p:nvPr/>
        </p:nvPicPr>
        <p:blipFill>
          <a:blip r:embed="rId3" cstate="print"/>
          <a:stretch>
            <a:fillRect/>
          </a:stretch>
        </p:blipFill>
        <p:spPr>
          <a:xfrm>
            <a:off x="1" y="2193576"/>
            <a:ext cx="12079687" cy="2595635"/>
          </a:xfrm>
          <a:prstGeom prst="rect">
            <a:avLst/>
          </a:prstGeom>
        </p:spPr>
      </p:pic>
    </p:spTree>
    <p:extLst>
      <p:ext uri="{BB962C8B-B14F-4D97-AF65-F5344CB8AC3E}">
        <p14:creationId xmlns:p14="http://schemas.microsoft.com/office/powerpoint/2010/main" val="399716548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a:t>Architecture from perspective of MapReduce</a:t>
            </a:r>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180148069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Detailed architecture</a:t>
            </a:r>
          </a:p>
        </p:txBody>
      </p:sp>
      <p:pic>
        <p:nvPicPr>
          <p:cNvPr id="4" name="Picture 3"/>
          <p:cNvPicPr>
            <a:picLocks noChangeAspect="1"/>
          </p:cNvPicPr>
          <p:nvPr/>
        </p:nvPicPr>
        <p:blipFill>
          <a:blip r:embed="rId3"/>
          <a:stretch>
            <a:fillRect/>
          </a:stretch>
        </p:blipFill>
        <p:spPr>
          <a:xfrm>
            <a:off x="5346148" y="1333764"/>
            <a:ext cx="5740400" cy="5113867"/>
          </a:xfrm>
          <a:prstGeom prst="rect">
            <a:avLst/>
          </a:prstGeom>
        </p:spPr>
      </p:pic>
      <p:sp>
        <p:nvSpPr>
          <p:cNvPr id="5" name="TextBox 4"/>
          <p:cNvSpPr txBox="1"/>
          <p:nvPr/>
        </p:nvSpPr>
        <p:spPr>
          <a:xfrm>
            <a:off x="1115531" y="6447631"/>
            <a:ext cx="5749523" cy="379656"/>
          </a:xfrm>
          <a:prstGeom prst="rect">
            <a:avLst/>
          </a:prstGeom>
          <a:noFill/>
        </p:spPr>
        <p:txBody>
          <a:bodyPr wrap="none" rtlCol="0">
            <a:spAutoFit/>
          </a:bodyPr>
          <a:lstStyle/>
          <a:p>
            <a:r>
              <a:rPr lang="en-US" sz="1867" dirty="0">
                <a:latin typeface="Helvetica Neue" charset="0"/>
                <a:ea typeface="Helvetica Neue" charset="0"/>
                <a:cs typeface="Helvetica Neue" charset="0"/>
              </a:rPr>
              <a:t>From: https://</a:t>
            </a:r>
            <a:r>
              <a:rPr lang="en-US" sz="1867" dirty="0" err="1">
                <a:latin typeface="Helvetica Neue" charset="0"/>
                <a:ea typeface="Helvetica Neue" charset="0"/>
                <a:cs typeface="Helvetica Neue" charset="0"/>
              </a:rPr>
              <a:t>www.tensorflow.org</a:t>
            </a:r>
            <a:r>
              <a:rPr lang="en-US" sz="1867" dirty="0">
                <a:latin typeface="Helvetica Neue" charset="0"/>
                <a:ea typeface="Helvetica Neue" charset="0"/>
                <a:cs typeface="Helvetica Neue" charset="0"/>
              </a:rPr>
              <a:t>/extend/architecture</a:t>
            </a:r>
          </a:p>
        </p:txBody>
      </p:sp>
    </p:spTree>
    <p:extLst>
      <p:ext uri="{BB962C8B-B14F-4D97-AF65-F5344CB8AC3E}">
        <p14:creationId xmlns:p14="http://schemas.microsoft.com/office/powerpoint/2010/main" val="36189342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6F15528-21DE-4FAA-801E-634DDDAF4B2B}" type="slidenum">
              <a:rPr lang="en-US" smtClean="0"/>
              <a:pPr/>
              <a:t>46</a:t>
            </a:fld>
            <a:endParaRPr lang="en-US"/>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1485900"/>
            <a:ext cx="2732088"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018088" y="988152"/>
            <a:ext cx="4419600" cy="1938992"/>
          </a:xfrm>
          <a:prstGeom prst="rect">
            <a:avLst/>
          </a:prstGeom>
          <a:noFill/>
        </p:spPr>
        <p:txBody>
          <a:bodyPr wrap="square" rtlCol="0">
            <a:spAutoFit/>
          </a:bodyPr>
          <a:lstStyle/>
          <a:p>
            <a:r>
              <a:rPr lang="en-US" altLang="zh-CN" sz="6000" kern="0" dirty="0">
                <a:latin typeface="Monotype Corsiva" pitchFamily="66" charset="0"/>
                <a:ea typeface="SimSun" pitchFamily="2" charset="-122"/>
              </a:rPr>
              <a:t>Thank you!</a:t>
            </a:r>
            <a:br>
              <a:rPr lang="en-US" altLang="zh-CN" sz="6000" kern="0" dirty="0">
                <a:latin typeface="Monotype Corsiva" pitchFamily="66" charset="0"/>
                <a:ea typeface="SimSun" pitchFamily="2" charset="-122"/>
              </a:rPr>
            </a:br>
            <a:endParaRPr lang="en-US" sz="6000" dirty="0"/>
          </a:p>
        </p:txBody>
      </p:sp>
      <p:sp>
        <p:nvSpPr>
          <p:cNvPr id="6" name="Rectangle 2"/>
          <p:cNvSpPr txBox="1">
            <a:spLocks noChangeArrowheads="1"/>
          </p:cNvSpPr>
          <p:nvPr/>
        </p:nvSpPr>
        <p:spPr bwMode="auto">
          <a:xfrm>
            <a:off x="3858616" y="2552700"/>
            <a:ext cx="7280031" cy="106680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fontScale="25000" lnSpcReduction="20000"/>
          </a:bodyPr>
          <a:lstStyle>
            <a:lvl1pPr algn="l" rtl="0" eaLnBrk="0" fontAlgn="base" hangingPunct="0">
              <a:spcBef>
                <a:spcPct val="0"/>
              </a:spcBef>
              <a:spcAft>
                <a:spcPct val="0"/>
              </a:spcAft>
              <a:defRPr sz="3400" b="1">
                <a:solidFill>
                  <a:schemeClr val="tx1"/>
                </a:solidFill>
                <a:latin typeface="+mj-lt"/>
                <a:ea typeface="ＭＳ Ｐゴシック" charset="0"/>
                <a:cs typeface="ＭＳ Ｐゴシック" charset="0"/>
              </a:defRPr>
            </a:lvl1pPr>
            <a:lvl2pPr algn="l" rtl="0" eaLnBrk="0" fontAlgn="base" hangingPunct="0">
              <a:spcBef>
                <a:spcPct val="0"/>
              </a:spcBef>
              <a:spcAft>
                <a:spcPct val="0"/>
              </a:spcAft>
              <a:defRPr sz="3400" b="1">
                <a:solidFill>
                  <a:schemeClr val="tx1"/>
                </a:solidFill>
                <a:latin typeface="Arial" pitchFamily="34" charset="0"/>
                <a:ea typeface="ＭＳ Ｐゴシック" charset="0"/>
                <a:cs typeface="ＭＳ Ｐゴシック" charset="0"/>
              </a:defRPr>
            </a:lvl2pPr>
            <a:lvl3pPr algn="l" rtl="0" eaLnBrk="0" fontAlgn="base" hangingPunct="0">
              <a:spcBef>
                <a:spcPct val="0"/>
              </a:spcBef>
              <a:spcAft>
                <a:spcPct val="0"/>
              </a:spcAft>
              <a:defRPr sz="3400" b="1">
                <a:solidFill>
                  <a:schemeClr val="tx1"/>
                </a:solidFill>
                <a:latin typeface="Arial" pitchFamily="34" charset="0"/>
                <a:ea typeface="ＭＳ Ｐゴシック" charset="0"/>
                <a:cs typeface="ＭＳ Ｐゴシック" charset="0"/>
              </a:defRPr>
            </a:lvl3pPr>
            <a:lvl4pPr algn="l" rtl="0" eaLnBrk="0" fontAlgn="base" hangingPunct="0">
              <a:spcBef>
                <a:spcPct val="0"/>
              </a:spcBef>
              <a:spcAft>
                <a:spcPct val="0"/>
              </a:spcAft>
              <a:defRPr sz="3400" b="1">
                <a:solidFill>
                  <a:schemeClr val="tx1"/>
                </a:solidFill>
                <a:latin typeface="Arial" pitchFamily="34" charset="0"/>
                <a:ea typeface="ＭＳ Ｐゴシック" charset="0"/>
                <a:cs typeface="ＭＳ Ｐゴシック" charset="0"/>
              </a:defRPr>
            </a:lvl4pPr>
            <a:lvl5pPr algn="l" rtl="0" eaLnBrk="0" fontAlgn="base" hangingPunct="0">
              <a:spcBef>
                <a:spcPct val="0"/>
              </a:spcBef>
              <a:spcAft>
                <a:spcPct val="0"/>
              </a:spcAft>
              <a:defRPr sz="3400" b="1">
                <a:solidFill>
                  <a:schemeClr val="tx1"/>
                </a:solidFill>
                <a:latin typeface="Arial" pitchFamily="34" charset="0"/>
                <a:ea typeface="ＭＳ Ｐゴシック" charset="0"/>
                <a:cs typeface="ＭＳ Ｐゴシック" charset="0"/>
              </a:defRPr>
            </a:lvl5pPr>
            <a:lvl6pPr marL="457200" algn="l" rtl="0" fontAlgn="base">
              <a:spcBef>
                <a:spcPct val="0"/>
              </a:spcBef>
              <a:spcAft>
                <a:spcPct val="0"/>
              </a:spcAft>
              <a:defRPr sz="3200" b="1">
                <a:solidFill>
                  <a:schemeClr val="tx1"/>
                </a:solidFill>
                <a:latin typeface="Arial" charset="0"/>
              </a:defRPr>
            </a:lvl6pPr>
            <a:lvl7pPr marL="914400" algn="l" rtl="0" fontAlgn="base">
              <a:spcBef>
                <a:spcPct val="0"/>
              </a:spcBef>
              <a:spcAft>
                <a:spcPct val="0"/>
              </a:spcAft>
              <a:defRPr sz="3200" b="1">
                <a:solidFill>
                  <a:schemeClr val="tx1"/>
                </a:solidFill>
                <a:latin typeface="Arial" charset="0"/>
              </a:defRPr>
            </a:lvl7pPr>
            <a:lvl8pPr marL="1371600" algn="l" rtl="0" fontAlgn="base">
              <a:spcBef>
                <a:spcPct val="0"/>
              </a:spcBef>
              <a:spcAft>
                <a:spcPct val="0"/>
              </a:spcAft>
              <a:defRPr sz="3200" b="1">
                <a:solidFill>
                  <a:schemeClr val="tx1"/>
                </a:solidFill>
                <a:latin typeface="Arial" charset="0"/>
              </a:defRPr>
            </a:lvl8pPr>
            <a:lvl9pPr marL="1828800" algn="l" rtl="0" fontAlgn="base">
              <a:spcBef>
                <a:spcPct val="0"/>
              </a:spcBef>
              <a:spcAft>
                <a:spcPct val="0"/>
              </a:spcAft>
              <a:defRPr sz="3200" b="1">
                <a:solidFill>
                  <a:schemeClr val="tx1"/>
                </a:solidFill>
                <a:latin typeface="Arial" charset="0"/>
              </a:defRPr>
            </a:lvl9pPr>
          </a:lstStyle>
          <a:p>
            <a:pPr algn="ctr">
              <a:spcBef>
                <a:spcPct val="50000"/>
              </a:spcBef>
            </a:pPr>
            <a:r>
              <a:rPr lang="en-US" altLang="zh-CN" sz="4800" kern="0" dirty="0">
                <a:latin typeface="Monotype Corsiva" pitchFamily="66" charset="0"/>
                <a:ea typeface="SimSun" pitchFamily="2" charset="-122"/>
              </a:rPr>
              <a:t/>
            </a:r>
            <a:br>
              <a:rPr lang="en-US" altLang="zh-CN" sz="4800" kern="0" dirty="0">
                <a:latin typeface="Monotype Corsiva" pitchFamily="66" charset="0"/>
                <a:ea typeface="SimSun" pitchFamily="2" charset="-122"/>
              </a:rPr>
            </a:br>
            <a:r>
              <a:rPr lang="en-US" altLang="zh-CN" sz="4800" kern="0" dirty="0">
                <a:latin typeface="Monotype Corsiva" pitchFamily="66" charset="0"/>
                <a:ea typeface="SimSun" pitchFamily="2" charset="-122"/>
              </a:rPr>
              <a:t/>
            </a:r>
            <a:br>
              <a:rPr lang="en-US" altLang="zh-CN" sz="4800" kern="0" dirty="0">
                <a:latin typeface="Monotype Corsiva" pitchFamily="66" charset="0"/>
                <a:ea typeface="SimSun" pitchFamily="2" charset="-122"/>
              </a:rPr>
            </a:br>
            <a:r>
              <a:rPr lang="en-US" altLang="zh-CN" sz="19200" b="0" kern="0" dirty="0">
                <a:solidFill>
                  <a:schemeClr val="bg1"/>
                </a:solidFill>
                <a:latin typeface="Monotype Corsiva" pitchFamily="66" charset="0"/>
                <a:ea typeface="SimSun" pitchFamily="2" charset="-122"/>
              </a:rPr>
              <a:t>Thank you!</a:t>
            </a:r>
            <a:br>
              <a:rPr lang="en-US" altLang="zh-CN" sz="19200" b="0" kern="0" dirty="0">
                <a:solidFill>
                  <a:schemeClr val="bg1"/>
                </a:solidFill>
                <a:latin typeface="Monotype Corsiva" pitchFamily="66" charset="0"/>
                <a:ea typeface="SimSun" pitchFamily="2" charset="-122"/>
              </a:rPr>
            </a:br>
            <a:r>
              <a:rPr lang="en-US" altLang="zh-CN" sz="19200" b="0" kern="0" dirty="0">
                <a:latin typeface="Monotype Corsiva" pitchFamily="66" charset="0"/>
                <a:ea typeface="SimSun" pitchFamily="2" charset="-122"/>
              </a:rPr>
              <a:t>Questions?</a:t>
            </a:r>
            <a:r>
              <a:rPr lang="en-US" altLang="zh-CN" sz="19200" b="0" kern="0" dirty="0">
                <a:ea typeface="SimSun" pitchFamily="2" charset="-122"/>
                <a:cs typeface="Times New Roman" pitchFamily="18" charset="0"/>
              </a:rPr>
              <a:t/>
            </a:r>
            <a:br>
              <a:rPr lang="en-US" altLang="zh-CN" sz="19200" b="0" kern="0" dirty="0">
                <a:ea typeface="SimSun" pitchFamily="2" charset="-122"/>
                <a:cs typeface="Times New Roman" pitchFamily="18" charset="0"/>
              </a:rPr>
            </a:br>
            <a:endParaRPr lang="en-US" altLang="zh-CN" sz="19200" b="0" kern="0" dirty="0">
              <a:latin typeface="Monotype Corsiva" pitchFamily="66" charset="0"/>
              <a:ea typeface="SimSun" pitchFamily="2" charset="-122"/>
            </a:endParaRPr>
          </a:p>
        </p:txBody>
      </p:sp>
    </p:spTree>
    <p:extLst>
      <p:ext uri="{BB962C8B-B14F-4D97-AF65-F5344CB8AC3E}">
        <p14:creationId xmlns:p14="http://schemas.microsoft.com/office/powerpoint/2010/main" val="238326251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 Slides</a:t>
            </a:r>
          </a:p>
        </p:txBody>
      </p:sp>
      <p:sp>
        <p:nvSpPr>
          <p:cNvPr id="3" name="Content Placeholder 2"/>
          <p:cNvSpPr>
            <a:spLocks noGrp="1"/>
          </p:cNvSpPr>
          <p:nvPr>
            <p:ph idx="1"/>
          </p:nvPr>
        </p:nvSpPr>
        <p:spPr/>
        <p:txBody>
          <a:bodyPr>
            <a:normAutofit/>
          </a:bodyPr>
          <a:lstStyle/>
          <a:p>
            <a:pPr marL="0" indent="0">
              <a:buNone/>
            </a:pPr>
            <a:r>
              <a:rPr lang="en-US" dirty="0">
                <a:hlinkClick r:id="rId2"/>
              </a:rPr>
              <a:t>https://learning.acm.org/binaries/content/assets/leaning-center/webinar-slides/2016/martinwicke_tensorflow_webinarslides.pdf</a:t>
            </a:r>
            <a:endParaRPr lang="en-US" dirty="0"/>
          </a:p>
          <a:p>
            <a:pPr marL="0" indent="0">
              <a:buNone/>
            </a:pPr>
            <a:endParaRPr lang="en-US" dirty="0"/>
          </a:p>
          <a:p>
            <a:pPr marL="0" indent="0">
              <a:buNone/>
            </a:pPr>
            <a:r>
              <a:rPr lang="en-US" dirty="0">
                <a:hlinkClick r:id="rId3"/>
              </a:rPr>
              <a:t>https://www.matroid.com/scaledml/slides/jeff.pdf</a:t>
            </a:r>
            <a:endParaRPr lang="en-US"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6841391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1091767" y="1438512"/>
            <a:ext cx="4665316" cy="3831689"/>
          </a:xfrm>
          <a:prstGeom prst="rect">
            <a:avLst/>
          </a:prstGeom>
        </p:spPr>
      </p:pic>
      <p:sp>
        <p:nvSpPr>
          <p:cNvPr id="3" name="object 3"/>
          <p:cNvSpPr txBox="1"/>
          <p:nvPr/>
        </p:nvSpPr>
        <p:spPr>
          <a:xfrm>
            <a:off x="6690199" y="908133"/>
            <a:ext cx="4597400" cy="4726593"/>
          </a:xfrm>
          <a:prstGeom prst="rect">
            <a:avLst/>
          </a:prstGeom>
        </p:spPr>
        <p:txBody>
          <a:bodyPr vert="horz" wrap="square" lIns="0" tIns="16933" rIns="0" bIns="0" rtlCol="0">
            <a:spAutoFit/>
          </a:bodyPr>
          <a:lstStyle/>
          <a:p>
            <a:pPr marL="505447" marR="6773" indent="-489361">
              <a:lnSpc>
                <a:spcPct val="114599"/>
              </a:lnSpc>
              <a:spcBef>
                <a:spcPts val="133"/>
              </a:spcBef>
              <a:buFont typeface="Arial"/>
              <a:buChar char="●"/>
              <a:tabLst>
                <a:tab pos="505447" algn="l"/>
                <a:tab pos="506294" algn="l"/>
              </a:tabLst>
            </a:pPr>
            <a:r>
              <a:rPr sz="2400" spc="133" dirty="0">
                <a:solidFill>
                  <a:srgbClr val="595959"/>
                </a:solidFill>
                <a:latin typeface="Gill Sans MT"/>
                <a:cs typeface="Gill Sans MT"/>
              </a:rPr>
              <a:t>Fast, </a:t>
            </a:r>
            <a:r>
              <a:rPr sz="2400" spc="73" dirty="0">
                <a:solidFill>
                  <a:srgbClr val="595959"/>
                </a:solidFill>
                <a:latin typeface="Gill Sans MT"/>
                <a:cs typeface="Gill Sans MT"/>
              </a:rPr>
              <a:t>flexible, </a:t>
            </a:r>
            <a:r>
              <a:rPr sz="2400" spc="173" dirty="0">
                <a:solidFill>
                  <a:srgbClr val="595959"/>
                </a:solidFill>
                <a:latin typeface="Gill Sans MT"/>
                <a:cs typeface="Gill Sans MT"/>
              </a:rPr>
              <a:t>and scalable </a:t>
            </a:r>
            <a:r>
              <a:rPr sz="2400" spc="180" dirty="0">
                <a:solidFill>
                  <a:srgbClr val="595959"/>
                </a:solidFill>
                <a:latin typeface="Gill Sans MT"/>
                <a:cs typeface="Gill Sans MT"/>
              </a:rPr>
              <a:t> </a:t>
            </a:r>
            <a:r>
              <a:rPr sz="2400" spc="80" dirty="0">
                <a:solidFill>
                  <a:srgbClr val="595959"/>
                </a:solidFill>
                <a:latin typeface="Gill Sans MT"/>
                <a:cs typeface="Gill Sans MT"/>
              </a:rPr>
              <a:t>open-source</a:t>
            </a:r>
            <a:r>
              <a:rPr sz="2400" spc="-100" dirty="0">
                <a:solidFill>
                  <a:srgbClr val="595959"/>
                </a:solidFill>
                <a:latin typeface="Gill Sans MT"/>
                <a:cs typeface="Gill Sans MT"/>
              </a:rPr>
              <a:t> </a:t>
            </a:r>
            <a:r>
              <a:rPr sz="2400" spc="160" dirty="0">
                <a:solidFill>
                  <a:srgbClr val="595959"/>
                </a:solidFill>
                <a:latin typeface="Gill Sans MT"/>
                <a:cs typeface="Gill Sans MT"/>
              </a:rPr>
              <a:t>machine</a:t>
            </a:r>
            <a:r>
              <a:rPr sz="2400" spc="-100" dirty="0">
                <a:solidFill>
                  <a:srgbClr val="595959"/>
                </a:solidFill>
                <a:latin typeface="Gill Sans MT"/>
                <a:cs typeface="Gill Sans MT"/>
              </a:rPr>
              <a:t> </a:t>
            </a:r>
            <a:r>
              <a:rPr sz="2400" spc="107" dirty="0">
                <a:solidFill>
                  <a:srgbClr val="595959"/>
                </a:solidFill>
                <a:latin typeface="Gill Sans MT"/>
                <a:cs typeface="Gill Sans MT"/>
              </a:rPr>
              <a:t>learning </a:t>
            </a:r>
            <a:r>
              <a:rPr sz="2400" spc="-645" dirty="0">
                <a:solidFill>
                  <a:srgbClr val="595959"/>
                </a:solidFill>
                <a:latin typeface="Gill Sans MT"/>
                <a:cs typeface="Gill Sans MT"/>
              </a:rPr>
              <a:t> </a:t>
            </a:r>
            <a:r>
              <a:rPr sz="2400" spc="40" dirty="0">
                <a:solidFill>
                  <a:srgbClr val="595959"/>
                </a:solidFill>
                <a:latin typeface="Gill Sans MT"/>
                <a:cs typeface="Gill Sans MT"/>
              </a:rPr>
              <a:t>library</a:t>
            </a:r>
            <a:endParaRPr sz="2400" dirty="0">
              <a:latin typeface="Gill Sans MT"/>
              <a:cs typeface="Gill Sans MT"/>
            </a:endParaRPr>
          </a:p>
          <a:p>
            <a:pPr>
              <a:spcBef>
                <a:spcPts val="47"/>
              </a:spcBef>
              <a:buClr>
                <a:srgbClr val="595959"/>
              </a:buClr>
              <a:buFont typeface="Arial"/>
              <a:buChar char="●"/>
            </a:pPr>
            <a:endParaRPr sz="2800" dirty="0">
              <a:latin typeface="Gill Sans MT"/>
              <a:cs typeface="Gill Sans MT"/>
            </a:endParaRPr>
          </a:p>
          <a:p>
            <a:pPr marL="505447" marR="193035" indent="-489361">
              <a:lnSpc>
                <a:spcPct val="114599"/>
              </a:lnSpc>
              <a:buFont typeface="Arial"/>
              <a:buChar char="●"/>
              <a:tabLst>
                <a:tab pos="505447" algn="l"/>
                <a:tab pos="506294" algn="l"/>
              </a:tabLst>
            </a:pPr>
            <a:r>
              <a:rPr sz="2400" spc="-33" dirty="0">
                <a:solidFill>
                  <a:srgbClr val="595959"/>
                </a:solidFill>
                <a:latin typeface="Gill Sans MT"/>
                <a:cs typeface="Gill Sans MT"/>
              </a:rPr>
              <a:t>One</a:t>
            </a:r>
            <a:r>
              <a:rPr sz="2400" spc="-87" dirty="0">
                <a:solidFill>
                  <a:srgbClr val="595959"/>
                </a:solidFill>
                <a:latin typeface="Gill Sans MT"/>
                <a:cs typeface="Gill Sans MT"/>
              </a:rPr>
              <a:t> </a:t>
            </a:r>
            <a:r>
              <a:rPr sz="2400" spc="167" dirty="0">
                <a:solidFill>
                  <a:srgbClr val="595959"/>
                </a:solidFill>
                <a:latin typeface="Gill Sans MT"/>
                <a:cs typeface="Gill Sans MT"/>
              </a:rPr>
              <a:t>system</a:t>
            </a:r>
            <a:r>
              <a:rPr sz="2400" spc="-87" dirty="0">
                <a:solidFill>
                  <a:srgbClr val="595959"/>
                </a:solidFill>
                <a:latin typeface="Gill Sans MT"/>
                <a:cs typeface="Gill Sans MT"/>
              </a:rPr>
              <a:t> </a:t>
            </a:r>
            <a:r>
              <a:rPr sz="2400" spc="40" dirty="0">
                <a:solidFill>
                  <a:srgbClr val="595959"/>
                </a:solidFill>
                <a:latin typeface="Gill Sans MT"/>
                <a:cs typeface="Gill Sans MT"/>
              </a:rPr>
              <a:t>for</a:t>
            </a:r>
            <a:r>
              <a:rPr sz="2400" spc="-87" dirty="0">
                <a:solidFill>
                  <a:srgbClr val="595959"/>
                </a:solidFill>
                <a:latin typeface="Gill Sans MT"/>
                <a:cs typeface="Gill Sans MT"/>
              </a:rPr>
              <a:t> </a:t>
            </a:r>
            <a:r>
              <a:rPr sz="2400" spc="100" dirty="0">
                <a:solidFill>
                  <a:srgbClr val="595959"/>
                </a:solidFill>
                <a:latin typeface="Gill Sans MT"/>
                <a:cs typeface="Gill Sans MT"/>
              </a:rPr>
              <a:t>research</a:t>
            </a:r>
            <a:r>
              <a:rPr sz="2400" spc="-87" dirty="0">
                <a:solidFill>
                  <a:srgbClr val="595959"/>
                </a:solidFill>
                <a:latin typeface="Gill Sans MT"/>
                <a:cs typeface="Gill Sans MT"/>
              </a:rPr>
              <a:t> </a:t>
            </a:r>
            <a:r>
              <a:rPr sz="2400" spc="167" dirty="0">
                <a:solidFill>
                  <a:srgbClr val="595959"/>
                </a:solidFill>
                <a:latin typeface="Gill Sans MT"/>
                <a:cs typeface="Gill Sans MT"/>
              </a:rPr>
              <a:t>and </a:t>
            </a:r>
            <a:r>
              <a:rPr sz="2400" spc="-645" dirty="0">
                <a:solidFill>
                  <a:srgbClr val="595959"/>
                </a:solidFill>
                <a:latin typeface="Gill Sans MT"/>
                <a:cs typeface="Gill Sans MT"/>
              </a:rPr>
              <a:t> </a:t>
            </a:r>
            <a:r>
              <a:rPr sz="2400" spc="60" dirty="0">
                <a:solidFill>
                  <a:srgbClr val="595959"/>
                </a:solidFill>
                <a:latin typeface="Gill Sans MT"/>
                <a:cs typeface="Gill Sans MT"/>
              </a:rPr>
              <a:t>production</a:t>
            </a:r>
            <a:endParaRPr sz="2400" dirty="0">
              <a:latin typeface="Gill Sans MT"/>
              <a:cs typeface="Gill Sans MT"/>
            </a:endParaRPr>
          </a:p>
          <a:p>
            <a:pPr>
              <a:spcBef>
                <a:spcPts val="53"/>
              </a:spcBef>
              <a:buClr>
                <a:srgbClr val="595959"/>
              </a:buClr>
            </a:pPr>
            <a:endParaRPr sz="2800" dirty="0">
              <a:latin typeface="Gill Sans MT"/>
              <a:cs typeface="Gill Sans MT"/>
            </a:endParaRPr>
          </a:p>
          <a:p>
            <a:pPr marL="505447" marR="246374" indent="-489361">
              <a:lnSpc>
                <a:spcPct val="114599"/>
              </a:lnSpc>
              <a:buFont typeface="Arial"/>
              <a:buChar char="●"/>
              <a:tabLst>
                <a:tab pos="505447" algn="l"/>
                <a:tab pos="506294" algn="l"/>
              </a:tabLst>
            </a:pPr>
            <a:r>
              <a:rPr sz="2400" spc="140" dirty="0">
                <a:solidFill>
                  <a:srgbClr val="595959"/>
                </a:solidFill>
                <a:latin typeface="Gill Sans MT"/>
                <a:cs typeface="Gill Sans MT"/>
              </a:rPr>
              <a:t>Runs</a:t>
            </a:r>
            <a:r>
              <a:rPr sz="2400" spc="-100" dirty="0">
                <a:solidFill>
                  <a:srgbClr val="595959"/>
                </a:solidFill>
                <a:latin typeface="Gill Sans MT"/>
                <a:cs typeface="Gill Sans MT"/>
              </a:rPr>
              <a:t> </a:t>
            </a:r>
            <a:r>
              <a:rPr sz="2400" spc="80" dirty="0">
                <a:solidFill>
                  <a:srgbClr val="595959"/>
                </a:solidFill>
                <a:latin typeface="Gill Sans MT"/>
                <a:cs typeface="Gill Sans MT"/>
              </a:rPr>
              <a:t>on</a:t>
            </a:r>
            <a:r>
              <a:rPr sz="2400" spc="-93" dirty="0">
                <a:solidFill>
                  <a:srgbClr val="595959"/>
                </a:solidFill>
                <a:latin typeface="Gill Sans MT"/>
                <a:cs typeface="Gill Sans MT"/>
              </a:rPr>
              <a:t> </a:t>
            </a:r>
            <a:r>
              <a:rPr sz="2400" spc="-20" dirty="0">
                <a:solidFill>
                  <a:srgbClr val="595959"/>
                </a:solidFill>
                <a:latin typeface="Gill Sans MT"/>
                <a:cs typeface="Gill Sans MT"/>
              </a:rPr>
              <a:t>CPU,</a:t>
            </a:r>
            <a:r>
              <a:rPr sz="2400" spc="-93" dirty="0">
                <a:solidFill>
                  <a:srgbClr val="595959"/>
                </a:solidFill>
                <a:latin typeface="Gill Sans MT"/>
                <a:cs typeface="Gill Sans MT"/>
              </a:rPr>
              <a:t> </a:t>
            </a:r>
            <a:r>
              <a:rPr sz="2400" spc="-20" dirty="0">
                <a:solidFill>
                  <a:srgbClr val="595959"/>
                </a:solidFill>
                <a:latin typeface="Gill Sans MT"/>
                <a:cs typeface="Gill Sans MT"/>
              </a:rPr>
              <a:t>GPU,</a:t>
            </a:r>
            <a:r>
              <a:rPr sz="2400" spc="-100" dirty="0">
                <a:solidFill>
                  <a:srgbClr val="595959"/>
                </a:solidFill>
                <a:latin typeface="Gill Sans MT"/>
                <a:cs typeface="Gill Sans MT"/>
              </a:rPr>
              <a:t> </a:t>
            </a:r>
            <a:r>
              <a:rPr sz="2400" spc="13" dirty="0">
                <a:solidFill>
                  <a:srgbClr val="595959"/>
                </a:solidFill>
                <a:latin typeface="Gill Sans MT"/>
                <a:cs typeface="Gill Sans MT"/>
              </a:rPr>
              <a:t>TPU,</a:t>
            </a:r>
            <a:r>
              <a:rPr sz="2400" spc="-93" dirty="0">
                <a:solidFill>
                  <a:srgbClr val="595959"/>
                </a:solidFill>
                <a:latin typeface="Gill Sans MT"/>
                <a:cs typeface="Gill Sans MT"/>
              </a:rPr>
              <a:t> </a:t>
            </a:r>
            <a:r>
              <a:rPr sz="2400" spc="167" dirty="0">
                <a:solidFill>
                  <a:srgbClr val="595959"/>
                </a:solidFill>
                <a:latin typeface="Gill Sans MT"/>
                <a:cs typeface="Gill Sans MT"/>
              </a:rPr>
              <a:t>and </a:t>
            </a:r>
            <a:r>
              <a:rPr sz="2400" spc="-645" dirty="0">
                <a:solidFill>
                  <a:srgbClr val="595959"/>
                </a:solidFill>
                <a:latin typeface="Gill Sans MT"/>
                <a:cs typeface="Gill Sans MT"/>
              </a:rPr>
              <a:t> </a:t>
            </a:r>
            <a:r>
              <a:rPr sz="2400" spc="100" dirty="0">
                <a:solidFill>
                  <a:srgbClr val="595959"/>
                </a:solidFill>
                <a:latin typeface="Gill Sans MT"/>
                <a:cs typeface="Gill Sans MT"/>
              </a:rPr>
              <a:t>Mobile</a:t>
            </a:r>
            <a:endParaRPr sz="2400" dirty="0">
              <a:latin typeface="Gill Sans MT"/>
              <a:cs typeface="Gill Sans MT"/>
            </a:endParaRPr>
          </a:p>
          <a:p>
            <a:pPr>
              <a:spcBef>
                <a:spcPts val="13"/>
              </a:spcBef>
              <a:buClr>
                <a:srgbClr val="595959"/>
              </a:buClr>
              <a:buFont typeface="Arial"/>
              <a:buChar char="●"/>
            </a:pPr>
            <a:endParaRPr sz="3200" dirty="0">
              <a:latin typeface="Gill Sans MT"/>
              <a:cs typeface="Gill Sans MT"/>
            </a:endParaRPr>
          </a:p>
          <a:p>
            <a:pPr marL="505447" indent="-489361">
              <a:buFont typeface="Arial"/>
              <a:buChar char="●"/>
              <a:tabLst>
                <a:tab pos="505447" algn="l"/>
                <a:tab pos="506294" algn="l"/>
              </a:tabLst>
            </a:pPr>
            <a:r>
              <a:rPr sz="2400" spc="133" dirty="0">
                <a:solidFill>
                  <a:srgbClr val="595959"/>
                </a:solidFill>
                <a:latin typeface="Gill Sans MT"/>
                <a:cs typeface="Gill Sans MT"/>
              </a:rPr>
              <a:t>Apache</a:t>
            </a:r>
            <a:r>
              <a:rPr sz="2400" spc="-113" dirty="0">
                <a:solidFill>
                  <a:srgbClr val="595959"/>
                </a:solidFill>
                <a:latin typeface="Gill Sans MT"/>
                <a:cs typeface="Gill Sans MT"/>
              </a:rPr>
              <a:t> </a:t>
            </a:r>
            <a:r>
              <a:rPr sz="2400" spc="127" dirty="0">
                <a:solidFill>
                  <a:srgbClr val="595959"/>
                </a:solidFill>
                <a:latin typeface="Gill Sans MT"/>
                <a:cs typeface="Gill Sans MT"/>
              </a:rPr>
              <a:t>2.0</a:t>
            </a:r>
            <a:r>
              <a:rPr sz="2400" spc="-107" dirty="0">
                <a:solidFill>
                  <a:srgbClr val="595959"/>
                </a:solidFill>
                <a:latin typeface="Gill Sans MT"/>
                <a:cs typeface="Gill Sans MT"/>
              </a:rPr>
              <a:t> </a:t>
            </a:r>
            <a:r>
              <a:rPr sz="2400" spc="133" dirty="0">
                <a:solidFill>
                  <a:srgbClr val="595959"/>
                </a:solidFill>
                <a:latin typeface="Gill Sans MT"/>
                <a:cs typeface="Gill Sans MT"/>
              </a:rPr>
              <a:t>license</a:t>
            </a:r>
            <a:endParaRPr sz="2400" dirty="0">
              <a:latin typeface="Gill Sans MT"/>
              <a:cs typeface="Gill Sans MT"/>
            </a:endParaRPr>
          </a:p>
        </p:txBody>
      </p:sp>
    </p:spTree>
    <p:extLst>
      <p:ext uri="{BB962C8B-B14F-4D97-AF65-F5344CB8AC3E}">
        <p14:creationId xmlns:p14="http://schemas.microsoft.com/office/powerpoint/2010/main" val="37002487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37856" y="468593"/>
            <a:ext cx="10695093" cy="755762"/>
          </a:xfrm>
          <a:prstGeom prst="rect">
            <a:avLst/>
          </a:prstGeom>
        </p:spPr>
        <p:txBody>
          <a:bodyPr vert="horz" wrap="square" lIns="0" tIns="16933" rIns="0" bIns="0" rtlCol="0" anchor="ctr">
            <a:spAutoFit/>
          </a:bodyPr>
          <a:lstStyle/>
          <a:p>
            <a:pPr marL="16933">
              <a:lnSpc>
                <a:spcPct val="100000"/>
              </a:lnSpc>
              <a:spcBef>
                <a:spcPts val="133"/>
              </a:spcBef>
            </a:pPr>
            <a:r>
              <a:rPr sz="4800" spc="-47" dirty="0"/>
              <a:t>Machine</a:t>
            </a:r>
            <a:r>
              <a:rPr sz="4800" spc="-167" dirty="0"/>
              <a:t> </a:t>
            </a:r>
            <a:r>
              <a:rPr sz="4800" spc="-80" dirty="0"/>
              <a:t>learning</a:t>
            </a:r>
            <a:r>
              <a:rPr sz="4800" spc="-147" dirty="0"/>
              <a:t> </a:t>
            </a:r>
            <a:r>
              <a:rPr sz="4800" spc="33" dirty="0"/>
              <a:t>gets</a:t>
            </a:r>
            <a:r>
              <a:rPr sz="4800" spc="-152" dirty="0"/>
              <a:t> </a:t>
            </a:r>
            <a:r>
              <a:rPr sz="4800" spc="-133" dirty="0"/>
              <a:t>complex</a:t>
            </a:r>
            <a:r>
              <a:rPr sz="4800" spc="-160" dirty="0"/>
              <a:t> </a:t>
            </a:r>
            <a:r>
              <a:rPr sz="4800" spc="-47" dirty="0"/>
              <a:t>quickly</a:t>
            </a:r>
            <a:endParaRPr sz="4800" dirty="0"/>
          </a:p>
        </p:txBody>
      </p:sp>
      <p:pic>
        <p:nvPicPr>
          <p:cNvPr id="3" name="object 3"/>
          <p:cNvPicPr/>
          <p:nvPr/>
        </p:nvPicPr>
        <p:blipFill>
          <a:blip r:embed="rId3" cstate="print"/>
          <a:stretch>
            <a:fillRect/>
          </a:stretch>
        </p:blipFill>
        <p:spPr>
          <a:xfrm>
            <a:off x="413668" y="1925046"/>
            <a:ext cx="11429683" cy="2528901"/>
          </a:xfrm>
          <a:prstGeom prst="rect">
            <a:avLst/>
          </a:prstGeom>
        </p:spPr>
      </p:pic>
      <p:sp>
        <p:nvSpPr>
          <p:cNvPr id="4" name="object 4"/>
          <p:cNvSpPr txBox="1"/>
          <p:nvPr/>
        </p:nvSpPr>
        <p:spPr>
          <a:xfrm>
            <a:off x="4452767" y="5422169"/>
            <a:ext cx="3208020" cy="427532"/>
          </a:xfrm>
          <a:prstGeom prst="rect">
            <a:avLst/>
          </a:prstGeom>
        </p:spPr>
        <p:txBody>
          <a:bodyPr vert="horz" wrap="square" lIns="0" tIns="16933" rIns="0" bIns="0" rtlCol="0">
            <a:spAutoFit/>
          </a:bodyPr>
          <a:lstStyle/>
          <a:p>
            <a:pPr marL="16933">
              <a:spcBef>
                <a:spcPts val="133"/>
              </a:spcBef>
            </a:pPr>
            <a:r>
              <a:rPr sz="2667" b="1" spc="-33" dirty="0">
                <a:solidFill>
                  <a:srgbClr val="EE6C00"/>
                </a:solidFill>
                <a:latin typeface="Gill Sans MT"/>
                <a:cs typeface="Gill Sans MT"/>
              </a:rPr>
              <a:t>Modeling</a:t>
            </a:r>
            <a:r>
              <a:rPr sz="2667" b="1" spc="-147" dirty="0">
                <a:solidFill>
                  <a:srgbClr val="EE6C00"/>
                </a:solidFill>
                <a:latin typeface="Gill Sans MT"/>
                <a:cs typeface="Gill Sans MT"/>
              </a:rPr>
              <a:t> </a:t>
            </a:r>
            <a:r>
              <a:rPr sz="2667" b="1" spc="-80" dirty="0">
                <a:solidFill>
                  <a:srgbClr val="EE6C00"/>
                </a:solidFill>
                <a:latin typeface="Gill Sans MT"/>
                <a:cs typeface="Gill Sans MT"/>
              </a:rPr>
              <a:t>complexity</a:t>
            </a:r>
            <a:endParaRPr sz="2667">
              <a:latin typeface="Gill Sans MT"/>
              <a:cs typeface="Gill Sans MT"/>
            </a:endParaRPr>
          </a:p>
        </p:txBody>
      </p:sp>
      <p:sp>
        <p:nvSpPr>
          <p:cNvPr id="5" name="Rectangle 4"/>
          <p:cNvSpPr/>
          <p:nvPr/>
        </p:nvSpPr>
        <p:spPr>
          <a:xfrm>
            <a:off x="7150684" y="4270551"/>
            <a:ext cx="5041316" cy="523220"/>
          </a:xfrm>
          <a:prstGeom prst="rect">
            <a:avLst/>
          </a:prstGeom>
        </p:spPr>
        <p:txBody>
          <a:bodyPr wrap="none">
            <a:spAutoFit/>
          </a:bodyPr>
          <a:lstStyle/>
          <a:p>
            <a:r>
              <a:rPr lang="en-US" sz="2800" dirty="0"/>
              <a:t>2015Google's inception Network </a:t>
            </a:r>
          </a:p>
        </p:txBody>
      </p:sp>
    </p:spTree>
    <p:extLst>
      <p:ext uri="{BB962C8B-B14F-4D97-AF65-F5344CB8AC3E}">
        <p14:creationId xmlns:p14="http://schemas.microsoft.com/office/powerpoint/2010/main" val="3365005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37856" y="468593"/>
            <a:ext cx="10695093" cy="755762"/>
          </a:xfrm>
          <a:prstGeom prst="rect">
            <a:avLst/>
          </a:prstGeom>
        </p:spPr>
        <p:txBody>
          <a:bodyPr vert="horz" wrap="square" lIns="0" tIns="16933" rIns="0" bIns="0" rtlCol="0" anchor="ctr">
            <a:spAutoFit/>
          </a:bodyPr>
          <a:lstStyle/>
          <a:p>
            <a:pPr marL="16933">
              <a:lnSpc>
                <a:spcPct val="100000"/>
              </a:lnSpc>
              <a:spcBef>
                <a:spcPts val="133"/>
              </a:spcBef>
            </a:pPr>
            <a:r>
              <a:rPr sz="4800" spc="-47" dirty="0"/>
              <a:t>Machine</a:t>
            </a:r>
            <a:r>
              <a:rPr sz="4800" spc="-167" dirty="0"/>
              <a:t> </a:t>
            </a:r>
            <a:r>
              <a:rPr sz="4800" spc="-80" dirty="0"/>
              <a:t>learning</a:t>
            </a:r>
            <a:r>
              <a:rPr sz="4800" spc="-147" dirty="0"/>
              <a:t> </a:t>
            </a:r>
            <a:r>
              <a:rPr sz="4800" spc="33" dirty="0"/>
              <a:t>gets</a:t>
            </a:r>
            <a:r>
              <a:rPr sz="4800" spc="-152" dirty="0"/>
              <a:t> </a:t>
            </a:r>
            <a:r>
              <a:rPr sz="4800" spc="-133" dirty="0"/>
              <a:t>complex</a:t>
            </a:r>
            <a:r>
              <a:rPr sz="4800" spc="-160" dirty="0"/>
              <a:t> </a:t>
            </a:r>
            <a:r>
              <a:rPr sz="4800" spc="-47" dirty="0"/>
              <a:t>quickly</a:t>
            </a:r>
            <a:endParaRPr sz="4800" dirty="0"/>
          </a:p>
        </p:txBody>
      </p:sp>
      <p:grpSp>
        <p:nvGrpSpPr>
          <p:cNvPr id="3" name="object 3"/>
          <p:cNvGrpSpPr/>
          <p:nvPr/>
        </p:nvGrpSpPr>
        <p:grpSpPr>
          <a:xfrm>
            <a:off x="7365252" y="1877507"/>
            <a:ext cx="2341880" cy="2414693"/>
            <a:chOff x="5523939" y="1408130"/>
            <a:chExt cx="1756410" cy="1811020"/>
          </a:xfrm>
        </p:grpSpPr>
        <p:pic>
          <p:nvPicPr>
            <p:cNvPr id="4" name="object 4"/>
            <p:cNvPicPr/>
            <p:nvPr/>
          </p:nvPicPr>
          <p:blipFill>
            <a:blip r:embed="rId3" cstate="print"/>
            <a:stretch>
              <a:fillRect/>
            </a:stretch>
          </p:blipFill>
          <p:spPr>
            <a:xfrm>
              <a:off x="5635923" y="1573926"/>
              <a:ext cx="658252" cy="436646"/>
            </a:xfrm>
            <a:prstGeom prst="rect">
              <a:avLst/>
            </a:prstGeom>
          </p:spPr>
        </p:pic>
        <p:pic>
          <p:nvPicPr>
            <p:cNvPr id="5" name="object 5"/>
            <p:cNvPicPr/>
            <p:nvPr/>
          </p:nvPicPr>
          <p:blipFill>
            <a:blip r:embed="rId4" cstate="print"/>
            <a:stretch>
              <a:fillRect/>
            </a:stretch>
          </p:blipFill>
          <p:spPr>
            <a:xfrm>
              <a:off x="5523939" y="2098691"/>
              <a:ext cx="829897" cy="583171"/>
            </a:xfrm>
            <a:prstGeom prst="rect">
              <a:avLst/>
            </a:prstGeom>
          </p:spPr>
        </p:pic>
        <p:pic>
          <p:nvPicPr>
            <p:cNvPr id="6" name="object 6"/>
            <p:cNvPicPr/>
            <p:nvPr/>
          </p:nvPicPr>
          <p:blipFill>
            <a:blip r:embed="rId5" cstate="print"/>
            <a:stretch>
              <a:fillRect/>
            </a:stretch>
          </p:blipFill>
          <p:spPr>
            <a:xfrm>
              <a:off x="6244900" y="2139125"/>
              <a:ext cx="1034912" cy="796235"/>
            </a:xfrm>
            <a:prstGeom prst="rect">
              <a:avLst/>
            </a:prstGeom>
          </p:spPr>
        </p:pic>
        <p:pic>
          <p:nvPicPr>
            <p:cNvPr id="7" name="object 7"/>
            <p:cNvPicPr/>
            <p:nvPr/>
          </p:nvPicPr>
          <p:blipFill>
            <a:blip r:embed="rId6" cstate="print"/>
            <a:stretch>
              <a:fillRect/>
            </a:stretch>
          </p:blipFill>
          <p:spPr>
            <a:xfrm>
              <a:off x="6169671" y="1408130"/>
              <a:ext cx="658251" cy="1153628"/>
            </a:xfrm>
            <a:prstGeom prst="rect">
              <a:avLst/>
            </a:prstGeom>
          </p:spPr>
        </p:pic>
        <p:pic>
          <p:nvPicPr>
            <p:cNvPr id="8" name="object 8"/>
            <p:cNvPicPr/>
            <p:nvPr/>
          </p:nvPicPr>
          <p:blipFill>
            <a:blip r:embed="rId7" cstate="print"/>
            <a:stretch>
              <a:fillRect/>
            </a:stretch>
          </p:blipFill>
          <p:spPr>
            <a:xfrm>
              <a:off x="5670560" y="2782132"/>
              <a:ext cx="889972" cy="436647"/>
            </a:xfrm>
            <a:prstGeom prst="rect">
              <a:avLst/>
            </a:prstGeom>
          </p:spPr>
        </p:pic>
      </p:grpSp>
      <p:sp>
        <p:nvSpPr>
          <p:cNvPr id="9" name="object 9"/>
          <p:cNvSpPr txBox="1"/>
          <p:nvPr/>
        </p:nvSpPr>
        <p:spPr>
          <a:xfrm>
            <a:off x="7511793" y="4493019"/>
            <a:ext cx="2187785" cy="837964"/>
          </a:xfrm>
          <a:prstGeom prst="rect">
            <a:avLst/>
          </a:prstGeom>
        </p:spPr>
        <p:txBody>
          <a:bodyPr vert="horz" wrap="square" lIns="0" tIns="16933" rIns="0" bIns="0" rtlCol="0">
            <a:spAutoFit/>
          </a:bodyPr>
          <a:lstStyle/>
          <a:p>
            <a:pPr marL="523227" marR="6773" indent="-506294">
              <a:spcBef>
                <a:spcPts val="133"/>
              </a:spcBef>
            </a:pPr>
            <a:r>
              <a:rPr sz="2667" b="1" spc="-73" dirty="0">
                <a:solidFill>
                  <a:srgbClr val="EE6C00"/>
                </a:solidFill>
                <a:latin typeface="Gill Sans MT"/>
                <a:cs typeface="Gill Sans MT"/>
              </a:rPr>
              <a:t>Heterogenous  </a:t>
            </a:r>
            <a:r>
              <a:rPr sz="2667" b="1" spc="-47" dirty="0">
                <a:solidFill>
                  <a:srgbClr val="EE6C00"/>
                </a:solidFill>
                <a:latin typeface="Gill Sans MT"/>
                <a:cs typeface="Gill Sans MT"/>
              </a:rPr>
              <a:t>System</a:t>
            </a:r>
            <a:endParaRPr sz="2667">
              <a:latin typeface="Gill Sans MT"/>
              <a:cs typeface="Gill Sans MT"/>
            </a:endParaRPr>
          </a:p>
        </p:txBody>
      </p:sp>
      <p:pic>
        <p:nvPicPr>
          <p:cNvPr id="10" name="object 10"/>
          <p:cNvPicPr/>
          <p:nvPr/>
        </p:nvPicPr>
        <p:blipFill>
          <a:blip r:embed="rId8" cstate="print"/>
          <a:stretch>
            <a:fillRect/>
          </a:stretch>
        </p:blipFill>
        <p:spPr>
          <a:xfrm>
            <a:off x="2155575" y="1877489"/>
            <a:ext cx="3225901" cy="2419399"/>
          </a:xfrm>
          <a:prstGeom prst="rect">
            <a:avLst/>
          </a:prstGeom>
        </p:spPr>
      </p:pic>
      <p:sp>
        <p:nvSpPr>
          <p:cNvPr id="11" name="object 11"/>
          <p:cNvSpPr txBox="1"/>
          <p:nvPr/>
        </p:nvSpPr>
        <p:spPr>
          <a:xfrm>
            <a:off x="2909910" y="4531569"/>
            <a:ext cx="1711113" cy="837964"/>
          </a:xfrm>
          <a:prstGeom prst="rect">
            <a:avLst/>
          </a:prstGeom>
        </p:spPr>
        <p:txBody>
          <a:bodyPr vert="horz" wrap="square" lIns="0" tIns="16933" rIns="0" bIns="0" rtlCol="0">
            <a:spAutoFit/>
          </a:bodyPr>
          <a:lstStyle/>
          <a:p>
            <a:pPr marL="285320" marR="6773" indent="-269233">
              <a:spcBef>
                <a:spcPts val="133"/>
              </a:spcBef>
            </a:pPr>
            <a:r>
              <a:rPr sz="2667" b="1" spc="-93" dirty="0">
                <a:solidFill>
                  <a:srgbClr val="EE6C00"/>
                </a:solidFill>
                <a:latin typeface="Gill Sans MT"/>
                <a:cs typeface="Gill Sans MT"/>
              </a:rPr>
              <a:t>Distributed  </a:t>
            </a:r>
            <a:r>
              <a:rPr sz="2667" b="1" spc="-47" dirty="0">
                <a:solidFill>
                  <a:srgbClr val="EE6C00"/>
                </a:solidFill>
                <a:latin typeface="Gill Sans MT"/>
                <a:cs typeface="Gill Sans MT"/>
              </a:rPr>
              <a:t>System</a:t>
            </a:r>
            <a:endParaRPr sz="2667">
              <a:latin typeface="Gill Sans MT"/>
              <a:cs typeface="Gill Sans MT"/>
            </a:endParaRPr>
          </a:p>
        </p:txBody>
      </p:sp>
    </p:spTree>
    <p:extLst>
      <p:ext uri="{BB962C8B-B14F-4D97-AF65-F5344CB8AC3E}">
        <p14:creationId xmlns:p14="http://schemas.microsoft.com/office/powerpoint/2010/main" val="1593787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01461" y="541894"/>
            <a:ext cx="8876453" cy="755762"/>
          </a:xfrm>
          <a:prstGeom prst="rect">
            <a:avLst/>
          </a:prstGeom>
        </p:spPr>
        <p:txBody>
          <a:bodyPr vert="horz" wrap="square" lIns="0" tIns="16933" rIns="0" bIns="0" rtlCol="0" anchor="ctr">
            <a:spAutoFit/>
          </a:bodyPr>
          <a:lstStyle/>
          <a:p>
            <a:pPr marL="16933">
              <a:lnSpc>
                <a:spcPct val="100000"/>
              </a:lnSpc>
              <a:spcBef>
                <a:spcPts val="133"/>
              </a:spcBef>
            </a:pPr>
            <a:r>
              <a:rPr sz="4800" spc="-152" dirty="0"/>
              <a:t>TensorFlow</a:t>
            </a:r>
            <a:r>
              <a:rPr sz="4800" spc="-167" dirty="0"/>
              <a:t> </a:t>
            </a:r>
            <a:r>
              <a:rPr sz="4800" spc="-73" dirty="0"/>
              <a:t>Handles</a:t>
            </a:r>
            <a:r>
              <a:rPr sz="4800" spc="-167" dirty="0"/>
              <a:t> </a:t>
            </a:r>
            <a:r>
              <a:rPr sz="4800" spc="-200" dirty="0"/>
              <a:t>Complexity</a:t>
            </a:r>
            <a:endParaRPr sz="4800" dirty="0"/>
          </a:p>
        </p:txBody>
      </p:sp>
      <p:pic>
        <p:nvPicPr>
          <p:cNvPr id="3" name="object 3"/>
          <p:cNvPicPr/>
          <p:nvPr/>
        </p:nvPicPr>
        <p:blipFill>
          <a:blip r:embed="rId3" cstate="print"/>
          <a:stretch>
            <a:fillRect/>
          </a:stretch>
        </p:blipFill>
        <p:spPr>
          <a:xfrm>
            <a:off x="118587" y="2905799"/>
            <a:ext cx="4091884" cy="905359"/>
          </a:xfrm>
          <a:prstGeom prst="rect">
            <a:avLst/>
          </a:prstGeom>
        </p:spPr>
      </p:pic>
      <p:sp>
        <p:nvSpPr>
          <p:cNvPr id="4" name="object 4"/>
          <p:cNvSpPr txBox="1"/>
          <p:nvPr/>
        </p:nvSpPr>
        <p:spPr>
          <a:xfrm>
            <a:off x="427699" y="4619203"/>
            <a:ext cx="3208020" cy="427532"/>
          </a:xfrm>
          <a:prstGeom prst="rect">
            <a:avLst/>
          </a:prstGeom>
        </p:spPr>
        <p:txBody>
          <a:bodyPr vert="horz" wrap="square" lIns="0" tIns="16933" rIns="0" bIns="0" rtlCol="0">
            <a:spAutoFit/>
          </a:bodyPr>
          <a:lstStyle/>
          <a:p>
            <a:pPr marL="16933">
              <a:spcBef>
                <a:spcPts val="133"/>
              </a:spcBef>
            </a:pPr>
            <a:r>
              <a:rPr sz="2667" b="1" spc="-33" dirty="0">
                <a:solidFill>
                  <a:srgbClr val="EE6C00"/>
                </a:solidFill>
                <a:latin typeface="Gill Sans MT"/>
                <a:cs typeface="Gill Sans MT"/>
              </a:rPr>
              <a:t>Modeling</a:t>
            </a:r>
            <a:r>
              <a:rPr sz="2667" b="1" spc="-147" dirty="0">
                <a:solidFill>
                  <a:srgbClr val="EE6C00"/>
                </a:solidFill>
                <a:latin typeface="Gill Sans MT"/>
                <a:cs typeface="Gill Sans MT"/>
              </a:rPr>
              <a:t> </a:t>
            </a:r>
            <a:r>
              <a:rPr sz="2667" b="1" spc="-80" dirty="0">
                <a:solidFill>
                  <a:srgbClr val="EE6C00"/>
                </a:solidFill>
                <a:latin typeface="Gill Sans MT"/>
                <a:cs typeface="Gill Sans MT"/>
              </a:rPr>
              <a:t>complexity</a:t>
            </a:r>
            <a:endParaRPr sz="2667">
              <a:latin typeface="Gill Sans MT"/>
              <a:cs typeface="Gill Sans MT"/>
            </a:endParaRPr>
          </a:p>
        </p:txBody>
      </p:sp>
      <p:grpSp>
        <p:nvGrpSpPr>
          <p:cNvPr id="5" name="object 5"/>
          <p:cNvGrpSpPr/>
          <p:nvPr/>
        </p:nvGrpSpPr>
        <p:grpSpPr>
          <a:xfrm>
            <a:off x="8889769" y="1965140"/>
            <a:ext cx="2341880" cy="2414693"/>
            <a:chOff x="6667327" y="1473855"/>
            <a:chExt cx="1756410" cy="1811020"/>
          </a:xfrm>
        </p:grpSpPr>
        <p:pic>
          <p:nvPicPr>
            <p:cNvPr id="6" name="object 6"/>
            <p:cNvPicPr/>
            <p:nvPr/>
          </p:nvPicPr>
          <p:blipFill>
            <a:blip r:embed="rId4" cstate="print"/>
            <a:stretch>
              <a:fillRect/>
            </a:stretch>
          </p:blipFill>
          <p:spPr>
            <a:xfrm>
              <a:off x="6779310" y="1639651"/>
              <a:ext cx="658252" cy="436646"/>
            </a:xfrm>
            <a:prstGeom prst="rect">
              <a:avLst/>
            </a:prstGeom>
          </p:spPr>
        </p:pic>
        <p:pic>
          <p:nvPicPr>
            <p:cNvPr id="7" name="object 7"/>
            <p:cNvPicPr/>
            <p:nvPr/>
          </p:nvPicPr>
          <p:blipFill>
            <a:blip r:embed="rId5" cstate="print"/>
            <a:stretch>
              <a:fillRect/>
            </a:stretch>
          </p:blipFill>
          <p:spPr>
            <a:xfrm>
              <a:off x="6667327" y="2164416"/>
              <a:ext cx="829897" cy="583171"/>
            </a:xfrm>
            <a:prstGeom prst="rect">
              <a:avLst/>
            </a:prstGeom>
          </p:spPr>
        </p:pic>
        <p:pic>
          <p:nvPicPr>
            <p:cNvPr id="8" name="object 8"/>
            <p:cNvPicPr/>
            <p:nvPr/>
          </p:nvPicPr>
          <p:blipFill>
            <a:blip r:embed="rId6" cstate="print"/>
            <a:stretch>
              <a:fillRect/>
            </a:stretch>
          </p:blipFill>
          <p:spPr>
            <a:xfrm>
              <a:off x="7388288" y="2204850"/>
              <a:ext cx="1034912" cy="796235"/>
            </a:xfrm>
            <a:prstGeom prst="rect">
              <a:avLst/>
            </a:prstGeom>
          </p:spPr>
        </p:pic>
        <p:pic>
          <p:nvPicPr>
            <p:cNvPr id="9" name="object 9"/>
            <p:cNvPicPr/>
            <p:nvPr/>
          </p:nvPicPr>
          <p:blipFill>
            <a:blip r:embed="rId7" cstate="print"/>
            <a:stretch>
              <a:fillRect/>
            </a:stretch>
          </p:blipFill>
          <p:spPr>
            <a:xfrm>
              <a:off x="7313059" y="1473855"/>
              <a:ext cx="658251" cy="1153628"/>
            </a:xfrm>
            <a:prstGeom prst="rect">
              <a:avLst/>
            </a:prstGeom>
          </p:spPr>
        </p:pic>
        <p:pic>
          <p:nvPicPr>
            <p:cNvPr id="10" name="object 10"/>
            <p:cNvPicPr/>
            <p:nvPr/>
          </p:nvPicPr>
          <p:blipFill>
            <a:blip r:embed="rId8" cstate="print"/>
            <a:stretch>
              <a:fillRect/>
            </a:stretch>
          </p:blipFill>
          <p:spPr>
            <a:xfrm>
              <a:off x="6813949" y="2847857"/>
              <a:ext cx="889972" cy="436647"/>
            </a:xfrm>
            <a:prstGeom prst="rect">
              <a:avLst/>
            </a:prstGeom>
          </p:spPr>
        </p:pic>
      </p:grpSp>
      <p:sp>
        <p:nvSpPr>
          <p:cNvPr id="11" name="object 11"/>
          <p:cNvSpPr txBox="1"/>
          <p:nvPr/>
        </p:nvSpPr>
        <p:spPr>
          <a:xfrm>
            <a:off x="9036310" y="4580652"/>
            <a:ext cx="2187785" cy="837964"/>
          </a:xfrm>
          <a:prstGeom prst="rect">
            <a:avLst/>
          </a:prstGeom>
        </p:spPr>
        <p:txBody>
          <a:bodyPr vert="horz" wrap="square" lIns="0" tIns="16933" rIns="0" bIns="0" rtlCol="0">
            <a:spAutoFit/>
          </a:bodyPr>
          <a:lstStyle/>
          <a:p>
            <a:pPr marL="523227" marR="6773" indent="-506294">
              <a:spcBef>
                <a:spcPts val="133"/>
              </a:spcBef>
            </a:pPr>
            <a:r>
              <a:rPr sz="2667" b="1" spc="-73" dirty="0">
                <a:solidFill>
                  <a:srgbClr val="EE6C00"/>
                </a:solidFill>
                <a:latin typeface="Gill Sans MT"/>
                <a:cs typeface="Gill Sans MT"/>
              </a:rPr>
              <a:t>Heterogenous  </a:t>
            </a:r>
            <a:r>
              <a:rPr sz="2667" b="1" spc="-47" dirty="0">
                <a:solidFill>
                  <a:srgbClr val="EE6C00"/>
                </a:solidFill>
                <a:latin typeface="Gill Sans MT"/>
                <a:cs typeface="Gill Sans MT"/>
              </a:rPr>
              <a:t>System</a:t>
            </a:r>
            <a:endParaRPr sz="2667">
              <a:latin typeface="Gill Sans MT"/>
              <a:cs typeface="Gill Sans MT"/>
            </a:endParaRPr>
          </a:p>
        </p:txBody>
      </p:sp>
      <p:pic>
        <p:nvPicPr>
          <p:cNvPr id="12" name="object 12"/>
          <p:cNvPicPr/>
          <p:nvPr/>
        </p:nvPicPr>
        <p:blipFill>
          <a:blip r:embed="rId9" cstate="print"/>
          <a:stretch>
            <a:fillRect/>
          </a:stretch>
        </p:blipFill>
        <p:spPr>
          <a:xfrm>
            <a:off x="4483059" y="1965139"/>
            <a:ext cx="3225901" cy="2419399"/>
          </a:xfrm>
          <a:prstGeom prst="rect">
            <a:avLst/>
          </a:prstGeom>
        </p:spPr>
      </p:pic>
      <p:sp>
        <p:nvSpPr>
          <p:cNvPr id="13" name="object 13"/>
          <p:cNvSpPr txBox="1"/>
          <p:nvPr/>
        </p:nvSpPr>
        <p:spPr>
          <a:xfrm>
            <a:off x="5237394" y="4619219"/>
            <a:ext cx="1711113" cy="837964"/>
          </a:xfrm>
          <a:prstGeom prst="rect">
            <a:avLst/>
          </a:prstGeom>
        </p:spPr>
        <p:txBody>
          <a:bodyPr vert="horz" wrap="square" lIns="0" tIns="16933" rIns="0" bIns="0" rtlCol="0">
            <a:spAutoFit/>
          </a:bodyPr>
          <a:lstStyle/>
          <a:p>
            <a:pPr marL="285320" marR="6773" indent="-269233">
              <a:spcBef>
                <a:spcPts val="133"/>
              </a:spcBef>
            </a:pPr>
            <a:r>
              <a:rPr sz="2667" b="1" spc="-93" dirty="0">
                <a:solidFill>
                  <a:srgbClr val="EE6C00"/>
                </a:solidFill>
                <a:latin typeface="Gill Sans MT"/>
                <a:cs typeface="Gill Sans MT"/>
              </a:rPr>
              <a:t>Distributed  </a:t>
            </a:r>
            <a:r>
              <a:rPr sz="2667" b="1" spc="-47" dirty="0">
                <a:solidFill>
                  <a:srgbClr val="EE6C00"/>
                </a:solidFill>
                <a:latin typeface="Gill Sans MT"/>
                <a:cs typeface="Gill Sans MT"/>
              </a:rPr>
              <a:t>System</a:t>
            </a:r>
            <a:endParaRPr sz="2667">
              <a:latin typeface="Gill Sans MT"/>
              <a:cs typeface="Gill Sans MT"/>
            </a:endParaRPr>
          </a:p>
        </p:txBody>
      </p:sp>
    </p:spTree>
    <p:extLst>
      <p:ext uri="{BB962C8B-B14F-4D97-AF65-F5344CB8AC3E}">
        <p14:creationId xmlns:p14="http://schemas.microsoft.com/office/powerpoint/2010/main" val="3050579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Under the Hood</a:t>
            </a:r>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40980673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1015</TotalTime>
  <Words>3883</Words>
  <Application>Microsoft Office PowerPoint</Application>
  <PresentationFormat>Widescreen</PresentationFormat>
  <Paragraphs>417</Paragraphs>
  <Slides>47</Slides>
  <Notes>41</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47</vt:i4>
      </vt:variant>
    </vt:vector>
  </HeadingPairs>
  <TitlesOfParts>
    <vt:vector size="61" baseType="lpstr">
      <vt:lpstr>ＭＳ Ｐゴシック</vt:lpstr>
      <vt:lpstr>SimSun</vt:lpstr>
      <vt:lpstr>Arial</vt:lpstr>
      <vt:lpstr>Calibri</vt:lpstr>
      <vt:lpstr>Calibri Light</vt:lpstr>
      <vt:lpstr>Cambria</vt:lpstr>
      <vt:lpstr>Consolas</vt:lpstr>
      <vt:lpstr>Gill Sans MT</vt:lpstr>
      <vt:lpstr>Google Sans</vt:lpstr>
      <vt:lpstr>Helvetica Neue</vt:lpstr>
      <vt:lpstr>Monotype Corsiva</vt:lpstr>
      <vt:lpstr>Times New Roman</vt:lpstr>
      <vt:lpstr>Trebuchet MS</vt:lpstr>
      <vt:lpstr>Office Theme</vt:lpstr>
      <vt:lpstr>Introduction to TensorFlow</vt:lpstr>
      <vt:lpstr>PowerPoint Presentation</vt:lpstr>
      <vt:lpstr>PowerPoint Presentation</vt:lpstr>
      <vt:lpstr>Outline</vt:lpstr>
      <vt:lpstr>PowerPoint Presentation</vt:lpstr>
      <vt:lpstr>Machine learning gets complex quickly</vt:lpstr>
      <vt:lpstr>Machine learning gets complex quickly</vt:lpstr>
      <vt:lpstr>TensorFlow Handles Complexity</vt:lpstr>
      <vt:lpstr>Under the Hood</vt:lpstr>
      <vt:lpstr>PowerPoint Presentation</vt:lpstr>
      <vt:lpstr>The TensorFlow Graph</vt:lpstr>
      <vt:lpstr>Build a graph; then run it.</vt:lpstr>
      <vt:lpstr>Any Computation is a TensorFlow Graph</vt:lpstr>
      <vt:lpstr>Any Computation is a TensorFlow Graph</vt:lpstr>
      <vt:lpstr>Automatic Differentiation</vt:lpstr>
      <vt:lpstr>Any Computation is a TensorFlow Graph</vt:lpstr>
      <vt:lpstr>Any Computation is a TensorFlow Graph</vt:lpstr>
      <vt:lpstr>Send and Receive Nodes</vt:lpstr>
      <vt:lpstr>Send and Receive Nodes</vt:lpstr>
      <vt:lpstr>From perspective of Linear Regression</vt:lpstr>
      <vt:lpstr>Linear Regression</vt:lpstr>
      <vt:lpstr>What are we trying to do?</vt:lpstr>
      <vt:lpstr>PowerPoint Presentation</vt:lpstr>
      <vt:lpstr>y = W    x + b in TensorFlow</vt:lpstr>
      <vt:lpstr>y = Wx + b in TensorFlow</vt:lpstr>
      <vt:lpstr>y = Wx + b in TensorFlow</vt:lpstr>
      <vt:lpstr>y = Wx + b in TensorFlow</vt:lpstr>
      <vt:lpstr>Variables Must be Initialized</vt:lpstr>
      <vt:lpstr>Running the Computation</vt:lpstr>
      <vt:lpstr>Putting it all together</vt:lpstr>
      <vt:lpstr>Define a Loss</vt:lpstr>
      <vt:lpstr>Minimize loss: optimizers</vt:lpstr>
      <vt:lpstr>Train</vt:lpstr>
      <vt:lpstr>Putting it all together</vt:lpstr>
      <vt:lpstr>TensorBoard</vt:lpstr>
      <vt:lpstr>Parallelism</vt:lpstr>
      <vt:lpstr>Data Parallelism</vt:lpstr>
      <vt:lpstr>Data Parallelism</vt:lpstr>
      <vt:lpstr>Data Parallelism</vt:lpstr>
      <vt:lpstr>Data Parallelism</vt:lpstr>
      <vt:lpstr>Model Parallelism</vt:lpstr>
      <vt:lpstr>Fault Tolerance</vt:lpstr>
      <vt:lpstr>Distributed training mechanisms</vt:lpstr>
      <vt:lpstr>Architecture from perspective of MapReduce</vt:lpstr>
      <vt:lpstr>Detailed architecture</vt:lpstr>
      <vt:lpstr>PowerPoint Presentation</vt:lpstr>
      <vt:lpstr>Reference Slides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Tensorflow</dc:title>
  <dc:creator>Aspire</dc:creator>
  <cp:lastModifiedBy>Haiying Shen</cp:lastModifiedBy>
  <cp:revision>60</cp:revision>
  <dcterms:created xsi:type="dcterms:W3CDTF">2021-09-01T18:03:03Z</dcterms:created>
  <dcterms:modified xsi:type="dcterms:W3CDTF">2023-09-11T16:44:54Z</dcterms:modified>
</cp:coreProperties>
</file>